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10287000" cx="18288000"/>
  <p:notesSz cx="6858000" cy="9144000"/>
  <p:embeddedFontLst>
    <p:embeddedFont>
      <p:font typeface="Roboto"/>
      <p:regular r:id="rId45"/>
      <p:bold r:id="rId46"/>
      <p:italic r:id="rId47"/>
      <p:boldItalic r:id="rId48"/>
    </p:embeddedFont>
    <p:embeddedFont>
      <p:font typeface="Poppins"/>
      <p:regular r:id="rId49"/>
      <p:bold r:id="rId50"/>
      <p:italic r:id="rId51"/>
      <p:boldItalic r:id="rId52"/>
    </p:embeddedFont>
    <p:embeddedFont>
      <p:font typeface="Lexend"/>
      <p:regular r:id="rId53"/>
      <p:bold r:id="rId54"/>
    </p:embeddedFont>
    <p:embeddedFont>
      <p:font typeface="Barlow"/>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9" roundtripDataSignature="AMtx7mhM62ETCoCX+4w1tKHszQuoaNYV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FA5D2EA-4BDF-4BD6-8FED-9620C087E6A0}">
  <a:tblStyle styleId="{3FA5D2EA-4BDF-4BD6-8FED-9620C087E6A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Poppin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oppins-italic.fntdata"/><Relationship Id="rId50" Type="http://schemas.openxmlformats.org/officeDocument/2006/relationships/font" Target="fonts/Poppins-bold.fntdata"/><Relationship Id="rId53" Type="http://schemas.openxmlformats.org/officeDocument/2006/relationships/font" Target="fonts/Lexend-regular.fntdata"/><Relationship Id="rId52" Type="http://schemas.openxmlformats.org/officeDocument/2006/relationships/font" Target="fonts/Poppins-boldItalic.fntdata"/><Relationship Id="rId11" Type="http://schemas.openxmlformats.org/officeDocument/2006/relationships/slide" Target="slides/slide5.xml"/><Relationship Id="rId55" Type="http://schemas.openxmlformats.org/officeDocument/2006/relationships/font" Target="fonts/Barlow-regular.fntdata"/><Relationship Id="rId10" Type="http://schemas.openxmlformats.org/officeDocument/2006/relationships/slide" Target="slides/slide4.xml"/><Relationship Id="rId54" Type="http://schemas.openxmlformats.org/officeDocument/2006/relationships/font" Target="fonts/Lexend-bold.fntdata"/><Relationship Id="rId13" Type="http://schemas.openxmlformats.org/officeDocument/2006/relationships/slide" Target="slides/slide7.xml"/><Relationship Id="rId57" Type="http://schemas.openxmlformats.org/officeDocument/2006/relationships/font" Target="fonts/Barlow-italic.fntdata"/><Relationship Id="rId12" Type="http://schemas.openxmlformats.org/officeDocument/2006/relationships/slide" Target="slides/slide6.xml"/><Relationship Id="rId56" Type="http://schemas.openxmlformats.org/officeDocument/2006/relationships/font" Target="fonts/Barlow-bold.fntdata"/><Relationship Id="rId15" Type="http://schemas.openxmlformats.org/officeDocument/2006/relationships/slide" Target="slides/slide9.xml"/><Relationship Id="rId59" Type="http://customschemas.google.com/relationships/presentationmetadata" Target="metadata"/><Relationship Id="rId14" Type="http://schemas.openxmlformats.org/officeDocument/2006/relationships/slide" Target="slides/slide8.xml"/><Relationship Id="rId58" Type="http://schemas.openxmlformats.org/officeDocument/2006/relationships/font" Target="fonts/Barlow-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ec333fe1b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g3dec333fe1b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ffc569eab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g3dffc569eab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dffc569eab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3dffc569eab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dffc569eab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g3dffc569eab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dffc569eab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g3dffc569eab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dffc569eab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dffc569eab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dffc569ea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dffc569ea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ffc569eab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g3dffc569eab_0_2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dffc569eab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g3dffc569eab_0_2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dffc569eab_0_2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3dffc569eab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dffc569eab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g3dffc569eab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dffc569eab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1" name="Google Shape;381;g3dffc569eab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dffc569eab_0_3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g3dffc569eab_0_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dffc569eab_0_3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4" name="Google Shape;414;g3dffc569eab_0_3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dffc569eab_0_3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9" name="Google Shape;429;g3dffc569eab_0_3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dffc569eab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7" name="Google Shape;447;g3dffc569eab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dffc569eab_0_3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5" name="Google Shape;485;g3dffc569eab_0_3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dffc569eab_0_4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9" name="Google Shape;509;g3dffc569eab_0_4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dffc569eab_0_4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7" name="Google Shape;527;g3dffc569eab_0_4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dffc569eab_0_4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5" name="Google Shape;545;g3dffc569eab_0_4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dffc569eab_0_4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3" name="Google Shape;583;g3dffc569eab_0_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dffc569eab_0_4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2" name="Google Shape;602;g3dffc569eab_0_4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dffc569eab_0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7" name="Google Shape;617;g3dffc569eab_0_3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dffc569eab_0_5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5" name="Google Shape;635;g3dffc569eab_0_5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dffc569eab_0_5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0" name="Google Shape;650;g3dffc569eab_0_5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dffc569eab_0_5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5" name="Google Shape;665;g3dffc569eab_0_5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dffc569eab_0_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89" name="Google Shape;689;g3dffc569eab_0_6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dffc569eab_0_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7" name="Google Shape;707;g3dffc569eab_0_6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3dffc569eab_0_6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5" name="Google Shape;725;g3dffc569eab_0_6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dffc569eab_0_6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1" name="Google Shape;741;g3dffc569eab_0_6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dffc569eab_0_6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3" name="Google Shape;763;g3dffc569eab_0_6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dffc569eab_0_6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8" name="Google Shape;778;g3dffc569eab_0_6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dffc569eab_0_6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3" name="Google Shape;793;g3dffc569eab_0_6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dffc569eab_0_6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3" name="Google Shape;813;g3dffc569eab_0_6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3dffc569eab_0_6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2" name="Google Shape;842;g3dffc569eab_0_6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3dffc569eab_0_6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4" name="Google Shape;874;g3dffc569eab_0_6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10" Type="http://schemas.openxmlformats.org/officeDocument/2006/relationships/image" Target="../media/image7.png"/><Relationship Id="rId9" Type="http://schemas.openxmlformats.org/officeDocument/2006/relationships/image" Target="../media/image1.jp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8.jp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7275992" y="-11094142"/>
            <a:ext cx="11221859" cy="11221859"/>
          </a:xfrm>
          <a:custGeom>
            <a:rect b="b" l="l" r="r" t="t"/>
            <a:pathLst>
              <a:path extrusionOk="0" h="11221859" w="11221859">
                <a:moveTo>
                  <a:pt x="0" y="0"/>
                </a:moveTo>
                <a:lnTo>
                  <a:pt x="11221858" y="0"/>
                </a:lnTo>
                <a:lnTo>
                  <a:pt x="11221858" y="11221858"/>
                </a:lnTo>
                <a:lnTo>
                  <a:pt x="0" y="11221858"/>
                </a:lnTo>
                <a:lnTo>
                  <a:pt x="0" y="0"/>
                </a:lnTo>
                <a:close/>
              </a:path>
            </a:pathLst>
          </a:custGeom>
          <a:blipFill rotWithShape="1">
            <a:blip r:embed="rId3">
              <a:alphaModFix amt="52000"/>
            </a:blip>
            <a:stretch>
              <a:fillRect b="0" l="0" r="0" t="0"/>
            </a:stretch>
          </a:blipFill>
          <a:ln>
            <a:noFill/>
          </a:ln>
        </p:spPr>
      </p:sp>
      <p:sp>
        <p:nvSpPr>
          <p:cNvPr id="85" name="Google Shape;85;p1"/>
          <p:cNvSpPr/>
          <p:nvPr/>
        </p:nvSpPr>
        <p:spPr>
          <a:xfrm>
            <a:off x="284750" y="337294"/>
            <a:ext cx="3101634" cy="691406"/>
          </a:xfrm>
          <a:custGeom>
            <a:rect b="b" l="l" r="r" t="t"/>
            <a:pathLst>
              <a:path extrusionOk="0" h="691406" w="3101634">
                <a:moveTo>
                  <a:pt x="0" y="0"/>
                </a:moveTo>
                <a:lnTo>
                  <a:pt x="3101634" y="0"/>
                </a:lnTo>
                <a:lnTo>
                  <a:pt x="3101634" y="691406"/>
                </a:lnTo>
                <a:lnTo>
                  <a:pt x="0" y="691406"/>
                </a:lnTo>
                <a:lnTo>
                  <a:pt x="0" y="0"/>
                </a:lnTo>
                <a:close/>
              </a:path>
            </a:pathLst>
          </a:custGeom>
          <a:blipFill rotWithShape="1">
            <a:blip r:embed="rId4">
              <a:alphaModFix/>
            </a:blip>
            <a:stretch>
              <a:fillRect b="0" l="0" r="0" t="0"/>
            </a:stretch>
          </a:blipFill>
          <a:ln>
            <a:noFill/>
          </a:ln>
        </p:spPr>
      </p:sp>
      <p:grpSp>
        <p:nvGrpSpPr>
          <p:cNvPr id="86" name="Google Shape;86;p1"/>
          <p:cNvGrpSpPr/>
          <p:nvPr/>
        </p:nvGrpSpPr>
        <p:grpSpPr>
          <a:xfrm>
            <a:off x="6393272" y="341100"/>
            <a:ext cx="11894911" cy="1279947"/>
            <a:chOff x="0" y="-47625"/>
            <a:chExt cx="3092479" cy="332765"/>
          </a:xfrm>
        </p:grpSpPr>
        <p:sp>
          <p:nvSpPr>
            <p:cNvPr id="87" name="Google Shape;87;p1"/>
            <p:cNvSpPr/>
            <p:nvPr/>
          </p:nvSpPr>
          <p:spPr>
            <a:xfrm>
              <a:off x="0" y="0"/>
              <a:ext cx="3092479" cy="285140"/>
            </a:xfrm>
            <a:custGeom>
              <a:rect b="b" l="l" r="r" t="t"/>
              <a:pathLst>
                <a:path extrusionOk="0" h="285140" w="3092479">
                  <a:moveTo>
                    <a:pt x="65086" y="0"/>
                  </a:moveTo>
                  <a:lnTo>
                    <a:pt x="3027393" y="0"/>
                  </a:lnTo>
                  <a:cubicBezTo>
                    <a:pt x="3044655" y="0"/>
                    <a:pt x="3061210" y="6857"/>
                    <a:pt x="3073416" y="19063"/>
                  </a:cubicBezTo>
                  <a:cubicBezTo>
                    <a:pt x="3085622" y="31269"/>
                    <a:pt x="3092479" y="47824"/>
                    <a:pt x="3092479" y="65086"/>
                  </a:cubicBezTo>
                  <a:lnTo>
                    <a:pt x="3092479" y="220053"/>
                  </a:lnTo>
                  <a:cubicBezTo>
                    <a:pt x="3092479" y="255999"/>
                    <a:pt x="3063339" y="285140"/>
                    <a:pt x="3027393" y="285140"/>
                  </a:cubicBezTo>
                  <a:lnTo>
                    <a:pt x="65086" y="285140"/>
                  </a:lnTo>
                  <a:cubicBezTo>
                    <a:pt x="47824" y="285140"/>
                    <a:pt x="31269" y="278282"/>
                    <a:pt x="19063" y="266076"/>
                  </a:cubicBezTo>
                  <a:cubicBezTo>
                    <a:pt x="6857" y="253870"/>
                    <a:pt x="0" y="237315"/>
                    <a:pt x="0" y="220053"/>
                  </a:cubicBezTo>
                  <a:lnTo>
                    <a:pt x="0" y="65086"/>
                  </a:lnTo>
                  <a:cubicBezTo>
                    <a:pt x="0" y="47824"/>
                    <a:pt x="6857" y="31269"/>
                    <a:pt x="19063" y="19063"/>
                  </a:cubicBezTo>
                  <a:cubicBezTo>
                    <a:pt x="31269" y="6857"/>
                    <a:pt x="47824" y="0"/>
                    <a:pt x="65086"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txBox="1"/>
            <p:nvPr/>
          </p:nvSpPr>
          <p:spPr>
            <a:xfrm>
              <a:off x="0" y="-47625"/>
              <a:ext cx="3092479" cy="33276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9" name="Google Shape;89;p1"/>
          <p:cNvSpPr/>
          <p:nvPr/>
        </p:nvSpPr>
        <p:spPr>
          <a:xfrm>
            <a:off x="13441273" y="2283961"/>
            <a:ext cx="1758501" cy="575909"/>
          </a:xfrm>
          <a:custGeom>
            <a:rect b="b" l="l" r="r" t="t"/>
            <a:pathLst>
              <a:path extrusionOk="0" h="575909" w="1758501">
                <a:moveTo>
                  <a:pt x="0" y="0"/>
                </a:moveTo>
                <a:lnTo>
                  <a:pt x="1758501" y="0"/>
                </a:lnTo>
                <a:lnTo>
                  <a:pt x="1758501" y="575909"/>
                </a:lnTo>
                <a:lnTo>
                  <a:pt x="0" y="575909"/>
                </a:lnTo>
                <a:lnTo>
                  <a:pt x="0" y="0"/>
                </a:lnTo>
                <a:close/>
              </a:path>
            </a:pathLst>
          </a:custGeom>
          <a:blipFill rotWithShape="1">
            <a:blip r:embed="rId5">
              <a:alphaModFix/>
            </a:blip>
            <a:stretch>
              <a:fillRect b="0" l="0" r="0" t="0"/>
            </a:stretch>
          </a:blipFill>
          <a:ln>
            <a:noFill/>
          </a:ln>
        </p:spPr>
      </p:sp>
      <p:sp>
        <p:nvSpPr>
          <p:cNvPr id="90" name="Google Shape;90;p1"/>
          <p:cNvSpPr/>
          <p:nvPr/>
        </p:nvSpPr>
        <p:spPr>
          <a:xfrm>
            <a:off x="15199774" y="1671167"/>
            <a:ext cx="1801499" cy="1801499"/>
          </a:xfrm>
          <a:custGeom>
            <a:rect b="b" l="l" r="r" t="t"/>
            <a:pathLst>
              <a:path extrusionOk="0" h="1801499" w="1801499">
                <a:moveTo>
                  <a:pt x="0" y="0"/>
                </a:moveTo>
                <a:lnTo>
                  <a:pt x="1801498" y="0"/>
                </a:lnTo>
                <a:lnTo>
                  <a:pt x="1801498" y="1801499"/>
                </a:lnTo>
                <a:lnTo>
                  <a:pt x="0" y="1801499"/>
                </a:lnTo>
                <a:lnTo>
                  <a:pt x="0" y="0"/>
                </a:lnTo>
                <a:close/>
              </a:path>
            </a:pathLst>
          </a:custGeom>
          <a:blipFill rotWithShape="1">
            <a:blip r:embed="rId6">
              <a:alphaModFix/>
            </a:blip>
            <a:stretch>
              <a:fillRect b="0" l="0" r="0" t="0"/>
            </a:stretch>
          </a:blipFill>
          <a:ln>
            <a:noFill/>
          </a:ln>
        </p:spPr>
      </p:sp>
      <p:sp>
        <p:nvSpPr>
          <p:cNvPr id="91" name="Google Shape;91;p1"/>
          <p:cNvSpPr/>
          <p:nvPr/>
        </p:nvSpPr>
        <p:spPr>
          <a:xfrm>
            <a:off x="17001272" y="2100953"/>
            <a:ext cx="975410" cy="941926"/>
          </a:xfrm>
          <a:custGeom>
            <a:rect b="b" l="l" r="r" t="t"/>
            <a:pathLst>
              <a:path extrusionOk="0" h="941926" w="975410">
                <a:moveTo>
                  <a:pt x="0" y="0"/>
                </a:moveTo>
                <a:lnTo>
                  <a:pt x="975411" y="0"/>
                </a:lnTo>
                <a:lnTo>
                  <a:pt x="975411" y="941926"/>
                </a:lnTo>
                <a:lnTo>
                  <a:pt x="0" y="941926"/>
                </a:lnTo>
                <a:lnTo>
                  <a:pt x="0" y="0"/>
                </a:lnTo>
                <a:close/>
              </a:path>
            </a:pathLst>
          </a:custGeom>
          <a:blipFill rotWithShape="1">
            <a:blip r:embed="rId7">
              <a:alphaModFix/>
            </a:blip>
            <a:stretch>
              <a:fillRect b="0" l="0" r="0" t="0"/>
            </a:stretch>
          </a:blipFill>
          <a:ln>
            <a:noFill/>
          </a:ln>
        </p:spPr>
      </p:sp>
      <p:sp>
        <p:nvSpPr>
          <p:cNvPr id="92" name="Google Shape;92;p1"/>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1"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10466412" y="692749"/>
            <a:ext cx="7285500" cy="756000"/>
          </a:xfrm>
          <a:prstGeom prst="rect">
            <a:avLst/>
          </a:prstGeom>
          <a:noFill/>
          <a:ln>
            <a:noFill/>
          </a:ln>
        </p:spPr>
        <p:txBody>
          <a:bodyPr anchorCtr="0" anchor="t" bIns="0" lIns="0" spcFirstLastPara="1" rIns="0" wrap="square" tIns="0">
            <a:spAutoFit/>
          </a:bodyPr>
          <a:lstStyle/>
          <a:p>
            <a:pPr indent="0" lvl="0" marL="0" marR="0" rtl="0" algn="r">
              <a:lnSpc>
                <a:spcPct val="140012"/>
              </a:lnSpc>
              <a:spcBef>
                <a:spcPts val="0"/>
              </a:spcBef>
              <a:spcAft>
                <a:spcPts val="0"/>
              </a:spcAft>
              <a:buClr>
                <a:srgbClr val="000000"/>
              </a:buClr>
              <a:buSzPts val="4911"/>
              <a:buFont typeface="Arial"/>
              <a:buNone/>
            </a:pPr>
            <a:r>
              <a:rPr b="1" i="0" lang="en-US" sz="4911" u="none" cap="none" strike="noStrike">
                <a:solidFill>
                  <a:srgbClr val="000000"/>
                </a:solidFill>
                <a:latin typeface="Barlow"/>
                <a:ea typeface="Barlow"/>
                <a:cs typeface="Barlow"/>
                <a:sym typeface="Barlow"/>
              </a:rPr>
              <a:t>Module-</a:t>
            </a:r>
            <a:r>
              <a:rPr b="1" lang="en-US" sz="4911">
                <a:latin typeface="Barlow"/>
                <a:ea typeface="Barlow"/>
                <a:cs typeface="Barlow"/>
                <a:sym typeface="Barlow"/>
              </a:rPr>
              <a:t>3</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2225" y="7803251"/>
            <a:ext cx="18289792" cy="2484555"/>
          </a:xfrm>
          <a:custGeom>
            <a:rect b="b" l="l" r="r" t="t"/>
            <a:pathLst>
              <a:path extrusionOk="0" h="803413" w="5152054">
                <a:moveTo>
                  <a:pt x="39068" y="0"/>
                </a:moveTo>
                <a:lnTo>
                  <a:pt x="5112987" y="0"/>
                </a:lnTo>
                <a:cubicBezTo>
                  <a:pt x="5123348" y="0"/>
                  <a:pt x="5133285" y="4116"/>
                  <a:pt x="5140611" y="11443"/>
                </a:cubicBezTo>
                <a:cubicBezTo>
                  <a:pt x="5147938" y="18769"/>
                  <a:pt x="5152054" y="28706"/>
                  <a:pt x="5152054" y="39068"/>
                </a:cubicBezTo>
                <a:lnTo>
                  <a:pt x="5152054" y="764346"/>
                </a:lnTo>
                <a:cubicBezTo>
                  <a:pt x="5152054" y="774707"/>
                  <a:pt x="5147938" y="784644"/>
                  <a:pt x="5140611" y="791971"/>
                </a:cubicBezTo>
                <a:cubicBezTo>
                  <a:pt x="5133285" y="799297"/>
                  <a:pt x="5123348" y="803413"/>
                  <a:pt x="5112987" y="803413"/>
                </a:cubicBezTo>
                <a:lnTo>
                  <a:pt x="39068" y="803413"/>
                </a:lnTo>
                <a:cubicBezTo>
                  <a:pt x="28706" y="803413"/>
                  <a:pt x="18769" y="799297"/>
                  <a:pt x="11443" y="791971"/>
                </a:cubicBezTo>
                <a:cubicBezTo>
                  <a:pt x="4116" y="784644"/>
                  <a:pt x="0" y="774707"/>
                  <a:pt x="0" y="764346"/>
                </a:cubicBezTo>
                <a:lnTo>
                  <a:pt x="0" y="39068"/>
                </a:lnTo>
                <a:cubicBezTo>
                  <a:pt x="0" y="28706"/>
                  <a:pt x="4116" y="18769"/>
                  <a:pt x="11443" y="11443"/>
                </a:cubicBezTo>
                <a:cubicBezTo>
                  <a:pt x="18769" y="4116"/>
                  <a:pt x="28706" y="0"/>
                  <a:pt x="39068"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251350" y="8250097"/>
            <a:ext cx="2639449" cy="587277"/>
          </a:xfrm>
          <a:custGeom>
            <a:rect b="b" l="l" r="r" t="t"/>
            <a:pathLst>
              <a:path extrusionOk="0" h="587277" w="2639449">
                <a:moveTo>
                  <a:pt x="0" y="0"/>
                </a:moveTo>
                <a:lnTo>
                  <a:pt x="2639449" y="0"/>
                </a:lnTo>
                <a:lnTo>
                  <a:pt x="2639449" y="587277"/>
                </a:lnTo>
                <a:lnTo>
                  <a:pt x="0" y="587277"/>
                </a:lnTo>
                <a:lnTo>
                  <a:pt x="0" y="0"/>
                </a:lnTo>
                <a:close/>
              </a:path>
            </a:pathLst>
          </a:custGeom>
          <a:blipFill rotWithShape="1">
            <a:blip r:embed="rId8">
              <a:alphaModFix/>
            </a:blip>
            <a:stretch>
              <a:fillRect b="0" l="0" r="0" t="0"/>
            </a:stretch>
          </a:blipFill>
          <a:ln>
            <a:noFill/>
          </a:ln>
        </p:spPr>
      </p:sp>
      <p:sp>
        <p:nvSpPr>
          <p:cNvPr id="96" name="Google Shape;96;p1"/>
          <p:cNvSpPr txBox="1"/>
          <p:nvPr/>
        </p:nvSpPr>
        <p:spPr>
          <a:xfrm>
            <a:off x="4265199" y="8138891"/>
            <a:ext cx="10149368" cy="771588"/>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Clr>
                <a:srgbClr val="000000"/>
              </a:buClr>
              <a:buSzPts val="1497"/>
              <a:buFont typeface="Arial"/>
              <a:buNone/>
            </a:pPr>
            <a:r>
              <a:rPr b="0" i="0" lang="en-US" sz="1497" u="none" cap="none" strike="noStrike">
                <a:solidFill>
                  <a:srgbClr val="1A6436"/>
                </a:solidFill>
                <a:latin typeface="Poppins"/>
                <a:ea typeface="Poppins"/>
                <a:cs typeface="Poppins"/>
                <a:sym typeface="Poppi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5613333" y="8250097"/>
            <a:ext cx="1645967" cy="614873"/>
          </a:xfrm>
          <a:custGeom>
            <a:rect b="b" l="l" r="r" t="t"/>
            <a:pathLst>
              <a:path extrusionOk="0" h="614873" w="1645967">
                <a:moveTo>
                  <a:pt x="0" y="0"/>
                </a:moveTo>
                <a:lnTo>
                  <a:pt x="1645967" y="0"/>
                </a:lnTo>
                <a:lnTo>
                  <a:pt x="1645967" y="614873"/>
                </a:lnTo>
                <a:lnTo>
                  <a:pt x="0" y="614873"/>
                </a:lnTo>
                <a:lnTo>
                  <a:pt x="0" y="0"/>
                </a:lnTo>
                <a:close/>
              </a:path>
            </a:pathLst>
          </a:custGeom>
          <a:blipFill rotWithShape="1">
            <a:blip r:embed="rId9">
              <a:alphaModFix/>
            </a:blip>
            <a:stretch>
              <a:fillRect b="0" l="0" r="0" t="0"/>
            </a:stretch>
          </a:blipFill>
          <a:ln>
            <a:noFill/>
          </a:ln>
        </p:spPr>
      </p:sp>
      <p:pic>
        <p:nvPicPr>
          <p:cNvPr id="98" name="Google Shape;98;p1" title="logo2.png"/>
          <p:cNvPicPr preferRelativeResize="0"/>
          <p:nvPr/>
        </p:nvPicPr>
        <p:blipFill rotWithShape="1">
          <a:blip r:embed="rId10">
            <a:alphaModFix/>
          </a:blip>
          <a:srcRect b="21968" l="0" r="0" t="25865"/>
          <a:stretch/>
        </p:blipFill>
        <p:spPr>
          <a:xfrm>
            <a:off x="5364350" y="2404700"/>
            <a:ext cx="7285500" cy="3800775"/>
          </a:xfrm>
          <a:prstGeom prst="rect">
            <a:avLst/>
          </a:prstGeom>
          <a:noFill/>
          <a:ln>
            <a:noFill/>
          </a:ln>
        </p:spPr>
      </p:pic>
      <p:sp>
        <p:nvSpPr>
          <p:cNvPr id="99" name="Google Shape;99;p1"/>
          <p:cNvSpPr/>
          <p:nvPr/>
        </p:nvSpPr>
        <p:spPr>
          <a:xfrm>
            <a:off x="4319001" y="5964900"/>
            <a:ext cx="9376200" cy="1280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3600"/>
              <a:buFont typeface="Trebuchet MS"/>
              <a:buNone/>
            </a:pPr>
            <a:r>
              <a:rPr b="1" lang="en-US" sz="3600">
                <a:solidFill>
                  <a:schemeClr val="dk1"/>
                </a:solidFill>
                <a:latin typeface="Trebuchet MS"/>
                <a:ea typeface="Trebuchet MS"/>
                <a:cs typeface="Trebuchet MS"/>
                <a:sym typeface="Trebuchet MS"/>
              </a:rPr>
              <a:t>Skill Development in Automation</a:t>
            </a:r>
            <a:endParaRPr b="1" sz="3600">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2"/>
        </a:solidFill>
      </p:bgPr>
    </p:bg>
    <p:spTree>
      <p:nvGrpSpPr>
        <p:cNvPr id="103" name="Shape 103"/>
        <p:cNvGrpSpPr/>
        <p:nvPr/>
      </p:nvGrpSpPr>
      <p:grpSpPr>
        <a:xfrm>
          <a:off x="0" y="0"/>
          <a:ext cx="0" cy="0"/>
          <a:chOff x="0" y="0"/>
          <a:chExt cx="0" cy="0"/>
        </a:xfrm>
      </p:grpSpPr>
      <p:sp>
        <p:nvSpPr>
          <p:cNvPr id="104" name="Google Shape;104;p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5" name="Google Shape;105;p2"/>
          <p:cNvSpPr txBox="1"/>
          <p:nvPr/>
        </p:nvSpPr>
        <p:spPr>
          <a:xfrm>
            <a:off x="890023" y="2047874"/>
            <a:ext cx="16055100" cy="713400"/>
          </a:xfrm>
          <a:prstGeom prst="rect">
            <a:avLst/>
          </a:prstGeom>
          <a:noFill/>
          <a:ln>
            <a:noFill/>
          </a:ln>
        </p:spPr>
        <p:txBody>
          <a:bodyPr anchorCtr="0" anchor="t" bIns="0" lIns="0" spcFirstLastPara="1" rIns="0" wrap="square" tIns="0">
            <a:spAutoFit/>
          </a:bodyPr>
          <a:lstStyle/>
          <a:p>
            <a:pPr indent="0" lvl="0" marL="0" marR="0" rtl="0" algn="ctr">
              <a:lnSpc>
                <a:spcPct val="109991"/>
              </a:lnSpc>
              <a:spcBef>
                <a:spcPts val="0"/>
              </a:spcBef>
              <a:spcAft>
                <a:spcPts val="0"/>
              </a:spcAft>
              <a:buClr>
                <a:srgbClr val="000000"/>
              </a:buClr>
              <a:buSzPts val="4634"/>
              <a:buFont typeface="Arial"/>
              <a:buNone/>
            </a:pPr>
            <a:r>
              <a:rPr b="0" i="0" lang="en-US" sz="4634" u="none" cap="none" strike="noStrike">
                <a:solidFill>
                  <a:srgbClr val="B45F06"/>
                </a:solidFill>
                <a:latin typeface="Lexend"/>
                <a:ea typeface="Lexend"/>
                <a:cs typeface="Lexend"/>
                <a:sym typeface="Lexend"/>
              </a:rPr>
              <a:t>LEARNING</a:t>
            </a:r>
            <a:r>
              <a:rPr b="0" i="0" lang="en-US" sz="4634" u="none" cap="none" strike="noStrike">
                <a:solidFill>
                  <a:srgbClr val="0085E0"/>
                </a:solidFill>
                <a:latin typeface="Lexend"/>
                <a:ea typeface="Lexend"/>
                <a:cs typeface="Lexend"/>
                <a:sym typeface="Lexend"/>
              </a:rPr>
              <a:t> </a:t>
            </a:r>
            <a:r>
              <a:rPr b="0" i="0" lang="en-US" sz="4634" u="none" cap="none" strike="noStrike">
                <a:solidFill>
                  <a:srgbClr val="131B4F"/>
                </a:solidFill>
                <a:latin typeface="Lexend"/>
                <a:ea typeface="Lexend"/>
                <a:cs typeface="Lexend"/>
                <a:sym typeface="Lexend"/>
              </a:rPr>
              <a:t>OUTCOMES</a:t>
            </a:r>
            <a:endParaRPr b="0" i="0" sz="1400" u="none" cap="none" strike="noStrike">
              <a:solidFill>
                <a:srgbClr val="000000"/>
              </a:solidFill>
              <a:latin typeface="Lexend"/>
              <a:ea typeface="Lexend"/>
              <a:cs typeface="Lexend"/>
              <a:sym typeface="Lexend"/>
            </a:endParaRPr>
          </a:p>
        </p:txBody>
      </p:sp>
      <p:sp>
        <p:nvSpPr>
          <p:cNvPr id="106" name="Google Shape;106;p2"/>
          <p:cNvSpPr/>
          <p:nvPr/>
        </p:nvSpPr>
        <p:spPr>
          <a:xfrm>
            <a:off x="13512200" y="-1"/>
            <a:ext cx="4775790" cy="2385065"/>
          </a:xfrm>
          <a:custGeom>
            <a:rect b="b" l="l" r="r" t="t"/>
            <a:pathLst>
              <a:path extrusionOk="0" h="2856365" w="5205221">
                <a:moveTo>
                  <a:pt x="0" y="0"/>
                </a:moveTo>
                <a:lnTo>
                  <a:pt x="5205221" y="0"/>
                </a:lnTo>
                <a:lnTo>
                  <a:pt x="5205221" y="2856365"/>
                </a:lnTo>
                <a:lnTo>
                  <a:pt x="0" y="2856365"/>
                </a:lnTo>
                <a:lnTo>
                  <a:pt x="0" y="0"/>
                </a:lnTo>
                <a:close/>
              </a:path>
            </a:pathLst>
          </a:custGeom>
          <a:blipFill rotWithShape="1">
            <a:blip r:embed="rId4">
              <a:alphaModFix amt="60000"/>
            </a:blip>
            <a:stretch>
              <a:fillRect b="0" l="0" r="0" t="0"/>
            </a:stretch>
          </a:blipFill>
          <a:ln>
            <a:noFill/>
          </a:ln>
        </p:spPr>
      </p:sp>
      <p:sp>
        <p:nvSpPr>
          <p:cNvPr id="107" name="Google Shape;107;p2"/>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1"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sp>
        <p:nvSpPr>
          <p:cNvPr id="108" name="Google Shape;108;p2"/>
          <p:cNvSpPr txBox="1"/>
          <p:nvPr/>
        </p:nvSpPr>
        <p:spPr>
          <a:xfrm>
            <a:off x="1870269" y="2881902"/>
            <a:ext cx="13396147" cy="5378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Upon successful completion of this module, learners will be able to:</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1451297" y="3662317"/>
            <a:ext cx="14234093" cy="4105910"/>
          </a:xfrm>
          <a:prstGeom prst="rect">
            <a:avLst/>
          </a:prstGeom>
          <a:noFill/>
          <a:ln>
            <a:noFill/>
          </a:ln>
        </p:spPr>
        <p:txBody>
          <a:bodyPr anchorCtr="0" anchor="t" bIns="0" lIns="0" spcFirstLastPara="1" rIns="0" wrap="square" tIns="0">
            <a:spAutoFit/>
          </a:bodyPr>
          <a:lstStyle/>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Explain core digital technologies and their role in modern work environments</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Identify types of freelance and digital work within the digital economy</a:t>
            </a:r>
            <a:endParaRPr b="0" i="0" sz="14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Apply essential digital tools for communication, task management, and productivity</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Explain digital payment systems and apply basic online financial security practices</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Develop a basic professional online presence aligned with digital work standards</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p:txBody>
      </p:sp>
      <p:pic>
        <p:nvPicPr>
          <p:cNvPr id="110" name="Google Shape;110;p2" title="logo2.png"/>
          <p:cNvPicPr preferRelativeResize="0"/>
          <p:nvPr/>
        </p:nvPicPr>
        <p:blipFill rotWithShape="1">
          <a:blip r:embed="rId5">
            <a:alphaModFix/>
          </a:blip>
          <a:srcRect b="21968" l="0" r="0" t="25865"/>
          <a:stretch/>
        </p:blipFill>
        <p:spPr>
          <a:xfrm>
            <a:off x="15098700" y="8588685"/>
            <a:ext cx="2479525" cy="1293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4" name="Shape 114"/>
        <p:cNvGrpSpPr/>
        <p:nvPr/>
      </p:nvGrpSpPr>
      <p:grpSpPr>
        <a:xfrm>
          <a:off x="0" y="0"/>
          <a:ext cx="0" cy="0"/>
          <a:chOff x="0" y="0"/>
          <a:chExt cx="0" cy="0"/>
        </a:xfrm>
      </p:grpSpPr>
      <p:grpSp>
        <p:nvGrpSpPr>
          <p:cNvPr id="115" name="Google Shape;115;g3dec333fe1b_0_174"/>
          <p:cNvGrpSpPr/>
          <p:nvPr/>
        </p:nvGrpSpPr>
        <p:grpSpPr>
          <a:xfrm>
            <a:off x="1028700" y="811707"/>
            <a:ext cx="16230707" cy="8446648"/>
            <a:chOff x="0" y="-57150"/>
            <a:chExt cx="4274726" cy="2224617"/>
          </a:xfrm>
        </p:grpSpPr>
        <p:sp>
          <p:nvSpPr>
            <p:cNvPr id="116" name="Google Shape;116;g3dec333fe1b_0_17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7" name="Google Shape;117;g3dec333fe1b_0_17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8" name="Google Shape;118;g3dec333fe1b_0_17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9" name="Google Shape;119;g3dec333fe1b_0_17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20" name="Google Shape;120;g3dec333fe1b_0_174" title="logo2.png"/>
          <p:cNvPicPr preferRelativeResize="0"/>
          <p:nvPr/>
        </p:nvPicPr>
        <p:blipFill rotWithShape="1">
          <a:blip r:embed="rId4">
            <a:alphaModFix/>
          </a:blip>
          <a:srcRect b="21968" l="0" r="0" t="25865"/>
          <a:stretch/>
        </p:blipFill>
        <p:spPr>
          <a:xfrm>
            <a:off x="15042950" y="8238150"/>
            <a:ext cx="1893475" cy="987800"/>
          </a:xfrm>
          <a:prstGeom prst="rect">
            <a:avLst/>
          </a:prstGeom>
          <a:noFill/>
          <a:ln>
            <a:noFill/>
          </a:ln>
        </p:spPr>
      </p:pic>
      <p:sp>
        <p:nvSpPr>
          <p:cNvPr id="121" name="Google Shape;121;g3dec333fe1b_0_17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3dec333fe1b_0_17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3dec333fe1b_0_174"/>
          <p:cNvSpPr/>
          <p:nvPr/>
        </p:nvSpPr>
        <p:spPr>
          <a:xfrm>
            <a:off x="1277620" y="1345713"/>
            <a:ext cx="15085200" cy="810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3843"/>
              <a:buFont typeface="Trebuchet MS"/>
              <a:buNone/>
            </a:pPr>
            <a:r>
              <a:rPr b="1" i="0" lang="en-US" sz="3843" u="none" cap="none" strike="noStrike">
                <a:solidFill>
                  <a:srgbClr val="0D1B4B"/>
                </a:solidFill>
                <a:latin typeface="Trebuchet MS"/>
                <a:ea typeface="Trebuchet MS"/>
                <a:cs typeface="Trebuchet MS"/>
                <a:sym typeface="Trebuchet MS"/>
              </a:rPr>
              <a:t>Module 3 – Agenda</a:t>
            </a:r>
            <a:endParaRPr b="0" i="0" sz="3843" u="none" cap="none" strike="noStrike">
              <a:solidFill>
                <a:srgbClr val="000000"/>
              </a:solidFill>
              <a:latin typeface="Calibri"/>
              <a:ea typeface="Calibri"/>
              <a:cs typeface="Calibri"/>
              <a:sym typeface="Calibri"/>
            </a:endParaRPr>
          </a:p>
        </p:txBody>
      </p:sp>
      <p:sp>
        <p:nvSpPr>
          <p:cNvPr id="124" name="Google Shape;124;g3dec333fe1b_0_174"/>
          <p:cNvSpPr/>
          <p:nvPr/>
        </p:nvSpPr>
        <p:spPr>
          <a:xfrm>
            <a:off x="1277620" y="2156563"/>
            <a:ext cx="15085200" cy="40200"/>
          </a:xfrm>
          <a:prstGeom prst="rect">
            <a:avLst/>
          </a:prstGeom>
          <a:solidFill>
            <a:srgbClr val="F4A623"/>
          </a:solidFill>
          <a:ln cap="flat" cmpd="sng" w="18775">
            <a:solidFill>
              <a:srgbClr val="F4A623"/>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25" name="Google Shape;125;g3dec333fe1b_0_174"/>
          <p:cNvSpPr/>
          <p:nvPr/>
        </p:nvSpPr>
        <p:spPr>
          <a:xfrm>
            <a:off x="1277620" y="2426847"/>
            <a:ext cx="901500" cy="946200"/>
          </a:xfrm>
          <a:prstGeom prst="rect">
            <a:avLst/>
          </a:prstGeom>
          <a:solidFill>
            <a:srgbClr val="059669"/>
          </a:solidFill>
          <a:ln cap="flat" cmpd="sng" w="18775">
            <a:solidFill>
              <a:srgbClr val="059669"/>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26" name="Google Shape;126;g3dec333fe1b_0_174"/>
          <p:cNvSpPr/>
          <p:nvPr/>
        </p:nvSpPr>
        <p:spPr>
          <a:xfrm>
            <a:off x="1277620" y="2426847"/>
            <a:ext cx="90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60"/>
              <a:buFont typeface="Trebuchet MS"/>
              <a:buNone/>
            </a:pPr>
            <a:r>
              <a:rPr b="1" i="0" lang="en-US" sz="2660" u="none" cap="none" strike="noStrike">
                <a:solidFill>
                  <a:srgbClr val="FFFFFF"/>
                </a:solidFill>
                <a:latin typeface="Trebuchet MS"/>
                <a:ea typeface="Trebuchet MS"/>
                <a:cs typeface="Trebuchet MS"/>
                <a:sym typeface="Trebuchet MS"/>
              </a:rPr>
              <a:t>1</a:t>
            </a:r>
            <a:endParaRPr b="0" i="0" sz="2660" u="none" cap="none" strike="noStrike">
              <a:solidFill>
                <a:srgbClr val="000000"/>
              </a:solidFill>
              <a:latin typeface="Calibri"/>
              <a:ea typeface="Calibri"/>
              <a:cs typeface="Calibri"/>
              <a:sym typeface="Calibri"/>
            </a:endParaRPr>
          </a:p>
        </p:txBody>
      </p:sp>
      <p:sp>
        <p:nvSpPr>
          <p:cNvPr id="127" name="Google Shape;127;g3dec333fe1b_0_174"/>
          <p:cNvSpPr/>
          <p:nvPr/>
        </p:nvSpPr>
        <p:spPr>
          <a:xfrm>
            <a:off x="2343408" y="2426847"/>
            <a:ext cx="12461700" cy="946200"/>
          </a:xfrm>
          <a:prstGeom prst="rect">
            <a:avLst/>
          </a:prstGeom>
          <a:solidFill>
            <a:srgbClr val="ECFDF5"/>
          </a:solidFill>
          <a:ln cap="flat" cmpd="sng" w="18775">
            <a:solidFill>
              <a:srgbClr val="059669"/>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28" name="Google Shape;128;g3dec333fe1b_0_174"/>
          <p:cNvSpPr/>
          <p:nvPr/>
        </p:nvSpPr>
        <p:spPr>
          <a:xfrm>
            <a:off x="2589359" y="2480903"/>
            <a:ext cx="9182700" cy="837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217"/>
              <a:buFont typeface="Trebuchet MS"/>
              <a:buNone/>
            </a:pPr>
            <a:r>
              <a:rPr b="1" i="0" lang="en-US" sz="2217" u="none" cap="none" strike="noStrike">
                <a:solidFill>
                  <a:srgbClr val="0D1B4B"/>
                </a:solidFill>
                <a:latin typeface="Trebuchet MS"/>
                <a:ea typeface="Trebuchet MS"/>
                <a:cs typeface="Trebuchet MS"/>
                <a:sym typeface="Trebuchet MS"/>
              </a:rPr>
              <a:t>Process Thinking &amp; Workflow Design</a:t>
            </a:r>
            <a:endParaRPr b="0" i="0" sz="2217" u="none" cap="none" strike="noStrike">
              <a:solidFill>
                <a:srgbClr val="000000"/>
              </a:solidFill>
              <a:latin typeface="Calibri"/>
              <a:ea typeface="Calibri"/>
              <a:cs typeface="Calibri"/>
              <a:sym typeface="Calibri"/>
            </a:endParaRPr>
          </a:p>
        </p:txBody>
      </p:sp>
      <p:sp>
        <p:nvSpPr>
          <p:cNvPr id="129" name="Google Shape;129;g3dec333fe1b_0_174"/>
          <p:cNvSpPr/>
          <p:nvPr/>
        </p:nvSpPr>
        <p:spPr>
          <a:xfrm>
            <a:off x="14804932" y="2426847"/>
            <a:ext cx="2131500" cy="946200"/>
          </a:xfrm>
          <a:prstGeom prst="rect">
            <a:avLst/>
          </a:prstGeom>
          <a:solidFill>
            <a:srgbClr val="059669">
              <a:alpha val="20000"/>
            </a:srgbClr>
          </a:solidFill>
          <a:ln cap="flat" cmpd="sng" w="18775">
            <a:solidFill>
              <a:srgbClr val="059669"/>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30" name="Google Shape;130;g3dec333fe1b_0_174"/>
          <p:cNvSpPr/>
          <p:nvPr/>
        </p:nvSpPr>
        <p:spPr>
          <a:xfrm>
            <a:off x="14804932" y="2426847"/>
            <a:ext cx="213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74"/>
              <a:buFont typeface="Calibri"/>
              <a:buNone/>
            </a:pPr>
            <a:r>
              <a:rPr b="1" i="0" lang="en-US" sz="1774" u="none" cap="none" strike="noStrike">
                <a:solidFill>
                  <a:srgbClr val="0D1B4B"/>
                </a:solidFill>
                <a:latin typeface="Calibri"/>
                <a:ea typeface="Calibri"/>
                <a:cs typeface="Calibri"/>
                <a:sym typeface="Calibri"/>
              </a:rPr>
              <a:t>50 min</a:t>
            </a:r>
            <a:endParaRPr b="0" i="0" sz="1774" u="none" cap="none" strike="noStrike">
              <a:solidFill>
                <a:srgbClr val="000000"/>
              </a:solidFill>
              <a:latin typeface="Calibri"/>
              <a:ea typeface="Calibri"/>
              <a:cs typeface="Calibri"/>
              <a:sym typeface="Calibri"/>
            </a:endParaRPr>
          </a:p>
        </p:txBody>
      </p:sp>
      <p:sp>
        <p:nvSpPr>
          <p:cNvPr id="131" name="Google Shape;131;g3dec333fe1b_0_174"/>
          <p:cNvSpPr/>
          <p:nvPr/>
        </p:nvSpPr>
        <p:spPr>
          <a:xfrm>
            <a:off x="1277620" y="3643123"/>
            <a:ext cx="901500" cy="946200"/>
          </a:xfrm>
          <a:prstGeom prst="rect">
            <a:avLst/>
          </a:prstGeom>
          <a:solidFill>
            <a:srgbClr val="0B8FAC"/>
          </a:solidFill>
          <a:ln cap="flat" cmpd="sng" w="18775">
            <a:solidFill>
              <a:srgbClr val="0B8FA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32" name="Google Shape;132;g3dec333fe1b_0_174"/>
          <p:cNvSpPr/>
          <p:nvPr/>
        </p:nvSpPr>
        <p:spPr>
          <a:xfrm>
            <a:off x="1277620" y="3643123"/>
            <a:ext cx="90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60"/>
              <a:buFont typeface="Trebuchet MS"/>
              <a:buNone/>
            </a:pPr>
            <a:r>
              <a:rPr b="1" i="0" lang="en-US" sz="2660" u="none" cap="none" strike="noStrike">
                <a:solidFill>
                  <a:srgbClr val="FFFFFF"/>
                </a:solidFill>
                <a:latin typeface="Trebuchet MS"/>
                <a:ea typeface="Trebuchet MS"/>
                <a:cs typeface="Trebuchet MS"/>
                <a:sym typeface="Trebuchet MS"/>
              </a:rPr>
              <a:t>2</a:t>
            </a:r>
            <a:endParaRPr b="0" i="0" sz="2660" u="none" cap="none" strike="noStrike">
              <a:solidFill>
                <a:srgbClr val="000000"/>
              </a:solidFill>
              <a:latin typeface="Calibri"/>
              <a:ea typeface="Calibri"/>
              <a:cs typeface="Calibri"/>
              <a:sym typeface="Calibri"/>
            </a:endParaRPr>
          </a:p>
        </p:txBody>
      </p:sp>
      <p:sp>
        <p:nvSpPr>
          <p:cNvPr id="133" name="Google Shape;133;g3dec333fe1b_0_174"/>
          <p:cNvSpPr/>
          <p:nvPr/>
        </p:nvSpPr>
        <p:spPr>
          <a:xfrm>
            <a:off x="2343408" y="3643123"/>
            <a:ext cx="12461700" cy="946200"/>
          </a:xfrm>
          <a:prstGeom prst="rect">
            <a:avLst/>
          </a:prstGeom>
          <a:solidFill>
            <a:srgbClr val="ECFDF5"/>
          </a:solidFill>
          <a:ln cap="flat" cmpd="sng" w="18775">
            <a:solidFill>
              <a:srgbClr val="0B8FA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34" name="Google Shape;134;g3dec333fe1b_0_174"/>
          <p:cNvSpPr/>
          <p:nvPr/>
        </p:nvSpPr>
        <p:spPr>
          <a:xfrm>
            <a:off x="2589359" y="3697179"/>
            <a:ext cx="9182700" cy="837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217"/>
              <a:buFont typeface="Trebuchet MS"/>
              <a:buNone/>
            </a:pPr>
            <a:r>
              <a:rPr b="1" i="0" lang="en-US" sz="2217" u="none" cap="none" strike="noStrike">
                <a:solidFill>
                  <a:srgbClr val="0D1B4B"/>
                </a:solidFill>
                <a:latin typeface="Trebuchet MS"/>
                <a:ea typeface="Trebuchet MS"/>
                <a:cs typeface="Trebuchet MS"/>
                <a:sym typeface="Trebuchet MS"/>
              </a:rPr>
              <a:t>Intermediate Automation Tools &amp; Techniques</a:t>
            </a:r>
            <a:endParaRPr b="0" i="0" sz="2217" u="none" cap="none" strike="noStrike">
              <a:solidFill>
                <a:srgbClr val="000000"/>
              </a:solidFill>
              <a:latin typeface="Calibri"/>
              <a:ea typeface="Calibri"/>
              <a:cs typeface="Calibri"/>
              <a:sym typeface="Calibri"/>
            </a:endParaRPr>
          </a:p>
        </p:txBody>
      </p:sp>
      <p:sp>
        <p:nvSpPr>
          <p:cNvPr id="135" name="Google Shape;135;g3dec333fe1b_0_174"/>
          <p:cNvSpPr/>
          <p:nvPr/>
        </p:nvSpPr>
        <p:spPr>
          <a:xfrm>
            <a:off x="14804932" y="3643123"/>
            <a:ext cx="2131500" cy="946200"/>
          </a:xfrm>
          <a:prstGeom prst="rect">
            <a:avLst/>
          </a:prstGeom>
          <a:solidFill>
            <a:srgbClr val="0B8FAC">
              <a:alpha val="20000"/>
            </a:srgbClr>
          </a:solidFill>
          <a:ln cap="flat" cmpd="sng" w="18775">
            <a:solidFill>
              <a:srgbClr val="0B8FA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36" name="Google Shape;136;g3dec333fe1b_0_174"/>
          <p:cNvSpPr/>
          <p:nvPr/>
        </p:nvSpPr>
        <p:spPr>
          <a:xfrm>
            <a:off x="14804932" y="3643123"/>
            <a:ext cx="213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74"/>
              <a:buFont typeface="Calibri"/>
              <a:buNone/>
            </a:pPr>
            <a:r>
              <a:rPr b="1" i="0" lang="en-US" sz="1774" u="none" cap="none" strike="noStrike">
                <a:solidFill>
                  <a:srgbClr val="0D1B4B"/>
                </a:solidFill>
                <a:latin typeface="Calibri"/>
                <a:ea typeface="Calibri"/>
                <a:cs typeface="Calibri"/>
                <a:sym typeface="Calibri"/>
              </a:rPr>
              <a:t>70 min</a:t>
            </a:r>
            <a:endParaRPr b="0" i="0" sz="1774" u="none" cap="none" strike="noStrike">
              <a:solidFill>
                <a:srgbClr val="000000"/>
              </a:solidFill>
              <a:latin typeface="Calibri"/>
              <a:ea typeface="Calibri"/>
              <a:cs typeface="Calibri"/>
              <a:sym typeface="Calibri"/>
            </a:endParaRPr>
          </a:p>
        </p:txBody>
      </p:sp>
      <p:sp>
        <p:nvSpPr>
          <p:cNvPr id="137" name="Google Shape;137;g3dec333fe1b_0_174"/>
          <p:cNvSpPr/>
          <p:nvPr/>
        </p:nvSpPr>
        <p:spPr>
          <a:xfrm>
            <a:off x="1277620" y="4859398"/>
            <a:ext cx="901500" cy="946200"/>
          </a:xfrm>
          <a:prstGeom prst="rect">
            <a:avLst/>
          </a:prstGeom>
          <a:solidFill>
            <a:srgbClr val="16A34A"/>
          </a:solidFill>
          <a:ln cap="flat" cmpd="sng" w="18775">
            <a:solidFill>
              <a:srgbClr val="16A34A"/>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38" name="Google Shape;138;g3dec333fe1b_0_174"/>
          <p:cNvSpPr/>
          <p:nvPr/>
        </p:nvSpPr>
        <p:spPr>
          <a:xfrm>
            <a:off x="1277620" y="4859398"/>
            <a:ext cx="90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60"/>
              <a:buFont typeface="Trebuchet MS"/>
              <a:buNone/>
            </a:pPr>
            <a:r>
              <a:rPr b="1" i="0" lang="en-US" sz="2660" u="none" cap="none" strike="noStrike">
                <a:solidFill>
                  <a:srgbClr val="FFFFFF"/>
                </a:solidFill>
                <a:latin typeface="Trebuchet MS"/>
                <a:ea typeface="Trebuchet MS"/>
                <a:cs typeface="Trebuchet MS"/>
                <a:sym typeface="Trebuchet MS"/>
              </a:rPr>
              <a:t>3</a:t>
            </a:r>
            <a:endParaRPr b="0" i="0" sz="2660" u="none" cap="none" strike="noStrike">
              <a:solidFill>
                <a:srgbClr val="000000"/>
              </a:solidFill>
              <a:latin typeface="Calibri"/>
              <a:ea typeface="Calibri"/>
              <a:cs typeface="Calibri"/>
              <a:sym typeface="Calibri"/>
            </a:endParaRPr>
          </a:p>
        </p:txBody>
      </p:sp>
      <p:sp>
        <p:nvSpPr>
          <p:cNvPr id="139" name="Google Shape;139;g3dec333fe1b_0_174"/>
          <p:cNvSpPr/>
          <p:nvPr/>
        </p:nvSpPr>
        <p:spPr>
          <a:xfrm>
            <a:off x="2343408" y="4859398"/>
            <a:ext cx="12461700" cy="946200"/>
          </a:xfrm>
          <a:prstGeom prst="rect">
            <a:avLst/>
          </a:prstGeom>
          <a:solidFill>
            <a:srgbClr val="ECFDF5"/>
          </a:solidFill>
          <a:ln cap="flat" cmpd="sng" w="18775">
            <a:solidFill>
              <a:srgbClr val="16A34A"/>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40" name="Google Shape;140;g3dec333fe1b_0_174"/>
          <p:cNvSpPr/>
          <p:nvPr/>
        </p:nvSpPr>
        <p:spPr>
          <a:xfrm>
            <a:off x="2589359" y="4913455"/>
            <a:ext cx="9182700" cy="837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217"/>
              <a:buFont typeface="Trebuchet MS"/>
              <a:buNone/>
            </a:pPr>
            <a:r>
              <a:rPr b="1" i="0" lang="en-US" sz="2217" u="none" cap="none" strike="noStrike">
                <a:solidFill>
                  <a:srgbClr val="0D1B4B"/>
                </a:solidFill>
                <a:latin typeface="Trebuchet MS"/>
                <a:ea typeface="Trebuchet MS"/>
                <a:cs typeface="Trebuchet MS"/>
                <a:sym typeface="Trebuchet MS"/>
              </a:rPr>
              <a:t>Advanced Multi-Step Automation Systems</a:t>
            </a:r>
            <a:endParaRPr b="0" i="0" sz="2217" u="none" cap="none" strike="noStrike">
              <a:solidFill>
                <a:srgbClr val="000000"/>
              </a:solidFill>
              <a:latin typeface="Calibri"/>
              <a:ea typeface="Calibri"/>
              <a:cs typeface="Calibri"/>
              <a:sym typeface="Calibri"/>
            </a:endParaRPr>
          </a:p>
        </p:txBody>
      </p:sp>
      <p:sp>
        <p:nvSpPr>
          <p:cNvPr id="141" name="Google Shape;141;g3dec333fe1b_0_174"/>
          <p:cNvSpPr/>
          <p:nvPr/>
        </p:nvSpPr>
        <p:spPr>
          <a:xfrm>
            <a:off x="14804932" y="4859398"/>
            <a:ext cx="2131500" cy="946200"/>
          </a:xfrm>
          <a:prstGeom prst="rect">
            <a:avLst/>
          </a:prstGeom>
          <a:solidFill>
            <a:srgbClr val="16A34A">
              <a:alpha val="20000"/>
            </a:srgbClr>
          </a:solidFill>
          <a:ln cap="flat" cmpd="sng" w="18775">
            <a:solidFill>
              <a:srgbClr val="16A34A"/>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42" name="Google Shape;142;g3dec333fe1b_0_174"/>
          <p:cNvSpPr/>
          <p:nvPr/>
        </p:nvSpPr>
        <p:spPr>
          <a:xfrm>
            <a:off x="14804932" y="4859398"/>
            <a:ext cx="213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74"/>
              <a:buFont typeface="Calibri"/>
              <a:buNone/>
            </a:pPr>
            <a:r>
              <a:rPr b="1" i="0" lang="en-US" sz="1774" u="none" cap="none" strike="noStrike">
                <a:solidFill>
                  <a:srgbClr val="0D1B4B"/>
                </a:solidFill>
                <a:latin typeface="Calibri"/>
                <a:ea typeface="Calibri"/>
                <a:cs typeface="Calibri"/>
                <a:sym typeface="Calibri"/>
              </a:rPr>
              <a:t>70 min</a:t>
            </a:r>
            <a:endParaRPr b="0" i="0" sz="1774" u="none" cap="none" strike="noStrike">
              <a:solidFill>
                <a:srgbClr val="000000"/>
              </a:solidFill>
              <a:latin typeface="Calibri"/>
              <a:ea typeface="Calibri"/>
              <a:cs typeface="Calibri"/>
              <a:sym typeface="Calibri"/>
            </a:endParaRPr>
          </a:p>
        </p:txBody>
      </p:sp>
      <p:sp>
        <p:nvSpPr>
          <p:cNvPr id="143" name="Google Shape;143;g3dec333fe1b_0_174"/>
          <p:cNvSpPr/>
          <p:nvPr/>
        </p:nvSpPr>
        <p:spPr>
          <a:xfrm>
            <a:off x="1277620" y="6075674"/>
            <a:ext cx="901500" cy="946200"/>
          </a:xfrm>
          <a:prstGeom prst="rect">
            <a:avLst/>
          </a:prstGeom>
          <a:solidFill>
            <a:srgbClr val="E91E8C"/>
          </a:solidFill>
          <a:ln cap="flat" cmpd="sng" w="18775">
            <a:solidFill>
              <a:srgbClr val="E91E8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44" name="Google Shape;144;g3dec333fe1b_0_174"/>
          <p:cNvSpPr/>
          <p:nvPr/>
        </p:nvSpPr>
        <p:spPr>
          <a:xfrm>
            <a:off x="1277620" y="6075674"/>
            <a:ext cx="90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60"/>
              <a:buFont typeface="Trebuchet MS"/>
              <a:buNone/>
            </a:pPr>
            <a:r>
              <a:rPr b="1" i="0" lang="en-US" sz="2660" u="none" cap="none" strike="noStrike">
                <a:solidFill>
                  <a:srgbClr val="FFFFFF"/>
                </a:solidFill>
                <a:latin typeface="Trebuchet MS"/>
                <a:ea typeface="Trebuchet MS"/>
                <a:cs typeface="Trebuchet MS"/>
                <a:sym typeface="Trebuchet MS"/>
              </a:rPr>
              <a:t>4</a:t>
            </a:r>
            <a:endParaRPr b="0" i="0" sz="2660" u="none" cap="none" strike="noStrike">
              <a:solidFill>
                <a:srgbClr val="000000"/>
              </a:solidFill>
              <a:latin typeface="Calibri"/>
              <a:ea typeface="Calibri"/>
              <a:cs typeface="Calibri"/>
              <a:sym typeface="Calibri"/>
            </a:endParaRPr>
          </a:p>
        </p:txBody>
      </p:sp>
      <p:sp>
        <p:nvSpPr>
          <p:cNvPr id="145" name="Google Shape;145;g3dec333fe1b_0_174"/>
          <p:cNvSpPr/>
          <p:nvPr/>
        </p:nvSpPr>
        <p:spPr>
          <a:xfrm>
            <a:off x="2343408" y="6075674"/>
            <a:ext cx="12461700" cy="946200"/>
          </a:xfrm>
          <a:prstGeom prst="rect">
            <a:avLst/>
          </a:prstGeom>
          <a:solidFill>
            <a:srgbClr val="ECFDF5"/>
          </a:solidFill>
          <a:ln cap="flat" cmpd="sng" w="18775">
            <a:solidFill>
              <a:srgbClr val="E91E8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46" name="Google Shape;146;g3dec333fe1b_0_174"/>
          <p:cNvSpPr/>
          <p:nvPr/>
        </p:nvSpPr>
        <p:spPr>
          <a:xfrm>
            <a:off x="2589359" y="6129731"/>
            <a:ext cx="9182700" cy="837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217"/>
              <a:buFont typeface="Trebuchet MS"/>
              <a:buNone/>
            </a:pPr>
            <a:r>
              <a:rPr b="1" i="0" lang="en-US" sz="2217" u="none" cap="none" strike="noStrike">
                <a:solidFill>
                  <a:srgbClr val="0D1B4B"/>
                </a:solidFill>
                <a:latin typeface="Trebuchet MS"/>
                <a:ea typeface="Trebuchet MS"/>
                <a:cs typeface="Trebuchet MS"/>
                <a:sym typeface="Trebuchet MS"/>
              </a:rPr>
              <a:t>Automation for Income &amp; Risk Management</a:t>
            </a:r>
            <a:endParaRPr b="0" i="0" sz="2217" u="none" cap="none" strike="noStrike">
              <a:solidFill>
                <a:srgbClr val="000000"/>
              </a:solidFill>
              <a:latin typeface="Calibri"/>
              <a:ea typeface="Calibri"/>
              <a:cs typeface="Calibri"/>
              <a:sym typeface="Calibri"/>
            </a:endParaRPr>
          </a:p>
        </p:txBody>
      </p:sp>
      <p:sp>
        <p:nvSpPr>
          <p:cNvPr id="147" name="Google Shape;147;g3dec333fe1b_0_174"/>
          <p:cNvSpPr/>
          <p:nvPr/>
        </p:nvSpPr>
        <p:spPr>
          <a:xfrm>
            <a:off x="14804932" y="6075674"/>
            <a:ext cx="2131500" cy="946200"/>
          </a:xfrm>
          <a:prstGeom prst="rect">
            <a:avLst/>
          </a:prstGeom>
          <a:solidFill>
            <a:srgbClr val="E91E8C">
              <a:alpha val="20000"/>
            </a:srgbClr>
          </a:solidFill>
          <a:ln cap="flat" cmpd="sng" w="18775">
            <a:solidFill>
              <a:srgbClr val="E91E8C"/>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48" name="Google Shape;148;g3dec333fe1b_0_174"/>
          <p:cNvSpPr/>
          <p:nvPr/>
        </p:nvSpPr>
        <p:spPr>
          <a:xfrm>
            <a:off x="14804932" y="6075674"/>
            <a:ext cx="213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74"/>
              <a:buFont typeface="Calibri"/>
              <a:buNone/>
            </a:pPr>
            <a:r>
              <a:rPr b="1" i="0" lang="en-US" sz="1774" u="none" cap="none" strike="noStrike">
                <a:solidFill>
                  <a:srgbClr val="0D1B4B"/>
                </a:solidFill>
                <a:latin typeface="Calibri"/>
                <a:ea typeface="Calibri"/>
                <a:cs typeface="Calibri"/>
                <a:sym typeface="Calibri"/>
              </a:rPr>
              <a:t>50 min</a:t>
            </a:r>
            <a:endParaRPr b="0" i="0" sz="1774" u="none" cap="none" strike="noStrike">
              <a:solidFill>
                <a:srgbClr val="000000"/>
              </a:solidFill>
              <a:latin typeface="Calibri"/>
              <a:ea typeface="Calibri"/>
              <a:cs typeface="Calibri"/>
              <a:sym typeface="Calibri"/>
            </a:endParaRPr>
          </a:p>
        </p:txBody>
      </p:sp>
      <p:sp>
        <p:nvSpPr>
          <p:cNvPr id="149" name="Google Shape;149;g3dec333fe1b_0_174"/>
          <p:cNvSpPr/>
          <p:nvPr/>
        </p:nvSpPr>
        <p:spPr>
          <a:xfrm>
            <a:off x="1277620" y="7291950"/>
            <a:ext cx="901500" cy="946200"/>
          </a:xfrm>
          <a:prstGeom prst="rect">
            <a:avLst/>
          </a:prstGeom>
          <a:solidFill>
            <a:srgbClr val="F4A623"/>
          </a:solidFill>
          <a:ln cap="flat" cmpd="sng" w="18775">
            <a:solidFill>
              <a:srgbClr val="F4A623"/>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50" name="Google Shape;150;g3dec333fe1b_0_174"/>
          <p:cNvSpPr/>
          <p:nvPr/>
        </p:nvSpPr>
        <p:spPr>
          <a:xfrm>
            <a:off x="1277620" y="7291950"/>
            <a:ext cx="90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60"/>
              <a:buFont typeface="Trebuchet MS"/>
              <a:buNone/>
            </a:pPr>
            <a:r>
              <a:rPr b="1" i="0" lang="en-US" sz="2660" u="none" cap="none" strike="noStrike">
                <a:solidFill>
                  <a:srgbClr val="FFFFFF"/>
                </a:solidFill>
                <a:latin typeface="Trebuchet MS"/>
                <a:ea typeface="Trebuchet MS"/>
                <a:cs typeface="Trebuchet MS"/>
                <a:sym typeface="Trebuchet MS"/>
              </a:rPr>
              <a:t>5</a:t>
            </a:r>
            <a:endParaRPr b="0" i="0" sz="2660" u="none" cap="none" strike="noStrike">
              <a:solidFill>
                <a:srgbClr val="000000"/>
              </a:solidFill>
              <a:latin typeface="Calibri"/>
              <a:ea typeface="Calibri"/>
              <a:cs typeface="Calibri"/>
              <a:sym typeface="Calibri"/>
            </a:endParaRPr>
          </a:p>
        </p:txBody>
      </p:sp>
      <p:sp>
        <p:nvSpPr>
          <p:cNvPr id="151" name="Google Shape;151;g3dec333fe1b_0_174"/>
          <p:cNvSpPr/>
          <p:nvPr/>
        </p:nvSpPr>
        <p:spPr>
          <a:xfrm>
            <a:off x="2343408" y="7291950"/>
            <a:ext cx="12461700" cy="946200"/>
          </a:xfrm>
          <a:prstGeom prst="rect">
            <a:avLst/>
          </a:prstGeom>
          <a:solidFill>
            <a:srgbClr val="ECFDF5"/>
          </a:solidFill>
          <a:ln cap="flat" cmpd="sng" w="18775">
            <a:solidFill>
              <a:srgbClr val="F4A623"/>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52" name="Google Shape;152;g3dec333fe1b_0_174"/>
          <p:cNvSpPr/>
          <p:nvPr/>
        </p:nvSpPr>
        <p:spPr>
          <a:xfrm>
            <a:off x="2589359" y="7346007"/>
            <a:ext cx="9182700" cy="8379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217"/>
              <a:buFont typeface="Trebuchet MS"/>
              <a:buNone/>
            </a:pPr>
            <a:r>
              <a:rPr b="1" i="0" lang="en-US" sz="2217" u="none" cap="none" strike="noStrike">
                <a:solidFill>
                  <a:srgbClr val="0D1B4B"/>
                </a:solidFill>
                <a:latin typeface="Trebuchet MS"/>
                <a:ea typeface="Trebuchet MS"/>
                <a:cs typeface="Trebuchet MS"/>
                <a:sym typeface="Trebuchet MS"/>
              </a:rPr>
              <a:t>Capstone Automation Project</a:t>
            </a:r>
            <a:endParaRPr b="0" i="0" sz="2217" u="none" cap="none" strike="noStrike">
              <a:solidFill>
                <a:srgbClr val="000000"/>
              </a:solidFill>
              <a:latin typeface="Calibri"/>
              <a:ea typeface="Calibri"/>
              <a:cs typeface="Calibri"/>
              <a:sym typeface="Calibri"/>
            </a:endParaRPr>
          </a:p>
        </p:txBody>
      </p:sp>
      <p:sp>
        <p:nvSpPr>
          <p:cNvPr id="153" name="Google Shape;153;g3dec333fe1b_0_174"/>
          <p:cNvSpPr/>
          <p:nvPr/>
        </p:nvSpPr>
        <p:spPr>
          <a:xfrm>
            <a:off x="14804932" y="7291950"/>
            <a:ext cx="2131500" cy="946200"/>
          </a:xfrm>
          <a:prstGeom prst="rect">
            <a:avLst/>
          </a:prstGeom>
          <a:solidFill>
            <a:srgbClr val="F4A623">
              <a:alpha val="20000"/>
            </a:srgbClr>
          </a:solidFill>
          <a:ln cap="flat" cmpd="sng" w="18775">
            <a:solidFill>
              <a:srgbClr val="F4A623"/>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154" name="Google Shape;154;g3dec333fe1b_0_174"/>
          <p:cNvSpPr/>
          <p:nvPr/>
        </p:nvSpPr>
        <p:spPr>
          <a:xfrm>
            <a:off x="14804932" y="7291950"/>
            <a:ext cx="2131500" cy="946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1774"/>
              <a:buFont typeface="Calibri"/>
              <a:buNone/>
            </a:pPr>
            <a:r>
              <a:rPr b="1" i="0" lang="en-US" sz="1774" u="none" cap="none" strike="noStrike">
                <a:solidFill>
                  <a:srgbClr val="0D1B4B"/>
                </a:solidFill>
                <a:latin typeface="Calibri"/>
                <a:ea typeface="Calibri"/>
                <a:cs typeface="Calibri"/>
                <a:sym typeface="Calibri"/>
              </a:rPr>
              <a:t>30 min</a:t>
            </a:r>
            <a:endParaRPr b="0" i="0" sz="1774"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58" name="Shape 158"/>
        <p:cNvGrpSpPr/>
        <p:nvPr/>
      </p:nvGrpSpPr>
      <p:grpSpPr>
        <a:xfrm>
          <a:off x="0" y="0"/>
          <a:ext cx="0" cy="0"/>
          <a:chOff x="0" y="0"/>
          <a:chExt cx="0" cy="0"/>
        </a:xfrm>
      </p:grpSpPr>
      <p:grpSp>
        <p:nvGrpSpPr>
          <p:cNvPr id="159" name="Google Shape;159;g3dffc569eab_0_66"/>
          <p:cNvGrpSpPr/>
          <p:nvPr/>
        </p:nvGrpSpPr>
        <p:grpSpPr>
          <a:xfrm>
            <a:off x="1028700" y="811707"/>
            <a:ext cx="16230707" cy="8446648"/>
            <a:chOff x="0" y="-57150"/>
            <a:chExt cx="4274726" cy="2224617"/>
          </a:xfrm>
        </p:grpSpPr>
        <p:sp>
          <p:nvSpPr>
            <p:cNvPr id="160" name="Google Shape;160;g3dffc569eab_0_6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61" name="Google Shape;161;g3dffc569eab_0_6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2" name="Google Shape;162;g3dffc569eab_0_6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63" name="Google Shape;163;g3dffc569eab_0_6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64" name="Google Shape;164;g3dffc569eab_0_6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65" name="Google Shape;165;g3dffc569eab_0_6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g3dffc569eab_0_6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3dffc569eab_0_66"/>
          <p:cNvSpPr/>
          <p:nvPr/>
        </p:nvSpPr>
        <p:spPr>
          <a:xfrm>
            <a:off x="503200" y="10199592"/>
            <a:ext cx="16756200" cy="134100"/>
          </a:xfrm>
          <a:prstGeom prst="rect">
            <a:avLst/>
          </a:prstGeom>
          <a:solidFill>
            <a:srgbClr val="F4A623"/>
          </a:solidFill>
          <a:ln cap="flat" cmpd="sng" w="23275">
            <a:solidFill>
              <a:srgbClr val="F4A623"/>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168" name="Google Shape;168;g3dffc569eab_0_66"/>
          <p:cNvSpPr/>
          <p:nvPr/>
        </p:nvSpPr>
        <p:spPr>
          <a:xfrm>
            <a:off x="1508572" y="2919020"/>
            <a:ext cx="1675500" cy="1675500"/>
          </a:xfrm>
          <a:prstGeom prst="rect">
            <a:avLst/>
          </a:prstGeom>
          <a:solidFill>
            <a:srgbClr val="F4A623"/>
          </a:solidFill>
          <a:ln cap="flat" cmpd="sng" w="23275">
            <a:solidFill>
              <a:srgbClr val="F4A623"/>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169" name="Google Shape;169;g3dffc569eab_0_66"/>
          <p:cNvSpPr/>
          <p:nvPr/>
        </p:nvSpPr>
        <p:spPr>
          <a:xfrm>
            <a:off x="1508572" y="2919020"/>
            <a:ext cx="1675500" cy="16755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597"/>
              <a:buFont typeface="Trebuchet MS"/>
              <a:buNone/>
            </a:pPr>
            <a:r>
              <a:rPr b="1" i="0" lang="en-US" sz="6597" u="none" cap="none" strike="noStrike">
                <a:solidFill>
                  <a:schemeClr val="lt1"/>
                </a:solidFill>
                <a:latin typeface="Trebuchet MS"/>
                <a:ea typeface="Trebuchet MS"/>
                <a:cs typeface="Trebuchet MS"/>
                <a:sym typeface="Trebuchet MS"/>
              </a:rPr>
              <a:t>1</a:t>
            </a:r>
            <a:endParaRPr b="0" i="0" sz="6597" u="none" cap="none" strike="noStrike">
              <a:solidFill>
                <a:schemeClr val="lt1"/>
              </a:solidFill>
              <a:latin typeface="Calibri"/>
              <a:ea typeface="Calibri"/>
              <a:cs typeface="Calibri"/>
              <a:sym typeface="Calibri"/>
            </a:endParaRPr>
          </a:p>
        </p:txBody>
      </p:sp>
      <p:sp>
        <p:nvSpPr>
          <p:cNvPr id="170" name="Google Shape;170;g3dffc569eab_0_66"/>
          <p:cNvSpPr/>
          <p:nvPr/>
        </p:nvSpPr>
        <p:spPr>
          <a:xfrm>
            <a:off x="3519316" y="2919020"/>
            <a:ext cx="5026800" cy="6702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F4A623"/>
              </a:buClr>
              <a:buSzPts val="2199"/>
              <a:buFont typeface="Trebuchet MS"/>
              <a:buNone/>
            </a:pPr>
            <a:r>
              <a:rPr b="1" i="0" lang="en-US" sz="2199" u="none" cap="none" strike="noStrike">
                <a:solidFill>
                  <a:srgbClr val="980000"/>
                </a:solidFill>
                <a:latin typeface="Trebuchet MS"/>
                <a:ea typeface="Trebuchet MS"/>
                <a:cs typeface="Trebuchet MS"/>
                <a:sym typeface="Trebuchet MS"/>
              </a:rPr>
              <a:t>LESSON</a:t>
            </a:r>
            <a:endParaRPr b="0" i="0" sz="2199" u="none" cap="none" strike="noStrike">
              <a:solidFill>
                <a:srgbClr val="980000"/>
              </a:solidFill>
              <a:latin typeface="Calibri"/>
              <a:ea typeface="Calibri"/>
              <a:cs typeface="Calibri"/>
              <a:sym typeface="Calibri"/>
            </a:endParaRPr>
          </a:p>
        </p:txBody>
      </p:sp>
      <p:sp>
        <p:nvSpPr>
          <p:cNvPr id="171" name="Google Shape;171;g3dffc569eab_0_66"/>
          <p:cNvSpPr/>
          <p:nvPr/>
        </p:nvSpPr>
        <p:spPr>
          <a:xfrm>
            <a:off x="3519316" y="3589268"/>
            <a:ext cx="13069500" cy="18432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FFFFFF"/>
              </a:buClr>
              <a:buSzPts val="5864"/>
              <a:buFont typeface="Trebuchet MS"/>
              <a:buNone/>
            </a:pPr>
            <a:r>
              <a:rPr b="1" i="0" lang="en-US" sz="5864" u="none" cap="none" strike="noStrike">
                <a:solidFill>
                  <a:schemeClr val="dk1"/>
                </a:solidFill>
                <a:latin typeface="Trebuchet MS"/>
                <a:ea typeface="Trebuchet MS"/>
                <a:cs typeface="Trebuchet MS"/>
                <a:sym typeface="Trebuchet MS"/>
              </a:rPr>
              <a:t>Process Thinking &amp; Workflow Design</a:t>
            </a:r>
            <a:endParaRPr b="0" i="0" sz="5864" u="none" cap="none" strike="noStrike">
              <a:solidFill>
                <a:schemeClr val="dk1"/>
              </a:solidFill>
              <a:latin typeface="Calibri"/>
              <a:ea typeface="Calibri"/>
              <a:cs typeface="Calibri"/>
              <a:sym typeface="Calibri"/>
            </a:endParaRPr>
          </a:p>
        </p:txBody>
      </p:sp>
      <p:sp>
        <p:nvSpPr>
          <p:cNvPr id="172" name="Google Shape;172;g3dffc569eab_0_66"/>
          <p:cNvSpPr/>
          <p:nvPr/>
        </p:nvSpPr>
        <p:spPr>
          <a:xfrm>
            <a:off x="3519316" y="5683794"/>
            <a:ext cx="12567300" cy="15078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A7F3D0"/>
              </a:buClr>
              <a:buSzPts val="2749"/>
              <a:buFont typeface="Calibri"/>
              <a:buNone/>
            </a:pPr>
            <a:r>
              <a:rPr b="0" i="1" lang="en-US" sz="2749" u="none" cap="none" strike="noStrike">
                <a:solidFill>
                  <a:srgbClr val="1A5CB0"/>
                </a:solidFill>
                <a:latin typeface="Calibri"/>
                <a:ea typeface="Calibri"/>
                <a:cs typeface="Calibri"/>
                <a:sym typeface="Calibri"/>
              </a:rPr>
              <a:t>Mapping, analyzing, and redesigning business processes for automation</a:t>
            </a:r>
            <a:endParaRPr b="0" i="0" sz="2749" u="none" cap="none" strike="noStrike">
              <a:solidFill>
                <a:srgbClr val="1A5CB0"/>
              </a:solidFill>
              <a:latin typeface="Calibri"/>
              <a:ea typeface="Calibri"/>
              <a:cs typeface="Calibri"/>
              <a:sym typeface="Calibri"/>
            </a:endParaRPr>
          </a:p>
        </p:txBody>
      </p:sp>
      <p:sp>
        <p:nvSpPr>
          <p:cNvPr id="173" name="Google Shape;173;g3dffc569eab_0_66"/>
          <p:cNvSpPr/>
          <p:nvPr/>
        </p:nvSpPr>
        <p:spPr>
          <a:xfrm>
            <a:off x="3519316" y="5516232"/>
            <a:ext cx="8378100" cy="67200"/>
          </a:xfrm>
          <a:prstGeom prst="rect">
            <a:avLst/>
          </a:prstGeom>
          <a:solidFill>
            <a:srgbClr val="F4A623"/>
          </a:solidFill>
          <a:ln cap="flat" cmpd="sng" w="23275">
            <a:solidFill>
              <a:srgbClr val="F4A623"/>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77" name="Shape 177"/>
        <p:cNvGrpSpPr/>
        <p:nvPr/>
      </p:nvGrpSpPr>
      <p:grpSpPr>
        <a:xfrm>
          <a:off x="0" y="0"/>
          <a:ext cx="0" cy="0"/>
          <a:chOff x="0" y="0"/>
          <a:chExt cx="0" cy="0"/>
        </a:xfrm>
      </p:grpSpPr>
      <p:grpSp>
        <p:nvGrpSpPr>
          <p:cNvPr id="178" name="Google Shape;178;g3dffc569eab_0_55"/>
          <p:cNvGrpSpPr/>
          <p:nvPr/>
        </p:nvGrpSpPr>
        <p:grpSpPr>
          <a:xfrm>
            <a:off x="1028700" y="811707"/>
            <a:ext cx="16230707" cy="8446648"/>
            <a:chOff x="0" y="-57150"/>
            <a:chExt cx="4274726" cy="2224617"/>
          </a:xfrm>
        </p:grpSpPr>
        <p:sp>
          <p:nvSpPr>
            <p:cNvPr id="179" name="Google Shape;179;g3dffc569eab_0_5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80" name="Google Shape;180;g3dffc569eab_0_5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1" name="Google Shape;181;g3dffc569eab_0_5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82" name="Google Shape;182;g3dffc569eab_0_5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83" name="Google Shape;183;g3dffc569eab_0_5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84" name="Google Shape;184;g3dffc569eab_0_5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3dffc569eab_0_5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3dffc569eab_0_55"/>
          <p:cNvSpPr/>
          <p:nvPr/>
        </p:nvSpPr>
        <p:spPr>
          <a:xfrm>
            <a:off x="1028700" y="1272475"/>
            <a:ext cx="16230600" cy="1699200"/>
          </a:xfrm>
          <a:prstGeom prst="rect">
            <a:avLst/>
          </a:prstGeom>
          <a:solidFill>
            <a:srgbClr val="F4A623"/>
          </a:solidFill>
          <a:ln cap="flat" cmpd="sng" w="22475">
            <a:solidFill>
              <a:srgbClr val="FBB03B"/>
            </a:solidFill>
            <a:prstDash val="solid"/>
            <a:round/>
            <a:headEnd len="sm" w="sm" type="none"/>
            <a:tailEnd len="sm" w="sm" type="none"/>
          </a:ln>
        </p:spPr>
        <p:txBody>
          <a:bodyPr anchorCtr="0" anchor="ctr" bIns="161825" lIns="161825" spcFirstLastPara="1" rIns="161825" wrap="square" tIns="161825">
            <a:noAutofit/>
          </a:bodyPr>
          <a:lstStyle/>
          <a:p>
            <a:pPr indent="0" lvl="0" marL="0" rtl="0" algn="l">
              <a:spcBef>
                <a:spcPts val="0"/>
              </a:spcBef>
              <a:spcAft>
                <a:spcPts val="0"/>
              </a:spcAft>
              <a:buNone/>
            </a:pPr>
            <a:r>
              <a:t/>
            </a:r>
            <a:endParaRPr/>
          </a:p>
        </p:txBody>
      </p:sp>
      <p:sp>
        <p:nvSpPr>
          <p:cNvPr id="187" name="Google Shape;187;g3dffc569eab_0_55"/>
          <p:cNvSpPr/>
          <p:nvPr/>
        </p:nvSpPr>
        <p:spPr>
          <a:xfrm>
            <a:off x="1837898" y="1304840"/>
            <a:ext cx="4855200" cy="615000"/>
          </a:xfrm>
          <a:prstGeom prst="rect">
            <a:avLst/>
          </a:prstGeom>
          <a:noFill/>
          <a:ln>
            <a:noFill/>
          </a:ln>
        </p:spPr>
        <p:txBody>
          <a:bodyPr anchorCtr="0" anchor="ctr" bIns="80875" lIns="161825" spcFirstLastPara="1" rIns="161825" wrap="square" tIns="80875">
            <a:noAutofit/>
          </a:bodyPr>
          <a:lstStyle/>
          <a:p>
            <a:pPr indent="0" lvl="0" marL="0" marR="0" rtl="0" algn="l">
              <a:spcBef>
                <a:spcPts val="0"/>
              </a:spcBef>
              <a:spcAft>
                <a:spcPts val="0"/>
              </a:spcAft>
              <a:buClr>
                <a:srgbClr val="07C8A0"/>
              </a:buClr>
              <a:buSzPts val="1947"/>
              <a:buFont typeface="Trebuchet MS"/>
              <a:buNone/>
            </a:pPr>
            <a:r>
              <a:rPr b="1" i="0" lang="en-US" sz="1947" u="none" cap="none" strike="noStrike">
                <a:solidFill>
                  <a:srgbClr val="980000"/>
                </a:solidFill>
                <a:latin typeface="Trebuchet MS"/>
                <a:ea typeface="Trebuchet MS"/>
                <a:cs typeface="Trebuchet MS"/>
                <a:sym typeface="Trebuchet MS"/>
              </a:rPr>
              <a:t>DEFINITION</a:t>
            </a:r>
            <a:endParaRPr b="0" i="0" sz="1947" u="none" cap="none" strike="noStrike">
              <a:solidFill>
                <a:srgbClr val="980000"/>
              </a:solidFill>
              <a:latin typeface="Calibri"/>
              <a:ea typeface="Calibri"/>
              <a:cs typeface="Calibri"/>
              <a:sym typeface="Calibri"/>
            </a:endParaRPr>
          </a:p>
        </p:txBody>
      </p:sp>
      <p:sp>
        <p:nvSpPr>
          <p:cNvPr id="188" name="Google Shape;188;g3dffc569eab_0_55"/>
          <p:cNvSpPr/>
          <p:nvPr/>
        </p:nvSpPr>
        <p:spPr>
          <a:xfrm>
            <a:off x="1837898" y="1919830"/>
            <a:ext cx="14565600" cy="1003500"/>
          </a:xfrm>
          <a:prstGeom prst="rect">
            <a:avLst/>
          </a:prstGeom>
          <a:noFill/>
          <a:ln>
            <a:noFill/>
          </a:ln>
        </p:spPr>
        <p:txBody>
          <a:bodyPr anchorCtr="0" anchor="ctr" bIns="80875" lIns="161825" spcFirstLastPara="1" rIns="161825" wrap="square" tIns="80875">
            <a:noAutofit/>
          </a:bodyPr>
          <a:lstStyle/>
          <a:p>
            <a:pPr indent="0" lvl="0" marL="0" marR="0" rtl="0" algn="l">
              <a:spcBef>
                <a:spcPts val="0"/>
              </a:spcBef>
              <a:spcAft>
                <a:spcPts val="0"/>
              </a:spcAft>
              <a:buClr>
                <a:srgbClr val="FFFFFF"/>
              </a:buClr>
              <a:buSzPts val="5310"/>
              <a:buFont typeface="Trebuchet MS"/>
              <a:buNone/>
            </a:pPr>
            <a:r>
              <a:rPr b="1" i="0" lang="en-US" sz="5310" u="none" cap="none" strike="noStrike">
                <a:solidFill>
                  <a:schemeClr val="dk1"/>
                </a:solidFill>
                <a:latin typeface="Trebuchet MS"/>
                <a:ea typeface="Trebuchet MS"/>
                <a:cs typeface="Trebuchet MS"/>
                <a:sym typeface="Trebuchet MS"/>
              </a:rPr>
              <a:t>A Business Process</a:t>
            </a:r>
            <a:endParaRPr b="0" i="0" sz="5310" u="none" cap="none" strike="noStrike">
              <a:solidFill>
                <a:schemeClr val="dk1"/>
              </a:solidFill>
              <a:latin typeface="Calibri"/>
              <a:ea typeface="Calibri"/>
              <a:cs typeface="Calibri"/>
              <a:sym typeface="Calibri"/>
            </a:endParaRPr>
          </a:p>
        </p:txBody>
      </p:sp>
      <p:sp>
        <p:nvSpPr>
          <p:cNvPr id="189" name="Google Shape;189;g3dffc569eab_0_55"/>
          <p:cNvSpPr/>
          <p:nvPr/>
        </p:nvSpPr>
        <p:spPr>
          <a:xfrm>
            <a:off x="1676058" y="3327836"/>
            <a:ext cx="14889600" cy="2265600"/>
          </a:xfrm>
          <a:prstGeom prst="rect">
            <a:avLst/>
          </a:prstGeom>
          <a:solidFill>
            <a:srgbClr val="FFF8F2"/>
          </a:solidFill>
          <a:ln cap="flat" cmpd="sng" w="33725">
            <a:solidFill>
              <a:srgbClr val="FBB03B"/>
            </a:solidFill>
            <a:prstDash val="solid"/>
            <a:round/>
            <a:headEnd len="sm" w="sm" type="none"/>
            <a:tailEnd len="sm" w="sm" type="none"/>
          </a:ln>
        </p:spPr>
        <p:txBody>
          <a:bodyPr anchorCtr="0" anchor="ctr" bIns="161825" lIns="161825" spcFirstLastPara="1" rIns="161825" wrap="square" tIns="161825">
            <a:noAutofit/>
          </a:bodyPr>
          <a:lstStyle/>
          <a:p>
            <a:pPr indent="0" lvl="0" marL="0" rtl="0" algn="l">
              <a:spcBef>
                <a:spcPts val="0"/>
              </a:spcBef>
              <a:spcAft>
                <a:spcPts val="0"/>
              </a:spcAft>
              <a:buNone/>
            </a:pPr>
            <a:r>
              <a:t/>
            </a:r>
            <a:endParaRPr/>
          </a:p>
        </p:txBody>
      </p:sp>
      <p:sp>
        <p:nvSpPr>
          <p:cNvPr id="190" name="Google Shape;190;g3dffc569eab_0_55"/>
          <p:cNvSpPr/>
          <p:nvPr/>
        </p:nvSpPr>
        <p:spPr>
          <a:xfrm>
            <a:off x="1999738" y="3376388"/>
            <a:ext cx="14403600" cy="2184900"/>
          </a:xfrm>
          <a:prstGeom prst="rect">
            <a:avLst/>
          </a:prstGeom>
          <a:noFill/>
          <a:ln>
            <a:noFill/>
          </a:ln>
        </p:spPr>
        <p:txBody>
          <a:bodyPr anchorCtr="0" anchor="ctr" bIns="80875" lIns="161825" spcFirstLastPara="1" rIns="161825" wrap="square" tIns="80875">
            <a:noAutofit/>
          </a:bodyPr>
          <a:lstStyle/>
          <a:p>
            <a:pPr indent="0" lvl="0" marL="0" marR="0" rtl="0" algn="l">
              <a:spcBef>
                <a:spcPts val="0"/>
              </a:spcBef>
              <a:spcAft>
                <a:spcPts val="0"/>
              </a:spcAft>
              <a:buClr>
                <a:srgbClr val="1A202C"/>
              </a:buClr>
              <a:buSzPts val="2655"/>
              <a:buFont typeface="Calibri"/>
              <a:buNone/>
            </a:pPr>
            <a:r>
              <a:rPr b="0" i="0" lang="en-US" sz="2655" u="none" cap="none" strike="noStrike">
                <a:solidFill>
                  <a:srgbClr val="1A202C"/>
                </a:solidFill>
                <a:latin typeface="Calibri"/>
                <a:ea typeface="Calibri"/>
                <a:cs typeface="Calibri"/>
                <a:sym typeface="Calibri"/>
              </a:rPr>
              <a:t>A sequence of steps that transforms an input into an output of value — for a customer, client, or internal operation. Before automating anything, you must deeply understand the process in its current manual form.</a:t>
            </a:r>
            <a:endParaRPr b="0" i="0" sz="2655" u="none" cap="none" strike="noStrike">
              <a:solidFill>
                <a:srgbClr val="000000"/>
              </a:solidFill>
              <a:latin typeface="Calibri"/>
              <a:ea typeface="Calibri"/>
              <a:cs typeface="Calibri"/>
              <a:sym typeface="Calibri"/>
            </a:endParaRPr>
          </a:p>
        </p:txBody>
      </p:sp>
      <p:sp>
        <p:nvSpPr>
          <p:cNvPr id="191" name="Google Shape;191;g3dffc569eab_0_55"/>
          <p:cNvSpPr/>
          <p:nvPr/>
        </p:nvSpPr>
        <p:spPr>
          <a:xfrm>
            <a:off x="1676058" y="5917271"/>
            <a:ext cx="6473700" cy="647400"/>
          </a:xfrm>
          <a:prstGeom prst="rect">
            <a:avLst/>
          </a:prstGeom>
          <a:noFill/>
          <a:ln>
            <a:noFill/>
          </a:ln>
        </p:spPr>
        <p:txBody>
          <a:bodyPr anchorCtr="0" anchor="ctr" bIns="80875" lIns="161825" spcFirstLastPara="1" rIns="161825" wrap="square" tIns="80875">
            <a:noAutofit/>
          </a:bodyPr>
          <a:lstStyle/>
          <a:p>
            <a:pPr indent="0" lvl="0" marL="0" marR="0" rtl="0" algn="l">
              <a:spcBef>
                <a:spcPts val="0"/>
              </a:spcBef>
              <a:spcAft>
                <a:spcPts val="0"/>
              </a:spcAft>
              <a:buClr>
                <a:srgbClr val="059669"/>
              </a:buClr>
              <a:buSzPts val="2478"/>
              <a:buFont typeface="Trebuchet MS"/>
              <a:buNone/>
            </a:pPr>
            <a:r>
              <a:rPr b="1" i="0" lang="en-US" sz="2478" u="none" cap="none" strike="noStrike">
                <a:solidFill>
                  <a:srgbClr val="1A5CB0"/>
                </a:solidFill>
                <a:latin typeface="Trebuchet MS"/>
                <a:ea typeface="Trebuchet MS"/>
                <a:cs typeface="Trebuchet MS"/>
                <a:sym typeface="Trebuchet MS"/>
              </a:rPr>
              <a:t>Real-World Examples</a:t>
            </a:r>
            <a:endParaRPr b="0" i="0" sz="2478" u="none" cap="none" strike="noStrike">
              <a:solidFill>
                <a:srgbClr val="1A5CB0"/>
              </a:solidFill>
              <a:latin typeface="Calibri"/>
              <a:ea typeface="Calibri"/>
              <a:cs typeface="Calibri"/>
              <a:sym typeface="Calibri"/>
            </a:endParaRPr>
          </a:p>
        </p:txBody>
      </p:sp>
      <p:sp>
        <p:nvSpPr>
          <p:cNvPr id="192" name="Google Shape;192;g3dffc569eab_0_55"/>
          <p:cNvSpPr/>
          <p:nvPr/>
        </p:nvSpPr>
        <p:spPr>
          <a:xfrm>
            <a:off x="1837898" y="6613181"/>
            <a:ext cx="14565600" cy="3236700"/>
          </a:xfrm>
          <a:prstGeom prst="rect">
            <a:avLst/>
          </a:prstGeom>
          <a:noFill/>
          <a:ln>
            <a:noFill/>
          </a:ln>
        </p:spPr>
        <p:txBody>
          <a:bodyPr anchorCtr="0" anchor="t" bIns="80875" lIns="161825" spcFirstLastPara="1" rIns="161825" wrap="square" tIns="80875">
            <a:noAutofit/>
          </a:bodyPr>
          <a:lstStyle/>
          <a:p>
            <a:pPr indent="-606899" lvl="0" marL="606899" marR="0" rtl="0" algn="l">
              <a:spcBef>
                <a:spcPts val="0"/>
              </a:spcBef>
              <a:spcAft>
                <a:spcPts val="0"/>
              </a:spcAft>
              <a:buClr>
                <a:srgbClr val="1A202C"/>
              </a:buClr>
              <a:buSzPts val="2478"/>
              <a:buFont typeface="Calibri"/>
              <a:buChar char="•"/>
            </a:pPr>
            <a:r>
              <a:rPr b="0" i="0" lang="en-US" sz="2478" u="none" cap="none" strike="noStrike">
                <a:solidFill>
                  <a:srgbClr val="1A202C"/>
                </a:solidFill>
                <a:latin typeface="Calibri"/>
                <a:ea typeface="Calibri"/>
                <a:cs typeface="Calibri"/>
                <a:sym typeface="Calibri"/>
              </a:rPr>
              <a:t>Customer sends an inquiry → Business replies → Order is placed → Product is delivered</a:t>
            </a:r>
            <a:endParaRPr b="0" i="0" sz="2478" u="none" cap="none" strike="noStrike">
              <a:solidFill>
                <a:srgbClr val="000000"/>
              </a:solidFill>
              <a:latin typeface="Calibri"/>
              <a:ea typeface="Calibri"/>
              <a:cs typeface="Calibri"/>
              <a:sym typeface="Calibri"/>
            </a:endParaRPr>
          </a:p>
          <a:p>
            <a:pPr indent="-606899" lvl="0" marL="606899" marR="0" rtl="0" algn="l">
              <a:spcBef>
                <a:spcPts val="0"/>
              </a:spcBef>
              <a:spcAft>
                <a:spcPts val="0"/>
              </a:spcAft>
              <a:buClr>
                <a:srgbClr val="1A202C"/>
              </a:buClr>
              <a:buSzPts val="2478"/>
              <a:buFont typeface="Calibri"/>
              <a:buChar char="•"/>
            </a:pPr>
            <a:r>
              <a:rPr b="0" i="0" lang="en-US" sz="2478" u="none" cap="none" strike="noStrike">
                <a:solidFill>
                  <a:srgbClr val="1A202C"/>
                </a:solidFill>
                <a:latin typeface="Calibri"/>
                <a:ea typeface="Calibri"/>
                <a:cs typeface="Calibri"/>
                <a:sym typeface="Calibri"/>
              </a:rPr>
              <a:t>Client books appointment → Business confirms → Reminder is sent → Meeting happens</a:t>
            </a:r>
            <a:endParaRPr b="0" i="0" sz="2478" u="none" cap="none" strike="noStrike">
              <a:solidFill>
                <a:srgbClr val="000000"/>
              </a:solidFill>
              <a:latin typeface="Calibri"/>
              <a:ea typeface="Calibri"/>
              <a:cs typeface="Calibri"/>
              <a:sym typeface="Calibri"/>
            </a:endParaRPr>
          </a:p>
          <a:p>
            <a:pPr indent="-606899" lvl="0" marL="606899" marR="0" rtl="0" algn="l">
              <a:spcBef>
                <a:spcPts val="0"/>
              </a:spcBef>
              <a:spcAft>
                <a:spcPts val="0"/>
              </a:spcAft>
              <a:buClr>
                <a:srgbClr val="1A202C"/>
              </a:buClr>
              <a:buSzPts val="2478"/>
              <a:buFont typeface="Calibri"/>
              <a:buChar char="•"/>
            </a:pPr>
            <a:r>
              <a:rPr b="0" i="0" lang="en-US" sz="2478" u="none" cap="none" strike="noStrike">
                <a:solidFill>
                  <a:srgbClr val="1A202C"/>
                </a:solidFill>
                <a:latin typeface="Calibri"/>
                <a:ea typeface="Calibri"/>
                <a:cs typeface="Calibri"/>
                <a:sym typeface="Calibri"/>
              </a:rPr>
              <a:t>Freelancer receives brief → Work is done → Invoice sent → Payment received → File delivered</a:t>
            </a:r>
            <a:endParaRPr b="0" i="0" sz="2478"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96" name="Shape 196"/>
        <p:cNvGrpSpPr/>
        <p:nvPr/>
      </p:nvGrpSpPr>
      <p:grpSpPr>
        <a:xfrm>
          <a:off x="0" y="0"/>
          <a:ext cx="0" cy="0"/>
          <a:chOff x="0" y="0"/>
          <a:chExt cx="0" cy="0"/>
        </a:xfrm>
      </p:grpSpPr>
      <p:grpSp>
        <p:nvGrpSpPr>
          <p:cNvPr id="197" name="Google Shape;197;g3dffc569eab_0_44"/>
          <p:cNvGrpSpPr/>
          <p:nvPr/>
        </p:nvGrpSpPr>
        <p:grpSpPr>
          <a:xfrm>
            <a:off x="1028700" y="811707"/>
            <a:ext cx="16230707" cy="8446648"/>
            <a:chOff x="0" y="-57150"/>
            <a:chExt cx="4274726" cy="2224617"/>
          </a:xfrm>
        </p:grpSpPr>
        <p:sp>
          <p:nvSpPr>
            <p:cNvPr id="198" name="Google Shape;198;g3dffc569eab_0_4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99" name="Google Shape;199;g3dffc569eab_0_4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0" name="Google Shape;200;g3dffc569eab_0_4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01" name="Google Shape;201;g3dffc569eab_0_4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02" name="Google Shape;202;g3dffc569eab_0_4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03" name="Google Shape;203;g3dffc569eab_0_4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3dffc569eab_0_4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g3dffc569eab_0_44"/>
          <p:cNvSpPr/>
          <p:nvPr/>
        </p:nvSpPr>
        <p:spPr>
          <a:xfrm>
            <a:off x="1011451" y="1457473"/>
            <a:ext cx="15374100" cy="1135500"/>
          </a:xfrm>
          <a:prstGeom prst="rect">
            <a:avLst/>
          </a:prstGeom>
          <a:noFill/>
          <a:ln>
            <a:noFill/>
          </a:ln>
        </p:spPr>
        <p:txBody>
          <a:bodyPr anchorCtr="0" anchor="ctr" bIns="87325" lIns="174675" spcFirstLastPara="1" rIns="174675" wrap="square" tIns="87325">
            <a:noAutofit/>
          </a:bodyPr>
          <a:lstStyle/>
          <a:p>
            <a:pPr indent="0" lvl="0" marL="0" marR="0" rtl="0" algn="l">
              <a:spcBef>
                <a:spcPts val="0"/>
              </a:spcBef>
              <a:spcAft>
                <a:spcPts val="0"/>
              </a:spcAft>
              <a:buClr>
                <a:srgbClr val="0D1B4B"/>
              </a:buClr>
              <a:buSzPts val="4585"/>
              <a:buFont typeface="Trebuchet MS"/>
              <a:buNone/>
            </a:pPr>
            <a:r>
              <a:rPr b="1" i="0" lang="en-US" sz="4585" u="none" cap="none" strike="noStrike">
                <a:solidFill>
                  <a:srgbClr val="0D1B4B"/>
                </a:solidFill>
                <a:latin typeface="Trebuchet MS"/>
                <a:ea typeface="Trebuchet MS"/>
                <a:cs typeface="Trebuchet MS"/>
                <a:sym typeface="Trebuchet MS"/>
              </a:rPr>
              <a:t>Why Process Thinking Comes Before Automation</a:t>
            </a:r>
            <a:endParaRPr b="0" i="0" sz="4585" u="none" cap="none" strike="noStrike">
              <a:solidFill>
                <a:srgbClr val="000000"/>
              </a:solidFill>
              <a:latin typeface="Calibri"/>
              <a:ea typeface="Calibri"/>
              <a:cs typeface="Calibri"/>
              <a:sym typeface="Calibri"/>
            </a:endParaRPr>
          </a:p>
        </p:txBody>
      </p:sp>
      <p:sp>
        <p:nvSpPr>
          <p:cNvPr id="206" name="Google Shape;206;g3dffc569eab_0_44"/>
          <p:cNvSpPr/>
          <p:nvPr/>
        </p:nvSpPr>
        <p:spPr>
          <a:xfrm>
            <a:off x="1011451" y="2593071"/>
            <a:ext cx="15024900" cy="52200"/>
          </a:xfrm>
          <a:prstGeom prst="rect">
            <a:avLst/>
          </a:prstGeom>
          <a:solidFill>
            <a:srgbClr val="1A5CB0"/>
          </a:solidFill>
          <a:ln cap="flat" cmpd="sng" w="24275">
            <a:solidFill>
              <a:srgbClr val="1A5CB0"/>
            </a:solidFill>
            <a:prstDash val="solid"/>
            <a:round/>
            <a:headEnd len="sm" w="sm" type="none"/>
            <a:tailEnd len="sm" w="sm" type="none"/>
          </a:ln>
        </p:spPr>
        <p:txBody>
          <a:bodyPr anchorCtr="0" anchor="ctr" bIns="174675" lIns="174675" spcFirstLastPara="1" rIns="174675" wrap="square" tIns="174675">
            <a:noAutofit/>
          </a:bodyPr>
          <a:lstStyle/>
          <a:p>
            <a:pPr indent="0" lvl="0" marL="0" rtl="0" algn="l">
              <a:spcBef>
                <a:spcPts val="0"/>
              </a:spcBef>
              <a:spcAft>
                <a:spcPts val="0"/>
              </a:spcAft>
              <a:buNone/>
            </a:pPr>
            <a:r>
              <a:t/>
            </a:r>
            <a:endParaRPr/>
          </a:p>
        </p:txBody>
      </p:sp>
      <p:sp>
        <p:nvSpPr>
          <p:cNvPr id="207" name="Google Shape;207;g3dffc569eab_0_44"/>
          <p:cNvSpPr/>
          <p:nvPr/>
        </p:nvSpPr>
        <p:spPr>
          <a:xfrm>
            <a:off x="1011451" y="2820191"/>
            <a:ext cx="15374100" cy="7512300"/>
          </a:xfrm>
          <a:prstGeom prst="rect">
            <a:avLst/>
          </a:prstGeom>
          <a:noFill/>
          <a:ln>
            <a:noFill/>
          </a:ln>
        </p:spPr>
        <p:txBody>
          <a:bodyPr anchorCtr="0" anchor="t" bIns="87325" lIns="174675" spcFirstLastPara="1" rIns="174675" wrap="square" tIns="87325">
            <a:noAutofit/>
          </a:bodyPr>
          <a:lstStyle/>
          <a:p>
            <a:pPr indent="-655152" lvl="0" marL="655152" marR="0" rtl="0" algn="l">
              <a:spcBef>
                <a:spcPts val="0"/>
              </a:spcBef>
              <a:spcAft>
                <a:spcPts val="0"/>
              </a:spcAft>
              <a:buClr>
                <a:srgbClr val="1A202C"/>
              </a:buClr>
              <a:buSzPts val="2866"/>
              <a:buFont typeface="Calibri"/>
              <a:buChar char="•"/>
            </a:pPr>
            <a:r>
              <a:rPr b="1" i="0" lang="en-US" sz="2866" u="none" cap="none" strike="noStrike">
                <a:solidFill>
                  <a:srgbClr val="1A202C"/>
                </a:solidFill>
                <a:latin typeface="Calibri"/>
                <a:ea typeface="Calibri"/>
                <a:cs typeface="Calibri"/>
                <a:sym typeface="Calibri"/>
              </a:rPr>
              <a:t>The Automation Paradox:</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Automating a bad process makes a bad process faster — not better</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You must understand the process before you can improve it</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Automation is only as good as the thinking behind it</a:t>
            </a:r>
            <a:endParaRPr b="0" i="0" sz="2866" u="none" cap="none" strike="noStrike">
              <a:solidFill>
                <a:srgbClr val="000000"/>
              </a:solidFill>
              <a:latin typeface="Calibri"/>
              <a:ea typeface="Calibri"/>
              <a:cs typeface="Calibri"/>
              <a:sym typeface="Calibri"/>
            </a:endParaRPr>
          </a:p>
          <a:p>
            <a:pPr indent="-473165" lvl="0" marL="655152" marR="0" rtl="0" algn="l">
              <a:spcBef>
                <a:spcPts val="0"/>
              </a:spcBef>
              <a:spcAft>
                <a:spcPts val="0"/>
              </a:spcAft>
              <a:buClr>
                <a:srgbClr val="000000"/>
              </a:buClr>
              <a:buSzPts val="2866"/>
              <a:buFont typeface="Calibri"/>
              <a:buNone/>
            </a:pPr>
            <a:r>
              <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1" i="0" lang="en-US" sz="2866" u="none" cap="none" strike="noStrike">
                <a:solidFill>
                  <a:srgbClr val="1A202C"/>
                </a:solidFill>
                <a:latin typeface="Calibri"/>
                <a:ea typeface="Calibri"/>
                <a:cs typeface="Calibri"/>
                <a:sym typeface="Calibri"/>
              </a:rPr>
              <a:t>What process thinking teaches you:</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Where the real bottlenecks and delays are</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Which steps are truly repetitive and rule-based</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What decisions require human judgment vs. machine execution</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How much time and money automation could realistically save</a:t>
            </a:r>
            <a:endParaRPr b="0" i="0" sz="2866" u="none" cap="none" strike="noStrike">
              <a:solidFill>
                <a:srgbClr val="000000"/>
              </a:solidFill>
              <a:latin typeface="Calibri"/>
              <a:ea typeface="Calibri"/>
              <a:cs typeface="Calibri"/>
              <a:sym typeface="Calibri"/>
            </a:endParaRPr>
          </a:p>
          <a:p>
            <a:pPr indent="-473165" lvl="0" marL="655152" marR="0" rtl="0" algn="l">
              <a:spcBef>
                <a:spcPts val="0"/>
              </a:spcBef>
              <a:spcAft>
                <a:spcPts val="0"/>
              </a:spcAft>
              <a:buClr>
                <a:srgbClr val="000000"/>
              </a:buClr>
              <a:buSzPts val="2866"/>
              <a:buFont typeface="Calibri"/>
              <a:buNone/>
            </a:pPr>
            <a:r>
              <a:t/>
            </a:r>
            <a:endParaRPr b="0" i="0" sz="2866" u="none" cap="none" strike="noStrike">
              <a:solidFill>
                <a:srgbClr val="000000"/>
              </a:solidFill>
              <a:latin typeface="Calibri"/>
              <a:ea typeface="Calibri"/>
              <a:cs typeface="Calibri"/>
              <a:sym typeface="Calibri"/>
            </a:endParaRPr>
          </a:p>
          <a:p>
            <a:pPr indent="-655152" lvl="0" marL="655152" marR="0" rtl="0" algn="l">
              <a:spcBef>
                <a:spcPts val="0"/>
              </a:spcBef>
              <a:spcAft>
                <a:spcPts val="0"/>
              </a:spcAft>
              <a:buClr>
                <a:srgbClr val="1A202C"/>
              </a:buClr>
              <a:buSzPts val="2866"/>
              <a:buFont typeface="Calibri"/>
              <a:buChar char="•"/>
            </a:pPr>
            <a:r>
              <a:rPr b="0" i="0" lang="en-US" sz="2866" u="none" cap="none" strike="noStrike">
                <a:solidFill>
                  <a:srgbClr val="1A202C"/>
                </a:solidFill>
                <a:latin typeface="Calibri"/>
                <a:ea typeface="Calibri"/>
                <a:cs typeface="Calibri"/>
                <a:sym typeface="Calibri"/>
              </a:rPr>
              <a:t>Process thinking is the most valuable skill you can offer local businesses</a:t>
            </a:r>
            <a:endParaRPr b="0" i="0" sz="2866"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11" name="Shape 211"/>
        <p:cNvGrpSpPr/>
        <p:nvPr/>
      </p:nvGrpSpPr>
      <p:grpSpPr>
        <a:xfrm>
          <a:off x="0" y="0"/>
          <a:ext cx="0" cy="0"/>
          <a:chOff x="0" y="0"/>
          <a:chExt cx="0" cy="0"/>
        </a:xfrm>
      </p:grpSpPr>
      <p:grpSp>
        <p:nvGrpSpPr>
          <p:cNvPr id="212" name="Google Shape;212;g3dffc569eab_0_33"/>
          <p:cNvGrpSpPr/>
          <p:nvPr/>
        </p:nvGrpSpPr>
        <p:grpSpPr>
          <a:xfrm>
            <a:off x="1028700" y="811707"/>
            <a:ext cx="16230707" cy="8446648"/>
            <a:chOff x="0" y="-57150"/>
            <a:chExt cx="4274726" cy="2224617"/>
          </a:xfrm>
        </p:grpSpPr>
        <p:sp>
          <p:nvSpPr>
            <p:cNvPr id="213" name="Google Shape;213;g3dffc569eab_0_3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14" name="Google Shape;214;g3dffc569eab_0_3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5" name="Google Shape;215;g3dffc569eab_0_3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16" name="Google Shape;216;g3dffc569eab_0_3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17" name="Google Shape;217;g3dffc569eab_0_33" title="logo2.png"/>
          <p:cNvPicPr preferRelativeResize="0"/>
          <p:nvPr/>
        </p:nvPicPr>
        <p:blipFill rotWithShape="1">
          <a:blip r:embed="rId4">
            <a:alphaModFix/>
          </a:blip>
          <a:srcRect b="21968" l="0" r="0" t="25865"/>
          <a:stretch/>
        </p:blipFill>
        <p:spPr>
          <a:xfrm>
            <a:off x="15095875" y="8263500"/>
            <a:ext cx="1893475" cy="987800"/>
          </a:xfrm>
          <a:prstGeom prst="rect">
            <a:avLst/>
          </a:prstGeom>
          <a:noFill/>
          <a:ln>
            <a:noFill/>
          </a:ln>
        </p:spPr>
      </p:pic>
      <p:sp>
        <p:nvSpPr>
          <p:cNvPr id="218" name="Google Shape;218;g3dffc569eab_0_3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3dffc569eab_0_3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g3dffc569eab_0_33"/>
          <p:cNvSpPr/>
          <p:nvPr/>
        </p:nvSpPr>
        <p:spPr>
          <a:xfrm>
            <a:off x="1305429" y="1342641"/>
            <a:ext cx="15600300" cy="731700"/>
          </a:xfrm>
          <a:prstGeom prst="rect">
            <a:avLst/>
          </a:prstGeom>
          <a:noFill/>
          <a:ln>
            <a:noFill/>
          </a:ln>
        </p:spPr>
        <p:txBody>
          <a:bodyPr anchorCtr="0" anchor="ctr" bIns="66525" lIns="133075" spcFirstLastPara="1" rIns="133075" wrap="square" tIns="66525">
            <a:noAutofit/>
          </a:bodyPr>
          <a:lstStyle/>
          <a:p>
            <a:pPr indent="0" lvl="0" marL="0" marR="0" rtl="0" algn="l">
              <a:spcBef>
                <a:spcPts val="0"/>
              </a:spcBef>
              <a:spcAft>
                <a:spcPts val="0"/>
              </a:spcAft>
              <a:buClr>
                <a:srgbClr val="0D1B4B"/>
              </a:buClr>
              <a:buSzPts val="3202"/>
              <a:buFont typeface="Trebuchet MS"/>
              <a:buNone/>
            </a:pPr>
            <a:r>
              <a:rPr b="1" i="0" lang="en-US" sz="3202" u="none" cap="none" strike="noStrike">
                <a:solidFill>
                  <a:srgbClr val="0D1B4B"/>
                </a:solidFill>
                <a:latin typeface="Trebuchet MS"/>
                <a:ea typeface="Trebuchet MS"/>
                <a:cs typeface="Trebuchet MS"/>
                <a:sym typeface="Trebuchet MS"/>
              </a:rPr>
              <a:t>Process Mapping — The 5-Step Framework</a:t>
            </a:r>
            <a:endParaRPr b="0" i="0" sz="3202" u="none" cap="none" strike="noStrike">
              <a:solidFill>
                <a:srgbClr val="000000"/>
              </a:solidFill>
              <a:latin typeface="Calibri"/>
              <a:ea typeface="Calibri"/>
              <a:cs typeface="Calibri"/>
              <a:sym typeface="Calibri"/>
            </a:endParaRPr>
          </a:p>
        </p:txBody>
      </p:sp>
      <p:sp>
        <p:nvSpPr>
          <p:cNvPr id="221" name="Google Shape;221;g3dffc569eab_0_33"/>
          <p:cNvSpPr/>
          <p:nvPr/>
        </p:nvSpPr>
        <p:spPr>
          <a:xfrm>
            <a:off x="1305429" y="2074658"/>
            <a:ext cx="15600300" cy="396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22" name="Google Shape;222;g3dffc569eab_0_33"/>
          <p:cNvSpPr/>
          <p:nvPr/>
        </p:nvSpPr>
        <p:spPr>
          <a:xfrm>
            <a:off x="1474993" y="2314228"/>
            <a:ext cx="2781000" cy="1996500"/>
          </a:xfrm>
          <a:prstGeom prst="rect">
            <a:avLst/>
          </a:prstGeom>
          <a:solidFill>
            <a:srgbClr val="059669"/>
          </a:solidFill>
          <a:ln cap="flat" cmpd="sng" w="18475">
            <a:solidFill>
              <a:srgbClr val="059669"/>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23" name="Google Shape;223;g3dffc569eab_0_33"/>
          <p:cNvSpPr/>
          <p:nvPr/>
        </p:nvSpPr>
        <p:spPr>
          <a:xfrm>
            <a:off x="1474993" y="2314228"/>
            <a:ext cx="2781000" cy="1996500"/>
          </a:xfrm>
          <a:prstGeom prst="rect">
            <a:avLst/>
          </a:prstGeom>
          <a:noFill/>
          <a:ln>
            <a:noFill/>
          </a:ln>
        </p:spPr>
        <p:txBody>
          <a:bodyPr anchorCtr="0" anchor="ctr" bIns="66525" lIns="133075" spcFirstLastPara="1" rIns="133075" wrap="square" tIns="66525">
            <a:noAutofit/>
          </a:bodyPr>
          <a:lstStyle/>
          <a:p>
            <a:pPr indent="0" lvl="0" marL="0" marR="0" rtl="0" algn="ctr">
              <a:spcBef>
                <a:spcPts val="0"/>
              </a:spcBef>
              <a:spcAft>
                <a:spcPts val="0"/>
              </a:spcAft>
              <a:buClr>
                <a:srgbClr val="FFFFFF"/>
              </a:buClr>
              <a:buSzPts val="1892"/>
              <a:buFont typeface="Trebuchet MS"/>
              <a:buNone/>
            </a:pPr>
            <a:r>
              <a:rPr b="1" i="0" lang="en-US" sz="1892" u="none" cap="none" strike="noStrike">
                <a:solidFill>
                  <a:srgbClr val="FFFFFF"/>
                </a:solidFill>
                <a:latin typeface="Trebuchet MS"/>
                <a:ea typeface="Trebuchet MS"/>
                <a:cs typeface="Trebuchet MS"/>
                <a:sym typeface="Trebuchet MS"/>
              </a:rPr>
              <a:t>OBSERVE</a:t>
            </a:r>
            <a:endParaRPr b="0" i="0" sz="1892" u="none" cap="none" strike="noStrike">
              <a:solidFill>
                <a:srgbClr val="000000"/>
              </a:solidFill>
              <a:latin typeface="Calibri"/>
              <a:ea typeface="Calibri"/>
              <a:cs typeface="Calibri"/>
              <a:sym typeface="Calibri"/>
            </a:endParaRPr>
          </a:p>
        </p:txBody>
      </p:sp>
      <p:sp>
        <p:nvSpPr>
          <p:cNvPr id="224" name="Google Shape;224;g3dffc569eab_0_33"/>
          <p:cNvSpPr/>
          <p:nvPr/>
        </p:nvSpPr>
        <p:spPr>
          <a:xfrm>
            <a:off x="4120184" y="3072864"/>
            <a:ext cx="271500" cy="5322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25" name="Google Shape;225;g3dffc569eab_0_33"/>
          <p:cNvSpPr/>
          <p:nvPr/>
        </p:nvSpPr>
        <p:spPr>
          <a:xfrm>
            <a:off x="1474993" y="4536899"/>
            <a:ext cx="2781000" cy="3726600"/>
          </a:xfrm>
          <a:prstGeom prst="rect">
            <a:avLst/>
          </a:prstGeom>
          <a:solidFill>
            <a:srgbClr val="FFFFFF"/>
          </a:solidFill>
          <a:ln cap="flat" cmpd="sng" w="27725">
            <a:solidFill>
              <a:srgbClr val="059669"/>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26" name="Google Shape;226;g3dffc569eab_0_33"/>
          <p:cNvSpPr/>
          <p:nvPr/>
        </p:nvSpPr>
        <p:spPr>
          <a:xfrm>
            <a:off x="1644556" y="4630064"/>
            <a:ext cx="2441700" cy="3526800"/>
          </a:xfrm>
          <a:prstGeom prst="rect">
            <a:avLst/>
          </a:prstGeom>
          <a:noFill/>
          <a:ln>
            <a:noFill/>
          </a:ln>
        </p:spPr>
        <p:txBody>
          <a:bodyPr anchorCtr="0" anchor="t" bIns="66525" lIns="133075" spcFirstLastPara="1" rIns="133075" wrap="square" tIns="66525">
            <a:noAutofit/>
          </a:bodyPr>
          <a:lstStyle/>
          <a:p>
            <a:pPr indent="0" lvl="0" marL="0" marR="0" rtl="0" algn="l">
              <a:spcBef>
                <a:spcPts val="0"/>
              </a:spcBef>
              <a:spcAft>
                <a:spcPts val="0"/>
              </a:spcAft>
              <a:buClr>
                <a:srgbClr val="1A202C"/>
              </a:buClr>
              <a:buSzPts val="1747"/>
              <a:buFont typeface="Calibri"/>
              <a:buNone/>
            </a:pPr>
            <a:r>
              <a:rPr b="0" i="0" lang="en-US" sz="1747" u="none" cap="none" strike="noStrike">
                <a:solidFill>
                  <a:srgbClr val="1A202C"/>
                </a:solidFill>
                <a:latin typeface="Calibri"/>
                <a:ea typeface="Calibri"/>
                <a:cs typeface="Calibri"/>
                <a:sym typeface="Calibri"/>
              </a:rPr>
              <a:t>Watch the current process. Ask who, what, when, where, how. Don't assume — observe the real workflow, not the ideal one.</a:t>
            </a:r>
            <a:endParaRPr b="0" i="0" sz="1747" u="none" cap="none" strike="noStrike">
              <a:solidFill>
                <a:srgbClr val="000000"/>
              </a:solidFill>
              <a:latin typeface="Calibri"/>
              <a:ea typeface="Calibri"/>
              <a:cs typeface="Calibri"/>
              <a:sym typeface="Calibri"/>
            </a:endParaRPr>
          </a:p>
        </p:txBody>
      </p:sp>
      <p:sp>
        <p:nvSpPr>
          <p:cNvPr id="227" name="Google Shape;227;g3dffc569eab_0_33"/>
          <p:cNvSpPr/>
          <p:nvPr/>
        </p:nvSpPr>
        <p:spPr>
          <a:xfrm>
            <a:off x="4594962" y="2314228"/>
            <a:ext cx="2781000" cy="1996500"/>
          </a:xfrm>
          <a:prstGeom prst="rect">
            <a:avLst/>
          </a:prstGeom>
          <a:solidFill>
            <a:srgbClr val="0B8FAC"/>
          </a:solidFill>
          <a:ln cap="flat" cmpd="sng" w="18475">
            <a:solidFill>
              <a:srgbClr val="0B8FAC"/>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28" name="Google Shape;228;g3dffc569eab_0_33"/>
          <p:cNvSpPr/>
          <p:nvPr/>
        </p:nvSpPr>
        <p:spPr>
          <a:xfrm>
            <a:off x="4594962" y="2314228"/>
            <a:ext cx="2781000" cy="1996500"/>
          </a:xfrm>
          <a:prstGeom prst="rect">
            <a:avLst/>
          </a:prstGeom>
          <a:noFill/>
          <a:ln>
            <a:noFill/>
          </a:ln>
        </p:spPr>
        <p:txBody>
          <a:bodyPr anchorCtr="0" anchor="ctr" bIns="66525" lIns="133075" spcFirstLastPara="1" rIns="133075" wrap="square" tIns="66525">
            <a:noAutofit/>
          </a:bodyPr>
          <a:lstStyle/>
          <a:p>
            <a:pPr indent="0" lvl="0" marL="0" marR="0" rtl="0" algn="ctr">
              <a:spcBef>
                <a:spcPts val="0"/>
              </a:spcBef>
              <a:spcAft>
                <a:spcPts val="0"/>
              </a:spcAft>
              <a:buClr>
                <a:srgbClr val="FFFFFF"/>
              </a:buClr>
              <a:buSzPts val="1892"/>
              <a:buFont typeface="Trebuchet MS"/>
              <a:buNone/>
            </a:pPr>
            <a:r>
              <a:rPr b="1" i="0" lang="en-US" sz="1892" u="none" cap="none" strike="noStrike">
                <a:solidFill>
                  <a:srgbClr val="FFFFFF"/>
                </a:solidFill>
                <a:latin typeface="Trebuchet MS"/>
                <a:ea typeface="Trebuchet MS"/>
                <a:cs typeface="Trebuchet MS"/>
                <a:sym typeface="Trebuchet MS"/>
              </a:rPr>
              <a:t>DOCUMENT</a:t>
            </a:r>
            <a:endParaRPr b="0" i="0" sz="1892" u="none" cap="none" strike="noStrike">
              <a:solidFill>
                <a:srgbClr val="000000"/>
              </a:solidFill>
              <a:latin typeface="Calibri"/>
              <a:ea typeface="Calibri"/>
              <a:cs typeface="Calibri"/>
              <a:sym typeface="Calibri"/>
            </a:endParaRPr>
          </a:p>
        </p:txBody>
      </p:sp>
      <p:sp>
        <p:nvSpPr>
          <p:cNvPr id="229" name="Google Shape;229;g3dffc569eab_0_33"/>
          <p:cNvSpPr/>
          <p:nvPr/>
        </p:nvSpPr>
        <p:spPr>
          <a:xfrm>
            <a:off x="7240154" y="3072864"/>
            <a:ext cx="271500" cy="5322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0" name="Google Shape;230;g3dffc569eab_0_33"/>
          <p:cNvSpPr/>
          <p:nvPr/>
        </p:nvSpPr>
        <p:spPr>
          <a:xfrm>
            <a:off x="4594962" y="4536899"/>
            <a:ext cx="2781000" cy="3726600"/>
          </a:xfrm>
          <a:prstGeom prst="rect">
            <a:avLst/>
          </a:prstGeom>
          <a:solidFill>
            <a:srgbClr val="FFFFFF"/>
          </a:solidFill>
          <a:ln cap="flat" cmpd="sng" w="27725">
            <a:solidFill>
              <a:srgbClr val="0B8FAC"/>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1" name="Google Shape;231;g3dffc569eab_0_33"/>
          <p:cNvSpPr/>
          <p:nvPr/>
        </p:nvSpPr>
        <p:spPr>
          <a:xfrm>
            <a:off x="4764526" y="4630064"/>
            <a:ext cx="2441700" cy="3526800"/>
          </a:xfrm>
          <a:prstGeom prst="rect">
            <a:avLst/>
          </a:prstGeom>
          <a:noFill/>
          <a:ln>
            <a:noFill/>
          </a:ln>
        </p:spPr>
        <p:txBody>
          <a:bodyPr anchorCtr="0" anchor="t" bIns="66525" lIns="133075" spcFirstLastPara="1" rIns="133075" wrap="square" tIns="66525">
            <a:noAutofit/>
          </a:bodyPr>
          <a:lstStyle/>
          <a:p>
            <a:pPr indent="0" lvl="0" marL="0" marR="0" rtl="0" algn="l">
              <a:spcBef>
                <a:spcPts val="0"/>
              </a:spcBef>
              <a:spcAft>
                <a:spcPts val="0"/>
              </a:spcAft>
              <a:buClr>
                <a:srgbClr val="1A202C"/>
              </a:buClr>
              <a:buSzPts val="1747"/>
              <a:buFont typeface="Calibri"/>
              <a:buNone/>
            </a:pPr>
            <a:r>
              <a:rPr b="0" i="0" lang="en-US" sz="1747" u="none" cap="none" strike="noStrike">
                <a:solidFill>
                  <a:srgbClr val="1A202C"/>
                </a:solidFill>
                <a:latin typeface="Calibri"/>
                <a:ea typeface="Calibri"/>
                <a:cs typeface="Calibri"/>
                <a:sym typeface="Calibri"/>
              </a:rPr>
              <a:t>Write every step in order. Include decision points: 'If X then Y, else Z.' Use simple diagrams or flowchart tools.</a:t>
            </a:r>
            <a:endParaRPr b="0" i="0" sz="1747" u="none" cap="none" strike="noStrike">
              <a:solidFill>
                <a:srgbClr val="000000"/>
              </a:solidFill>
              <a:latin typeface="Calibri"/>
              <a:ea typeface="Calibri"/>
              <a:cs typeface="Calibri"/>
              <a:sym typeface="Calibri"/>
            </a:endParaRPr>
          </a:p>
        </p:txBody>
      </p:sp>
      <p:sp>
        <p:nvSpPr>
          <p:cNvPr id="232" name="Google Shape;232;g3dffc569eab_0_33"/>
          <p:cNvSpPr/>
          <p:nvPr/>
        </p:nvSpPr>
        <p:spPr>
          <a:xfrm>
            <a:off x="7714932" y="2314228"/>
            <a:ext cx="2781000" cy="1996500"/>
          </a:xfrm>
          <a:prstGeom prst="rect">
            <a:avLst/>
          </a:prstGeom>
          <a:solidFill>
            <a:srgbClr val="16A34A"/>
          </a:solidFill>
          <a:ln cap="flat" cmpd="sng" w="18475">
            <a:solidFill>
              <a:srgbClr val="16A34A"/>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3" name="Google Shape;233;g3dffc569eab_0_33"/>
          <p:cNvSpPr/>
          <p:nvPr/>
        </p:nvSpPr>
        <p:spPr>
          <a:xfrm>
            <a:off x="7714932" y="2314228"/>
            <a:ext cx="2781000" cy="1996500"/>
          </a:xfrm>
          <a:prstGeom prst="rect">
            <a:avLst/>
          </a:prstGeom>
          <a:noFill/>
          <a:ln>
            <a:noFill/>
          </a:ln>
        </p:spPr>
        <p:txBody>
          <a:bodyPr anchorCtr="0" anchor="ctr" bIns="66525" lIns="133075" spcFirstLastPara="1" rIns="133075" wrap="square" tIns="66525">
            <a:noAutofit/>
          </a:bodyPr>
          <a:lstStyle/>
          <a:p>
            <a:pPr indent="0" lvl="0" marL="0" marR="0" rtl="0" algn="ctr">
              <a:spcBef>
                <a:spcPts val="0"/>
              </a:spcBef>
              <a:spcAft>
                <a:spcPts val="0"/>
              </a:spcAft>
              <a:buClr>
                <a:srgbClr val="FFFFFF"/>
              </a:buClr>
              <a:buSzPts val="1892"/>
              <a:buFont typeface="Trebuchet MS"/>
              <a:buNone/>
            </a:pPr>
            <a:r>
              <a:rPr b="1" i="0" lang="en-US" sz="1892" u="none" cap="none" strike="noStrike">
                <a:solidFill>
                  <a:srgbClr val="FFFFFF"/>
                </a:solidFill>
                <a:latin typeface="Trebuchet MS"/>
                <a:ea typeface="Trebuchet MS"/>
                <a:cs typeface="Trebuchet MS"/>
                <a:sym typeface="Trebuchet MS"/>
              </a:rPr>
              <a:t>ANALYZE</a:t>
            </a:r>
            <a:endParaRPr b="0" i="0" sz="1892" u="none" cap="none" strike="noStrike">
              <a:solidFill>
                <a:srgbClr val="000000"/>
              </a:solidFill>
              <a:latin typeface="Calibri"/>
              <a:ea typeface="Calibri"/>
              <a:cs typeface="Calibri"/>
              <a:sym typeface="Calibri"/>
            </a:endParaRPr>
          </a:p>
        </p:txBody>
      </p:sp>
      <p:sp>
        <p:nvSpPr>
          <p:cNvPr id="234" name="Google Shape;234;g3dffc569eab_0_33"/>
          <p:cNvSpPr/>
          <p:nvPr/>
        </p:nvSpPr>
        <p:spPr>
          <a:xfrm>
            <a:off x="10360123" y="3072864"/>
            <a:ext cx="271500" cy="5322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5" name="Google Shape;235;g3dffc569eab_0_33"/>
          <p:cNvSpPr/>
          <p:nvPr/>
        </p:nvSpPr>
        <p:spPr>
          <a:xfrm>
            <a:off x="7714932" y="4536899"/>
            <a:ext cx="2781000" cy="3726600"/>
          </a:xfrm>
          <a:prstGeom prst="rect">
            <a:avLst/>
          </a:prstGeom>
          <a:solidFill>
            <a:srgbClr val="FFFFFF"/>
          </a:solidFill>
          <a:ln cap="flat" cmpd="sng" w="27725">
            <a:solidFill>
              <a:srgbClr val="16A34A"/>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6" name="Google Shape;236;g3dffc569eab_0_33"/>
          <p:cNvSpPr/>
          <p:nvPr/>
        </p:nvSpPr>
        <p:spPr>
          <a:xfrm>
            <a:off x="7884495" y="4630064"/>
            <a:ext cx="2441700" cy="3526800"/>
          </a:xfrm>
          <a:prstGeom prst="rect">
            <a:avLst/>
          </a:prstGeom>
          <a:noFill/>
          <a:ln>
            <a:noFill/>
          </a:ln>
        </p:spPr>
        <p:txBody>
          <a:bodyPr anchorCtr="0" anchor="t" bIns="66525" lIns="133075" spcFirstLastPara="1" rIns="133075" wrap="square" tIns="66525">
            <a:noAutofit/>
          </a:bodyPr>
          <a:lstStyle/>
          <a:p>
            <a:pPr indent="0" lvl="0" marL="0" marR="0" rtl="0" algn="l">
              <a:spcBef>
                <a:spcPts val="0"/>
              </a:spcBef>
              <a:spcAft>
                <a:spcPts val="0"/>
              </a:spcAft>
              <a:buClr>
                <a:srgbClr val="1A202C"/>
              </a:buClr>
              <a:buSzPts val="1747"/>
              <a:buFont typeface="Calibri"/>
              <a:buNone/>
            </a:pPr>
            <a:r>
              <a:rPr b="0" i="0" lang="en-US" sz="1747" u="none" cap="none" strike="noStrike">
                <a:solidFill>
                  <a:srgbClr val="1A202C"/>
                </a:solidFill>
                <a:latin typeface="Calibri"/>
                <a:ea typeface="Calibri"/>
                <a:cs typeface="Calibri"/>
                <a:sym typeface="Calibri"/>
              </a:rPr>
              <a:t>Identify: repetitive steps, manual data entry, delays, communication gaps, error-prone handoffs.</a:t>
            </a:r>
            <a:endParaRPr b="0" i="0" sz="1747" u="none" cap="none" strike="noStrike">
              <a:solidFill>
                <a:srgbClr val="000000"/>
              </a:solidFill>
              <a:latin typeface="Calibri"/>
              <a:ea typeface="Calibri"/>
              <a:cs typeface="Calibri"/>
              <a:sym typeface="Calibri"/>
            </a:endParaRPr>
          </a:p>
        </p:txBody>
      </p:sp>
      <p:sp>
        <p:nvSpPr>
          <p:cNvPr id="237" name="Google Shape;237;g3dffc569eab_0_33"/>
          <p:cNvSpPr/>
          <p:nvPr/>
        </p:nvSpPr>
        <p:spPr>
          <a:xfrm>
            <a:off x="10834901" y="2314228"/>
            <a:ext cx="2781000" cy="19965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38" name="Google Shape;238;g3dffc569eab_0_33"/>
          <p:cNvSpPr/>
          <p:nvPr/>
        </p:nvSpPr>
        <p:spPr>
          <a:xfrm>
            <a:off x="10834901" y="2314228"/>
            <a:ext cx="2781000" cy="1996500"/>
          </a:xfrm>
          <a:prstGeom prst="rect">
            <a:avLst/>
          </a:prstGeom>
          <a:noFill/>
          <a:ln>
            <a:noFill/>
          </a:ln>
        </p:spPr>
        <p:txBody>
          <a:bodyPr anchorCtr="0" anchor="ctr" bIns="66525" lIns="133075" spcFirstLastPara="1" rIns="133075" wrap="square" tIns="66525">
            <a:noAutofit/>
          </a:bodyPr>
          <a:lstStyle/>
          <a:p>
            <a:pPr indent="0" lvl="0" marL="0" marR="0" rtl="0" algn="ctr">
              <a:spcBef>
                <a:spcPts val="0"/>
              </a:spcBef>
              <a:spcAft>
                <a:spcPts val="0"/>
              </a:spcAft>
              <a:buClr>
                <a:srgbClr val="FFFFFF"/>
              </a:buClr>
              <a:buSzPts val="1892"/>
              <a:buFont typeface="Trebuchet MS"/>
              <a:buNone/>
            </a:pPr>
            <a:r>
              <a:rPr b="1" i="0" lang="en-US" sz="1892" u="none" cap="none" strike="noStrike">
                <a:solidFill>
                  <a:srgbClr val="FFFFFF"/>
                </a:solidFill>
                <a:latin typeface="Trebuchet MS"/>
                <a:ea typeface="Trebuchet MS"/>
                <a:cs typeface="Trebuchet MS"/>
                <a:sym typeface="Trebuchet MS"/>
              </a:rPr>
              <a:t>REDESIGN</a:t>
            </a:r>
            <a:endParaRPr b="0" i="0" sz="1892" u="none" cap="none" strike="noStrike">
              <a:solidFill>
                <a:srgbClr val="000000"/>
              </a:solidFill>
              <a:latin typeface="Calibri"/>
              <a:ea typeface="Calibri"/>
              <a:cs typeface="Calibri"/>
              <a:sym typeface="Calibri"/>
            </a:endParaRPr>
          </a:p>
        </p:txBody>
      </p:sp>
      <p:sp>
        <p:nvSpPr>
          <p:cNvPr id="239" name="Google Shape;239;g3dffc569eab_0_33"/>
          <p:cNvSpPr/>
          <p:nvPr/>
        </p:nvSpPr>
        <p:spPr>
          <a:xfrm>
            <a:off x="13480092" y="3072864"/>
            <a:ext cx="271500" cy="532200"/>
          </a:xfrm>
          <a:prstGeom prst="rect">
            <a:avLst/>
          </a:prstGeom>
          <a:solidFill>
            <a:srgbClr val="F4A623"/>
          </a:solidFill>
          <a:ln cap="flat" cmpd="sng" w="1847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40" name="Google Shape;240;g3dffc569eab_0_33"/>
          <p:cNvSpPr/>
          <p:nvPr/>
        </p:nvSpPr>
        <p:spPr>
          <a:xfrm>
            <a:off x="10834901" y="4536899"/>
            <a:ext cx="2781000" cy="3726600"/>
          </a:xfrm>
          <a:prstGeom prst="rect">
            <a:avLst/>
          </a:prstGeom>
          <a:solidFill>
            <a:srgbClr val="FFFFFF"/>
          </a:solidFill>
          <a:ln cap="flat" cmpd="sng" w="27725">
            <a:solidFill>
              <a:srgbClr val="F4A623"/>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41" name="Google Shape;241;g3dffc569eab_0_33"/>
          <p:cNvSpPr/>
          <p:nvPr/>
        </p:nvSpPr>
        <p:spPr>
          <a:xfrm>
            <a:off x="11004465" y="4630064"/>
            <a:ext cx="2441700" cy="3526800"/>
          </a:xfrm>
          <a:prstGeom prst="rect">
            <a:avLst/>
          </a:prstGeom>
          <a:noFill/>
          <a:ln>
            <a:noFill/>
          </a:ln>
        </p:spPr>
        <p:txBody>
          <a:bodyPr anchorCtr="0" anchor="t" bIns="66525" lIns="133075" spcFirstLastPara="1" rIns="133075" wrap="square" tIns="66525">
            <a:noAutofit/>
          </a:bodyPr>
          <a:lstStyle/>
          <a:p>
            <a:pPr indent="0" lvl="0" marL="0" marR="0" rtl="0" algn="l">
              <a:spcBef>
                <a:spcPts val="0"/>
              </a:spcBef>
              <a:spcAft>
                <a:spcPts val="0"/>
              </a:spcAft>
              <a:buClr>
                <a:srgbClr val="1A202C"/>
              </a:buClr>
              <a:buSzPts val="1747"/>
              <a:buFont typeface="Calibri"/>
              <a:buNone/>
            </a:pPr>
            <a:r>
              <a:rPr b="0" i="0" lang="en-US" sz="1747" u="none" cap="none" strike="noStrike">
                <a:solidFill>
                  <a:srgbClr val="1A202C"/>
                </a:solidFill>
                <a:latin typeface="Calibri"/>
                <a:ea typeface="Calibri"/>
                <a:cs typeface="Calibri"/>
                <a:sym typeface="Calibri"/>
              </a:rPr>
              <a:t>Remove wasteful steps. Combine where possible. Identify automation opportunities. Design the improved process.</a:t>
            </a:r>
            <a:endParaRPr b="0" i="0" sz="1747" u="none" cap="none" strike="noStrike">
              <a:solidFill>
                <a:srgbClr val="000000"/>
              </a:solidFill>
              <a:latin typeface="Calibri"/>
              <a:ea typeface="Calibri"/>
              <a:cs typeface="Calibri"/>
              <a:sym typeface="Calibri"/>
            </a:endParaRPr>
          </a:p>
        </p:txBody>
      </p:sp>
      <p:sp>
        <p:nvSpPr>
          <p:cNvPr id="242" name="Google Shape;242;g3dffc569eab_0_33"/>
          <p:cNvSpPr/>
          <p:nvPr/>
        </p:nvSpPr>
        <p:spPr>
          <a:xfrm>
            <a:off x="13954870" y="2314228"/>
            <a:ext cx="2781000" cy="1996500"/>
          </a:xfrm>
          <a:prstGeom prst="rect">
            <a:avLst/>
          </a:prstGeom>
          <a:solidFill>
            <a:srgbClr val="1A5CB0"/>
          </a:solidFill>
          <a:ln cap="flat" cmpd="sng" w="18475">
            <a:solidFill>
              <a:srgbClr val="1A5CB0"/>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43" name="Google Shape;243;g3dffc569eab_0_33"/>
          <p:cNvSpPr/>
          <p:nvPr/>
        </p:nvSpPr>
        <p:spPr>
          <a:xfrm>
            <a:off x="13954870" y="2314228"/>
            <a:ext cx="2781000" cy="1996500"/>
          </a:xfrm>
          <a:prstGeom prst="rect">
            <a:avLst/>
          </a:prstGeom>
          <a:noFill/>
          <a:ln>
            <a:noFill/>
          </a:ln>
        </p:spPr>
        <p:txBody>
          <a:bodyPr anchorCtr="0" anchor="ctr" bIns="66525" lIns="133075" spcFirstLastPara="1" rIns="133075" wrap="square" tIns="66525">
            <a:noAutofit/>
          </a:bodyPr>
          <a:lstStyle/>
          <a:p>
            <a:pPr indent="0" lvl="0" marL="0" marR="0" rtl="0" algn="ctr">
              <a:spcBef>
                <a:spcPts val="0"/>
              </a:spcBef>
              <a:spcAft>
                <a:spcPts val="0"/>
              </a:spcAft>
              <a:buClr>
                <a:srgbClr val="FFFFFF"/>
              </a:buClr>
              <a:buSzPts val="1892"/>
              <a:buFont typeface="Trebuchet MS"/>
              <a:buNone/>
            </a:pPr>
            <a:r>
              <a:rPr b="1" i="0" lang="en-US" sz="1892" u="none" cap="none" strike="noStrike">
                <a:solidFill>
                  <a:srgbClr val="FFFFFF"/>
                </a:solidFill>
                <a:latin typeface="Trebuchet MS"/>
                <a:ea typeface="Trebuchet MS"/>
                <a:cs typeface="Trebuchet MS"/>
                <a:sym typeface="Trebuchet MS"/>
              </a:rPr>
              <a:t>AUTOMATE</a:t>
            </a:r>
            <a:endParaRPr b="0" i="0" sz="1892" u="none" cap="none" strike="noStrike">
              <a:solidFill>
                <a:srgbClr val="000000"/>
              </a:solidFill>
              <a:latin typeface="Calibri"/>
              <a:ea typeface="Calibri"/>
              <a:cs typeface="Calibri"/>
              <a:sym typeface="Calibri"/>
            </a:endParaRPr>
          </a:p>
        </p:txBody>
      </p:sp>
      <p:sp>
        <p:nvSpPr>
          <p:cNvPr id="244" name="Google Shape;244;g3dffc569eab_0_33"/>
          <p:cNvSpPr/>
          <p:nvPr/>
        </p:nvSpPr>
        <p:spPr>
          <a:xfrm>
            <a:off x="13954870" y="4536899"/>
            <a:ext cx="2781000" cy="3726600"/>
          </a:xfrm>
          <a:prstGeom prst="rect">
            <a:avLst/>
          </a:prstGeom>
          <a:solidFill>
            <a:srgbClr val="FFFFFF"/>
          </a:solidFill>
          <a:ln cap="flat" cmpd="sng" w="27725">
            <a:solidFill>
              <a:srgbClr val="1A5CB0"/>
            </a:solidFill>
            <a:prstDash val="solid"/>
            <a:round/>
            <a:headEnd len="sm" w="sm" type="none"/>
            <a:tailEnd len="sm" w="sm" type="none"/>
          </a:ln>
        </p:spPr>
        <p:txBody>
          <a:bodyPr anchorCtr="0" anchor="ctr" bIns="133075" lIns="133075" spcFirstLastPara="1" rIns="133075" wrap="square" tIns="133075">
            <a:noAutofit/>
          </a:bodyPr>
          <a:lstStyle/>
          <a:p>
            <a:pPr indent="0" lvl="0" marL="0" rtl="0" algn="l">
              <a:spcBef>
                <a:spcPts val="0"/>
              </a:spcBef>
              <a:spcAft>
                <a:spcPts val="0"/>
              </a:spcAft>
              <a:buNone/>
            </a:pPr>
            <a:r>
              <a:t/>
            </a:r>
            <a:endParaRPr/>
          </a:p>
        </p:txBody>
      </p:sp>
      <p:sp>
        <p:nvSpPr>
          <p:cNvPr id="245" name="Google Shape;245;g3dffc569eab_0_33"/>
          <p:cNvSpPr/>
          <p:nvPr/>
        </p:nvSpPr>
        <p:spPr>
          <a:xfrm>
            <a:off x="14124434" y="4630064"/>
            <a:ext cx="2441700" cy="3526800"/>
          </a:xfrm>
          <a:prstGeom prst="rect">
            <a:avLst/>
          </a:prstGeom>
          <a:noFill/>
          <a:ln>
            <a:noFill/>
          </a:ln>
        </p:spPr>
        <p:txBody>
          <a:bodyPr anchorCtr="0" anchor="t" bIns="66525" lIns="133075" spcFirstLastPara="1" rIns="133075" wrap="square" tIns="66525">
            <a:noAutofit/>
          </a:bodyPr>
          <a:lstStyle/>
          <a:p>
            <a:pPr indent="0" lvl="0" marL="0" marR="0" rtl="0" algn="l">
              <a:spcBef>
                <a:spcPts val="0"/>
              </a:spcBef>
              <a:spcAft>
                <a:spcPts val="0"/>
              </a:spcAft>
              <a:buClr>
                <a:srgbClr val="1A202C"/>
              </a:buClr>
              <a:buSzPts val="1747"/>
              <a:buFont typeface="Calibri"/>
              <a:buNone/>
            </a:pPr>
            <a:r>
              <a:rPr b="0" i="0" lang="en-US" sz="1747" u="none" cap="none" strike="noStrike">
                <a:solidFill>
                  <a:srgbClr val="1A202C"/>
                </a:solidFill>
                <a:latin typeface="Calibri"/>
                <a:ea typeface="Calibri"/>
                <a:cs typeface="Calibri"/>
                <a:sym typeface="Calibri"/>
              </a:rPr>
              <a:t>Build the automation using the right tools. Test thoroughly. Monitor results. Adjust based on feedback.</a:t>
            </a:r>
            <a:endParaRPr b="0" i="0" sz="1747"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49" name="Shape 249"/>
        <p:cNvGrpSpPr/>
        <p:nvPr/>
      </p:nvGrpSpPr>
      <p:grpSpPr>
        <a:xfrm>
          <a:off x="0" y="0"/>
          <a:ext cx="0" cy="0"/>
          <a:chOff x="0" y="0"/>
          <a:chExt cx="0" cy="0"/>
        </a:xfrm>
      </p:grpSpPr>
      <p:grpSp>
        <p:nvGrpSpPr>
          <p:cNvPr id="250" name="Google Shape;250;g3dffc569eab_0_22"/>
          <p:cNvGrpSpPr/>
          <p:nvPr/>
        </p:nvGrpSpPr>
        <p:grpSpPr>
          <a:xfrm>
            <a:off x="1028700" y="811707"/>
            <a:ext cx="16230707" cy="8446648"/>
            <a:chOff x="0" y="-57150"/>
            <a:chExt cx="4274726" cy="2224617"/>
          </a:xfrm>
        </p:grpSpPr>
        <p:sp>
          <p:nvSpPr>
            <p:cNvPr id="251" name="Google Shape;251;g3dffc569eab_0_2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52" name="Google Shape;252;g3dffc569eab_0_2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dffc569eab_0_2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54" name="Google Shape;254;g3dffc569eab_0_2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55" name="Google Shape;255;g3dffc569eab_0_2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56" name="Google Shape;256;g3dffc569eab_0_2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3dffc569eab_0_2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3dffc569eab_0_22"/>
          <p:cNvSpPr/>
          <p:nvPr/>
        </p:nvSpPr>
        <p:spPr>
          <a:xfrm>
            <a:off x="1201491" y="1435151"/>
            <a:ext cx="3491100" cy="6816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59" name="Google Shape;259;g3dffc569eab_0_22"/>
          <p:cNvSpPr/>
          <p:nvPr/>
        </p:nvSpPr>
        <p:spPr>
          <a:xfrm>
            <a:off x="1201491" y="1435151"/>
            <a:ext cx="3491100" cy="68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30"/>
              <a:buFont typeface="Trebuchet MS"/>
              <a:buNone/>
            </a:pPr>
            <a:r>
              <a:rPr b="1" i="0" lang="en-US" sz="2130" u="none" cap="none" strike="noStrike">
                <a:solidFill>
                  <a:srgbClr val="0D1B4B"/>
                </a:solidFill>
                <a:latin typeface="Trebuchet MS"/>
                <a:ea typeface="Trebuchet MS"/>
                <a:cs typeface="Trebuchet MS"/>
                <a:sym typeface="Trebuchet MS"/>
              </a:rPr>
              <a:t>🗺 GROUP EXERCISE</a:t>
            </a:r>
            <a:endParaRPr b="0" i="0" sz="2130" u="none" cap="none" strike="noStrike">
              <a:solidFill>
                <a:srgbClr val="000000"/>
              </a:solidFill>
              <a:latin typeface="Calibri"/>
              <a:ea typeface="Calibri"/>
              <a:cs typeface="Calibri"/>
              <a:sym typeface="Calibri"/>
            </a:endParaRPr>
          </a:p>
        </p:txBody>
      </p:sp>
      <p:sp>
        <p:nvSpPr>
          <p:cNvPr id="260" name="Google Shape;260;g3dffc569eab_0_22"/>
          <p:cNvSpPr/>
          <p:nvPr/>
        </p:nvSpPr>
        <p:spPr>
          <a:xfrm>
            <a:off x="5042090" y="1386459"/>
            <a:ext cx="12219900" cy="892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D1B4B"/>
              </a:buClr>
              <a:buSzPts val="3905"/>
              <a:buFont typeface="Trebuchet MS"/>
              <a:buNone/>
            </a:pPr>
            <a:r>
              <a:rPr b="1" i="0" lang="en-US" sz="3905" u="none" cap="none" strike="noStrike">
                <a:solidFill>
                  <a:srgbClr val="0D1B4B"/>
                </a:solidFill>
                <a:latin typeface="Trebuchet MS"/>
                <a:ea typeface="Trebuchet MS"/>
                <a:cs typeface="Trebuchet MS"/>
                <a:sym typeface="Trebuchet MS"/>
              </a:rPr>
              <a:t>Map a Real Business Process — Appointment Booking</a:t>
            </a:r>
            <a:endParaRPr b="0" i="0" sz="3905" u="none" cap="none" strike="noStrike">
              <a:solidFill>
                <a:srgbClr val="000000"/>
              </a:solidFill>
              <a:latin typeface="Calibri"/>
              <a:ea typeface="Calibri"/>
              <a:cs typeface="Calibri"/>
              <a:sym typeface="Calibri"/>
            </a:endParaRPr>
          </a:p>
        </p:txBody>
      </p:sp>
      <p:sp>
        <p:nvSpPr>
          <p:cNvPr id="261" name="Google Shape;261;g3dffc569eab_0_22"/>
          <p:cNvSpPr/>
          <p:nvPr/>
        </p:nvSpPr>
        <p:spPr>
          <a:xfrm>
            <a:off x="1031900" y="2522600"/>
            <a:ext cx="16230600" cy="1623000"/>
          </a:xfrm>
          <a:prstGeom prst="rect">
            <a:avLst/>
          </a:prstGeom>
          <a:solidFill>
            <a:srgbClr val="1A5CB0"/>
          </a:solidFill>
          <a:ln cap="flat" cmpd="sng" w="22550">
            <a:solidFill>
              <a:srgbClr val="1A5CB0"/>
            </a:solidFill>
            <a:prstDash val="solid"/>
            <a:round/>
            <a:headEnd len="sm" w="sm" type="none"/>
            <a:tailEnd len="sm" w="sm" type="none"/>
          </a:ln>
          <a:effectLst>
            <a:outerShdw blurRad="180340" rotWithShape="0" algn="bl" dir="8100000" dist="67628">
              <a:srgbClr val="000000">
                <a:alpha val="12160"/>
              </a:srgbClr>
            </a:outerShdw>
          </a:effectLst>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62" name="Google Shape;262;g3dffc569eab_0_22"/>
          <p:cNvSpPr/>
          <p:nvPr/>
        </p:nvSpPr>
        <p:spPr>
          <a:xfrm>
            <a:off x="1463350" y="2522602"/>
            <a:ext cx="15711600" cy="16230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2663"/>
              <a:buFont typeface="Calibri"/>
              <a:buNone/>
            </a:pPr>
            <a:r>
              <a:rPr b="0" i="1" lang="en-US" sz="2663" u="none" cap="none" strike="noStrike">
                <a:solidFill>
                  <a:srgbClr val="FFFFFF"/>
                </a:solidFill>
                <a:latin typeface="Calibri"/>
                <a:ea typeface="Calibri"/>
                <a:cs typeface="Calibri"/>
                <a:sym typeface="Calibri"/>
              </a:rPr>
              <a:t>Choose a local service business and map their current appointment booking process from first contact to confirmed booking.</a:t>
            </a:r>
            <a:endParaRPr b="0" i="0" sz="2663" u="none" cap="none" strike="noStrike">
              <a:solidFill>
                <a:srgbClr val="000000"/>
              </a:solidFill>
              <a:latin typeface="Calibri"/>
              <a:ea typeface="Calibri"/>
              <a:cs typeface="Calibri"/>
              <a:sym typeface="Calibri"/>
            </a:endParaRPr>
          </a:p>
        </p:txBody>
      </p:sp>
      <p:sp>
        <p:nvSpPr>
          <p:cNvPr id="263" name="Google Shape;263;g3dffc569eab_0_22"/>
          <p:cNvSpPr/>
          <p:nvPr/>
        </p:nvSpPr>
        <p:spPr>
          <a:xfrm>
            <a:off x="1376064" y="4470275"/>
            <a:ext cx="15886200" cy="5355900"/>
          </a:xfrm>
          <a:prstGeom prst="rect">
            <a:avLst/>
          </a:prstGeom>
          <a:noFill/>
          <a:ln>
            <a:noFill/>
          </a:ln>
        </p:spPr>
        <p:txBody>
          <a:bodyPr anchorCtr="0" anchor="t" bIns="81125" lIns="162275" spcFirstLastPara="1" rIns="162275" wrap="square" tIns="81125">
            <a:noAutofit/>
          </a:bodyPr>
          <a:lstStyle/>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1: Choose: barbershop, clinic, salon, or restaurant — any service that takes bookings</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2: Map the CURRENT process: list every step from 'customer wants to book' to 'booking confirmed'</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3: Count: how many manual steps? How many messages? How much time does it take?</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4: Identify: which steps could be automated (auto-reply, calendar sync, reminder SMS)</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5: Design the IMPROVED process — show the before and after side by side</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6: Present to the group: what tools would you use? What's the estimated time saving?</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67" name="Shape 267"/>
        <p:cNvGrpSpPr/>
        <p:nvPr/>
      </p:nvGrpSpPr>
      <p:grpSpPr>
        <a:xfrm>
          <a:off x="0" y="0"/>
          <a:ext cx="0" cy="0"/>
          <a:chOff x="0" y="0"/>
          <a:chExt cx="0" cy="0"/>
        </a:xfrm>
      </p:grpSpPr>
      <p:grpSp>
        <p:nvGrpSpPr>
          <p:cNvPr id="268" name="Google Shape;268;g3dffc569eab_0_0"/>
          <p:cNvGrpSpPr/>
          <p:nvPr/>
        </p:nvGrpSpPr>
        <p:grpSpPr>
          <a:xfrm>
            <a:off x="1028700" y="811707"/>
            <a:ext cx="16230707" cy="8446648"/>
            <a:chOff x="0" y="-57150"/>
            <a:chExt cx="4274726" cy="2224617"/>
          </a:xfrm>
        </p:grpSpPr>
        <p:sp>
          <p:nvSpPr>
            <p:cNvPr id="269" name="Google Shape;269;g3dffc569eab_0_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70" name="Google Shape;270;g3dffc569eab_0_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1" name="Google Shape;271;g3dffc569eab_0_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72" name="Google Shape;272;g3dffc569eab_0_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73" name="Google Shape;273;g3dffc569eab_0_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74" name="Google Shape;274;g3dffc569eab_0_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3dffc569eab_0_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dffc569eab_0_0"/>
          <p:cNvSpPr/>
          <p:nvPr/>
        </p:nvSpPr>
        <p:spPr>
          <a:xfrm>
            <a:off x="997877" y="1444610"/>
            <a:ext cx="14745000" cy="10890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D1B4B"/>
              </a:buClr>
              <a:buSzPts val="4398"/>
              <a:buFont typeface="Trebuchet MS"/>
              <a:buNone/>
            </a:pPr>
            <a:r>
              <a:rPr b="1" i="0" lang="en-US" sz="4398" u="none" cap="none" strike="noStrike">
                <a:solidFill>
                  <a:srgbClr val="0D1B4B"/>
                </a:solidFill>
                <a:latin typeface="Trebuchet MS"/>
                <a:ea typeface="Trebuchet MS"/>
                <a:cs typeface="Trebuchet MS"/>
                <a:sym typeface="Trebuchet MS"/>
              </a:rPr>
              <a:t>Trigger-Action-Condition Logic — The Language of Automation</a:t>
            </a:r>
            <a:endParaRPr b="0" i="0" sz="4398" u="none" cap="none" strike="noStrike">
              <a:solidFill>
                <a:srgbClr val="000000"/>
              </a:solidFill>
              <a:latin typeface="Calibri"/>
              <a:ea typeface="Calibri"/>
              <a:cs typeface="Calibri"/>
              <a:sym typeface="Calibri"/>
            </a:endParaRPr>
          </a:p>
        </p:txBody>
      </p:sp>
      <p:sp>
        <p:nvSpPr>
          <p:cNvPr id="277" name="Google Shape;277;g3dffc569eab_0_0"/>
          <p:cNvSpPr/>
          <p:nvPr/>
        </p:nvSpPr>
        <p:spPr>
          <a:xfrm>
            <a:off x="997877" y="2609956"/>
            <a:ext cx="14410500" cy="501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278" name="Google Shape;278;g3dffc569eab_0_0"/>
          <p:cNvSpPr/>
          <p:nvPr/>
        </p:nvSpPr>
        <p:spPr>
          <a:xfrm>
            <a:off x="997877" y="2751585"/>
            <a:ext cx="14745000" cy="7204800"/>
          </a:xfrm>
          <a:prstGeom prst="rect">
            <a:avLst/>
          </a:prstGeom>
          <a:noFill/>
          <a:ln>
            <a:noFill/>
          </a:ln>
        </p:spPr>
        <p:txBody>
          <a:bodyPr anchorCtr="0" anchor="t" bIns="83750" lIns="167525" spcFirstLastPara="1" rIns="167525" wrap="square" tIns="83750">
            <a:noAutofit/>
          </a:bodyPr>
          <a:lstStyle/>
          <a:p>
            <a:pPr indent="-628354" lvl="0" marL="628354"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Every automation follows this logic:</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TRIGGER: The event that starts the automation ('When a new email arrives...')</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CONDITION: The filter that decides whether to proceed ('...if subject contains ORDER...')</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ACTION: What happens when the condition is met ('...send this template reply')</a:t>
            </a:r>
            <a:endParaRPr b="0" i="0" sz="2749" u="none" cap="none" strike="noStrike">
              <a:solidFill>
                <a:srgbClr val="000000"/>
              </a:solidFill>
              <a:latin typeface="Calibri"/>
              <a:ea typeface="Calibri"/>
              <a:cs typeface="Calibri"/>
              <a:sym typeface="Calibri"/>
            </a:endParaRPr>
          </a:p>
          <a:p>
            <a:pPr indent="-453812" lvl="0" marL="628354"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Real examples:</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Trigger: Form submitted | Condition: Product = Premium | Action: Send invoice + notify manager</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Trigger: New row in spreadsheet | Condition: Payment column = PAID | Action: Send thank you email</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Trigger: Time = 9AM Monday | Condition: Always | Action: Send weekly report email</a:t>
            </a:r>
            <a:endParaRPr b="0" i="0" sz="2749" u="none" cap="none" strike="noStrike">
              <a:solidFill>
                <a:srgbClr val="000000"/>
              </a:solidFill>
              <a:latin typeface="Calibri"/>
              <a:ea typeface="Calibri"/>
              <a:cs typeface="Calibri"/>
              <a:sym typeface="Calibri"/>
            </a:endParaRPr>
          </a:p>
          <a:p>
            <a:pPr indent="-453812" lvl="0" marL="628354"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4" lvl="0" marL="628354"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This logic can be applied in any automation tool — it's the universal grammar</a:t>
            </a:r>
            <a:endParaRPr b="0" i="0" sz="2749" u="none" cap="none" strike="noStrike">
              <a:solidFill>
                <a:srgbClr val="000000"/>
              </a:solidFill>
              <a:latin typeface="Calibri"/>
              <a:ea typeface="Calibri"/>
              <a:cs typeface="Calibri"/>
              <a:sym typeface="Calibri"/>
            </a:endParaRPr>
          </a:p>
        </p:txBody>
      </p:sp>
      <p:sp>
        <p:nvSpPr>
          <p:cNvPr id="279" name="Google Shape;279;g3dffc569eab_0_0"/>
          <p:cNvSpPr/>
          <p:nvPr/>
        </p:nvSpPr>
        <p:spPr>
          <a:xfrm>
            <a:off x="-175050" y="9822656"/>
            <a:ext cx="16756200" cy="745500"/>
          </a:xfrm>
          <a:prstGeom prst="rect">
            <a:avLst/>
          </a:prstGeom>
          <a:solidFill>
            <a:srgbClr val="F5F7FA"/>
          </a:solidFill>
          <a:ln cap="flat" cmpd="sng" w="23275">
            <a:solidFill>
              <a:srgbClr val="F5F7FA"/>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280" name="Google Shape;280;g3dffc569eab_0_0"/>
          <p:cNvSpPr/>
          <p:nvPr/>
        </p:nvSpPr>
        <p:spPr>
          <a:xfrm>
            <a:off x="662755" y="9839413"/>
            <a:ext cx="15080400" cy="7038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4A5568"/>
              </a:buClr>
              <a:buSzPts val="2016"/>
              <a:buFont typeface="Calibri"/>
              <a:buNone/>
            </a:pPr>
            <a:r>
              <a:rPr b="0" i="1" lang="en-US" sz="2016" u="none" cap="none" strike="noStrike">
                <a:solidFill>
                  <a:srgbClr val="4A5568"/>
                </a:solidFill>
                <a:latin typeface="Calibri"/>
                <a:ea typeface="Calibri"/>
                <a:cs typeface="Calibri"/>
                <a:sym typeface="Calibri"/>
              </a:rPr>
              <a:t>💡  Once you understand Trigger-Condition-Action, you can build automation in ANY tool — Zapier, Make, Power Automate, or code.</a:t>
            </a:r>
            <a:endParaRPr b="0" i="0" sz="2016"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84" name="Shape 284"/>
        <p:cNvGrpSpPr/>
        <p:nvPr/>
      </p:nvGrpSpPr>
      <p:grpSpPr>
        <a:xfrm>
          <a:off x="0" y="0"/>
          <a:ext cx="0" cy="0"/>
          <a:chOff x="0" y="0"/>
          <a:chExt cx="0" cy="0"/>
        </a:xfrm>
      </p:grpSpPr>
      <p:grpSp>
        <p:nvGrpSpPr>
          <p:cNvPr id="285" name="Google Shape;285;g3dffc569eab_0_227"/>
          <p:cNvGrpSpPr/>
          <p:nvPr/>
        </p:nvGrpSpPr>
        <p:grpSpPr>
          <a:xfrm>
            <a:off x="1028700" y="811707"/>
            <a:ext cx="16230707" cy="8446648"/>
            <a:chOff x="0" y="-57150"/>
            <a:chExt cx="4274726" cy="2224617"/>
          </a:xfrm>
        </p:grpSpPr>
        <p:sp>
          <p:nvSpPr>
            <p:cNvPr id="286" name="Google Shape;286;g3dffc569eab_0_22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87" name="Google Shape;287;g3dffc569eab_0_22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8" name="Google Shape;288;g3dffc569eab_0_22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89" name="Google Shape;289;g3dffc569eab_0_22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90" name="Google Shape;290;g3dffc569eab_0_227"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91" name="Google Shape;291;g3dffc569eab_0_22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3dffc569eab_0_22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3dffc569eab_0_227"/>
          <p:cNvSpPr/>
          <p:nvPr/>
        </p:nvSpPr>
        <p:spPr>
          <a:xfrm>
            <a:off x="1190943" y="1386276"/>
            <a:ext cx="3094500" cy="567600"/>
          </a:xfrm>
          <a:prstGeom prst="rect">
            <a:avLst/>
          </a:prstGeom>
          <a:solidFill>
            <a:srgbClr val="F4A623"/>
          </a:solidFill>
          <a:ln cap="flat" cmpd="sng" w="18775">
            <a:solidFill>
              <a:srgbClr val="F4A623"/>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294" name="Google Shape;294;g3dffc569eab_0_227"/>
          <p:cNvSpPr/>
          <p:nvPr/>
        </p:nvSpPr>
        <p:spPr>
          <a:xfrm>
            <a:off x="1190943" y="1386276"/>
            <a:ext cx="3094500" cy="56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069"/>
              <a:buFont typeface="Trebuchet MS"/>
              <a:buNone/>
            </a:pPr>
            <a:r>
              <a:rPr b="1" i="0" lang="en-US" sz="2069" u="none" cap="none" strike="noStrike">
                <a:solidFill>
                  <a:srgbClr val="0D1B4B"/>
                </a:solidFill>
                <a:latin typeface="Trebuchet MS"/>
                <a:ea typeface="Trebuchet MS"/>
                <a:cs typeface="Trebuchet MS"/>
                <a:sym typeface="Trebuchet MS"/>
              </a:rPr>
              <a:t>Q 1</a:t>
            </a:r>
            <a:endParaRPr b="0" i="0" sz="2069" u="none" cap="none" strike="noStrike">
              <a:solidFill>
                <a:srgbClr val="000000"/>
              </a:solidFill>
              <a:latin typeface="Calibri"/>
              <a:ea typeface="Calibri"/>
              <a:cs typeface="Calibri"/>
              <a:sym typeface="Calibri"/>
            </a:endParaRPr>
          </a:p>
        </p:txBody>
      </p:sp>
      <p:sp>
        <p:nvSpPr>
          <p:cNvPr id="295" name="Google Shape;295;g3dffc569eab_0_227"/>
          <p:cNvSpPr/>
          <p:nvPr/>
        </p:nvSpPr>
        <p:spPr>
          <a:xfrm>
            <a:off x="4629658" y="1440338"/>
            <a:ext cx="6877200" cy="4731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F4A623"/>
              </a:buClr>
              <a:buSzPts val="1626"/>
              <a:buFont typeface="Trebuchet MS"/>
              <a:buNone/>
            </a:pPr>
            <a:r>
              <a:rPr b="1" i="0" lang="en-US" sz="1826" u="none" cap="none" strike="noStrike">
                <a:solidFill>
                  <a:srgbClr val="980000"/>
                </a:solidFill>
                <a:latin typeface="Trebuchet MS"/>
                <a:ea typeface="Trebuchet MS"/>
                <a:cs typeface="Trebuchet MS"/>
                <a:sym typeface="Trebuchet MS"/>
              </a:rPr>
              <a:t>KNOWLEDGE CHECK</a:t>
            </a:r>
            <a:endParaRPr b="0" i="0" sz="1826" u="none" cap="none" strike="noStrike">
              <a:solidFill>
                <a:srgbClr val="980000"/>
              </a:solidFill>
              <a:latin typeface="Calibri"/>
              <a:ea typeface="Calibri"/>
              <a:cs typeface="Calibri"/>
              <a:sym typeface="Calibri"/>
            </a:endParaRPr>
          </a:p>
        </p:txBody>
      </p:sp>
      <p:sp>
        <p:nvSpPr>
          <p:cNvPr id="296" name="Google Shape;296;g3dffc569eab_0_227"/>
          <p:cNvSpPr/>
          <p:nvPr/>
        </p:nvSpPr>
        <p:spPr>
          <a:xfrm>
            <a:off x="1190943" y="2197197"/>
            <a:ext cx="15818700" cy="14868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FFFFFF"/>
              </a:buClr>
              <a:buSzPts val="2956"/>
              <a:buFont typeface="Trebuchet MS"/>
              <a:buNone/>
            </a:pPr>
            <a:r>
              <a:rPr b="1" i="0" lang="en-US" sz="3056" u="none" cap="none" strike="noStrike">
                <a:solidFill>
                  <a:schemeClr val="dk1"/>
                </a:solidFill>
                <a:latin typeface="Trebuchet MS"/>
                <a:ea typeface="Trebuchet MS"/>
                <a:cs typeface="Trebuchet MS"/>
                <a:sym typeface="Trebuchet MS"/>
              </a:rPr>
              <a:t>A business owner says their customer service is slow because staff forget to reply to booking requests. Which automation approach best solves this?</a:t>
            </a:r>
            <a:endParaRPr b="0" i="0" sz="3056" u="none" cap="none" strike="noStrike">
              <a:solidFill>
                <a:schemeClr val="dk1"/>
              </a:solidFill>
              <a:latin typeface="Calibri"/>
              <a:ea typeface="Calibri"/>
              <a:cs typeface="Calibri"/>
              <a:sym typeface="Calibri"/>
            </a:endParaRPr>
          </a:p>
        </p:txBody>
      </p:sp>
      <p:sp>
        <p:nvSpPr>
          <p:cNvPr id="297" name="Google Shape;297;g3dffc569eab_0_227"/>
          <p:cNvSpPr/>
          <p:nvPr/>
        </p:nvSpPr>
        <p:spPr>
          <a:xfrm>
            <a:off x="1028700" y="3981225"/>
            <a:ext cx="16230600" cy="878400"/>
          </a:xfrm>
          <a:prstGeom prst="rect">
            <a:avLst/>
          </a:prstGeom>
          <a:solidFill>
            <a:schemeClr val="dk2"/>
          </a:solidFill>
          <a:ln cap="flat" cmpd="sng" w="18775">
            <a:solidFill>
              <a:schemeClr val="dk2"/>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298" name="Google Shape;298;g3dffc569eab_0_227"/>
          <p:cNvSpPr/>
          <p:nvPr/>
        </p:nvSpPr>
        <p:spPr>
          <a:xfrm>
            <a:off x="1534815" y="3981224"/>
            <a:ext cx="15302100" cy="8784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FFFFFF"/>
              </a:buClr>
              <a:buSzPts val="2069"/>
              <a:buFont typeface="Calibri"/>
              <a:buNone/>
            </a:pPr>
            <a:r>
              <a:rPr b="0" i="0" lang="en-US" sz="2269" u="none" cap="none" strike="noStrike">
                <a:solidFill>
                  <a:srgbClr val="FFFFFF"/>
                </a:solidFill>
                <a:latin typeface="Calibri"/>
                <a:ea typeface="Calibri"/>
                <a:cs typeface="Calibri"/>
                <a:sym typeface="Calibri"/>
              </a:rPr>
              <a:t>A.  Hire more staff to handle the increased volume</a:t>
            </a:r>
            <a:endParaRPr b="0" i="0" sz="2269" u="none" cap="none" strike="noStrike">
              <a:solidFill>
                <a:srgbClr val="000000"/>
              </a:solidFill>
              <a:latin typeface="Calibri"/>
              <a:ea typeface="Calibri"/>
              <a:cs typeface="Calibri"/>
              <a:sym typeface="Calibri"/>
            </a:endParaRPr>
          </a:p>
        </p:txBody>
      </p:sp>
      <p:sp>
        <p:nvSpPr>
          <p:cNvPr id="299" name="Google Shape;299;g3dffc569eab_0_227"/>
          <p:cNvSpPr/>
          <p:nvPr/>
        </p:nvSpPr>
        <p:spPr>
          <a:xfrm>
            <a:off x="1028700" y="5089475"/>
            <a:ext cx="16230600" cy="878400"/>
          </a:xfrm>
          <a:prstGeom prst="rect">
            <a:avLst/>
          </a:prstGeom>
          <a:solidFill>
            <a:srgbClr val="07C8A0"/>
          </a:solidFill>
          <a:ln cap="flat" cmpd="sng" w="18775">
            <a:solidFill>
              <a:srgbClr val="07C8A0"/>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300" name="Google Shape;300;g3dffc569eab_0_227"/>
          <p:cNvSpPr/>
          <p:nvPr/>
        </p:nvSpPr>
        <p:spPr>
          <a:xfrm>
            <a:off x="1534815" y="5089482"/>
            <a:ext cx="15302100" cy="8784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0D1B4B"/>
              </a:buClr>
              <a:buSzPts val="2069"/>
              <a:buFont typeface="Calibri"/>
              <a:buNone/>
            </a:pPr>
            <a:r>
              <a:rPr b="1" i="0" lang="en-US" sz="2269" u="none" cap="none" strike="noStrike">
                <a:solidFill>
                  <a:srgbClr val="0D1B4B"/>
                </a:solidFill>
                <a:latin typeface="Calibri"/>
                <a:ea typeface="Calibri"/>
                <a:cs typeface="Calibri"/>
                <a:sym typeface="Calibri"/>
              </a:rPr>
              <a:t>B.  Set up a trigger: when booking form submitted → auto-send confirmation email</a:t>
            </a:r>
            <a:endParaRPr b="0" i="0" sz="2269" u="none" cap="none" strike="noStrike">
              <a:solidFill>
                <a:srgbClr val="000000"/>
              </a:solidFill>
              <a:latin typeface="Calibri"/>
              <a:ea typeface="Calibri"/>
              <a:cs typeface="Calibri"/>
              <a:sym typeface="Calibri"/>
            </a:endParaRPr>
          </a:p>
        </p:txBody>
      </p:sp>
      <p:sp>
        <p:nvSpPr>
          <p:cNvPr id="301" name="Google Shape;301;g3dffc569eab_0_227"/>
          <p:cNvSpPr/>
          <p:nvPr/>
        </p:nvSpPr>
        <p:spPr>
          <a:xfrm>
            <a:off x="1028650" y="6197750"/>
            <a:ext cx="16230600" cy="878400"/>
          </a:xfrm>
          <a:prstGeom prst="rect">
            <a:avLst/>
          </a:prstGeom>
          <a:solidFill>
            <a:schemeClr val="dk2"/>
          </a:solidFill>
          <a:ln cap="flat" cmpd="sng" w="18775">
            <a:solidFill>
              <a:schemeClr val="dk2"/>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302" name="Google Shape;302;g3dffc569eab_0_227"/>
          <p:cNvSpPr/>
          <p:nvPr/>
        </p:nvSpPr>
        <p:spPr>
          <a:xfrm>
            <a:off x="1534815" y="6197741"/>
            <a:ext cx="15302100" cy="8784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FFFFFF"/>
              </a:buClr>
              <a:buSzPts val="2069"/>
              <a:buFont typeface="Calibri"/>
              <a:buNone/>
            </a:pPr>
            <a:r>
              <a:rPr b="0" i="0" lang="en-US" sz="2269" u="none" cap="none" strike="noStrike">
                <a:solidFill>
                  <a:srgbClr val="FFFFFF"/>
                </a:solidFill>
                <a:latin typeface="Calibri"/>
                <a:ea typeface="Calibri"/>
                <a:cs typeface="Calibri"/>
                <a:sym typeface="Calibri"/>
              </a:rPr>
              <a:t>C.  Train staff to check emails more frequently throughout the day</a:t>
            </a:r>
            <a:endParaRPr b="0" i="0" sz="2269" u="none" cap="none" strike="noStrike">
              <a:solidFill>
                <a:srgbClr val="000000"/>
              </a:solidFill>
              <a:latin typeface="Calibri"/>
              <a:ea typeface="Calibri"/>
              <a:cs typeface="Calibri"/>
              <a:sym typeface="Calibri"/>
            </a:endParaRPr>
          </a:p>
        </p:txBody>
      </p:sp>
      <p:sp>
        <p:nvSpPr>
          <p:cNvPr id="303" name="Google Shape;303;g3dffc569eab_0_227"/>
          <p:cNvSpPr/>
          <p:nvPr/>
        </p:nvSpPr>
        <p:spPr>
          <a:xfrm>
            <a:off x="1028650" y="7306000"/>
            <a:ext cx="16230600" cy="878400"/>
          </a:xfrm>
          <a:prstGeom prst="rect">
            <a:avLst/>
          </a:prstGeom>
          <a:solidFill>
            <a:schemeClr val="dk2"/>
          </a:solidFill>
          <a:ln cap="flat" cmpd="sng" w="18775">
            <a:solidFill>
              <a:srgbClr val="0A4A2A"/>
            </a:solidFill>
            <a:prstDash val="solid"/>
            <a:round/>
            <a:headEnd len="sm" w="sm" type="none"/>
            <a:tailEnd len="sm" w="sm" type="none"/>
          </a:ln>
        </p:spPr>
        <p:txBody>
          <a:bodyPr anchorCtr="0" anchor="ctr" bIns="135125" lIns="135125" spcFirstLastPara="1" rIns="135125" wrap="square" tIns="135125">
            <a:noAutofit/>
          </a:bodyPr>
          <a:lstStyle/>
          <a:p>
            <a:pPr indent="0" lvl="0" marL="0" rtl="0" algn="l">
              <a:spcBef>
                <a:spcPts val="0"/>
              </a:spcBef>
              <a:spcAft>
                <a:spcPts val="0"/>
              </a:spcAft>
              <a:buNone/>
            </a:pPr>
            <a:r>
              <a:t/>
            </a:r>
            <a:endParaRPr/>
          </a:p>
        </p:txBody>
      </p:sp>
      <p:sp>
        <p:nvSpPr>
          <p:cNvPr id="304" name="Google Shape;304;g3dffc569eab_0_227"/>
          <p:cNvSpPr/>
          <p:nvPr/>
        </p:nvSpPr>
        <p:spPr>
          <a:xfrm>
            <a:off x="1534815" y="7306000"/>
            <a:ext cx="15302100" cy="878400"/>
          </a:xfrm>
          <a:prstGeom prst="rect">
            <a:avLst/>
          </a:prstGeom>
          <a:noFill/>
          <a:ln>
            <a:noFill/>
          </a:ln>
        </p:spPr>
        <p:txBody>
          <a:bodyPr anchorCtr="0" anchor="ctr" bIns="67550" lIns="135125" spcFirstLastPara="1" rIns="135125" wrap="square" tIns="67550">
            <a:noAutofit/>
          </a:bodyPr>
          <a:lstStyle/>
          <a:p>
            <a:pPr indent="0" lvl="0" marL="0" marR="0" rtl="0" algn="l">
              <a:spcBef>
                <a:spcPts val="0"/>
              </a:spcBef>
              <a:spcAft>
                <a:spcPts val="0"/>
              </a:spcAft>
              <a:buClr>
                <a:srgbClr val="FFFFFF"/>
              </a:buClr>
              <a:buSzPts val="2069"/>
              <a:buFont typeface="Calibri"/>
              <a:buNone/>
            </a:pPr>
            <a:r>
              <a:rPr b="0" i="0" lang="en-US" sz="2269" u="none" cap="none" strike="noStrike">
                <a:solidFill>
                  <a:srgbClr val="FFFFFF"/>
                </a:solidFill>
                <a:latin typeface="Calibri"/>
                <a:ea typeface="Calibri"/>
                <a:cs typeface="Calibri"/>
                <a:sym typeface="Calibri"/>
              </a:rPr>
              <a:t>D.  Switch to a different communication platform</a:t>
            </a:r>
            <a:endParaRPr b="0" i="0" sz="2269"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08" name="Shape 308"/>
        <p:cNvGrpSpPr/>
        <p:nvPr/>
      </p:nvGrpSpPr>
      <p:grpSpPr>
        <a:xfrm>
          <a:off x="0" y="0"/>
          <a:ext cx="0" cy="0"/>
          <a:chOff x="0" y="0"/>
          <a:chExt cx="0" cy="0"/>
        </a:xfrm>
      </p:grpSpPr>
      <p:grpSp>
        <p:nvGrpSpPr>
          <p:cNvPr id="309" name="Google Shape;309;g3dffc569eab_0_216"/>
          <p:cNvGrpSpPr/>
          <p:nvPr/>
        </p:nvGrpSpPr>
        <p:grpSpPr>
          <a:xfrm>
            <a:off x="1028700" y="811707"/>
            <a:ext cx="16230707" cy="8446648"/>
            <a:chOff x="0" y="-57150"/>
            <a:chExt cx="4274726" cy="2224617"/>
          </a:xfrm>
        </p:grpSpPr>
        <p:sp>
          <p:nvSpPr>
            <p:cNvPr id="310" name="Google Shape;310;g3dffc569eab_0_21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11" name="Google Shape;311;g3dffc569eab_0_21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2" name="Google Shape;312;g3dffc569eab_0_21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13" name="Google Shape;313;g3dffc569eab_0_21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14" name="Google Shape;314;g3dffc569eab_0_216" title="logo2.png"/>
          <p:cNvPicPr preferRelativeResize="0"/>
          <p:nvPr/>
        </p:nvPicPr>
        <p:blipFill rotWithShape="1">
          <a:blip r:embed="rId4">
            <a:alphaModFix/>
          </a:blip>
          <a:srcRect b="21968" l="0" r="0" t="25865"/>
          <a:stretch/>
        </p:blipFill>
        <p:spPr>
          <a:xfrm>
            <a:off x="14993225" y="8112375"/>
            <a:ext cx="1893475" cy="987800"/>
          </a:xfrm>
          <a:prstGeom prst="rect">
            <a:avLst/>
          </a:prstGeom>
          <a:noFill/>
          <a:ln>
            <a:noFill/>
          </a:ln>
        </p:spPr>
      </p:pic>
      <p:sp>
        <p:nvSpPr>
          <p:cNvPr id="315" name="Google Shape;315;g3dffc569eab_0_21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3dffc569eab_0_21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dffc569eab_0_216"/>
          <p:cNvSpPr/>
          <p:nvPr/>
        </p:nvSpPr>
        <p:spPr>
          <a:xfrm>
            <a:off x="1066512" y="1332147"/>
            <a:ext cx="8788800" cy="567600"/>
          </a:xfrm>
          <a:prstGeom prst="rect">
            <a:avLst/>
          </a:prstGeom>
          <a:solidFill>
            <a:srgbClr val="1A5CB0"/>
          </a:solidFill>
          <a:ln>
            <a:noFill/>
          </a:ln>
        </p:spPr>
        <p:txBody>
          <a:bodyPr anchorCtr="0" anchor="ctr" bIns="63025" lIns="126075" spcFirstLastPara="1" rIns="126075" wrap="square" tIns="63025">
            <a:noAutofit/>
          </a:bodyPr>
          <a:lstStyle/>
          <a:p>
            <a:pPr indent="0" lvl="0" marL="0" marR="0" rtl="0" algn="l">
              <a:spcBef>
                <a:spcPts val="0"/>
              </a:spcBef>
              <a:spcAft>
                <a:spcPts val="0"/>
              </a:spcAft>
              <a:buClr>
                <a:srgbClr val="07C8A0"/>
              </a:buClr>
              <a:buSzPts val="1931"/>
              <a:buFont typeface="Trebuchet MS"/>
              <a:buNone/>
            </a:pPr>
            <a:r>
              <a:rPr b="1" i="0" lang="en-US" sz="1931" u="none" cap="none" strike="noStrike">
                <a:solidFill>
                  <a:schemeClr val="lt1"/>
                </a:solidFill>
                <a:latin typeface="Trebuchet MS"/>
                <a:ea typeface="Trebuchet MS"/>
                <a:cs typeface="Trebuchet MS"/>
                <a:sym typeface="Trebuchet MS"/>
              </a:rPr>
              <a:t>✅  LESSON SUMMARY</a:t>
            </a:r>
            <a:endParaRPr b="0" i="0" sz="1931" u="none" cap="none" strike="noStrike">
              <a:solidFill>
                <a:schemeClr val="lt1"/>
              </a:solidFill>
              <a:latin typeface="Calibri"/>
              <a:ea typeface="Calibri"/>
              <a:cs typeface="Calibri"/>
              <a:sym typeface="Calibri"/>
            </a:endParaRPr>
          </a:p>
        </p:txBody>
      </p:sp>
      <p:sp>
        <p:nvSpPr>
          <p:cNvPr id="318" name="Google Shape;318;g3dffc569eab_0_216"/>
          <p:cNvSpPr/>
          <p:nvPr/>
        </p:nvSpPr>
        <p:spPr>
          <a:xfrm>
            <a:off x="1066512" y="1874370"/>
            <a:ext cx="16171800" cy="1033800"/>
          </a:xfrm>
          <a:prstGeom prst="rect">
            <a:avLst/>
          </a:prstGeom>
          <a:noFill/>
          <a:ln>
            <a:noFill/>
          </a:ln>
        </p:spPr>
        <p:txBody>
          <a:bodyPr anchorCtr="0" anchor="ctr" bIns="63025" lIns="126075" spcFirstLastPara="1" rIns="126075" wrap="square" tIns="63025">
            <a:noAutofit/>
          </a:bodyPr>
          <a:lstStyle/>
          <a:p>
            <a:pPr indent="0" lvl="0" marL="0" marR="0" rtl="0" algn="l">
              <a:spcBef>
                <a:spcPts val="0"/>
              </a:spcBef>
              <a:spcAft>
                <a:spcPts val="0"/>
              </a:spcAft>
              <a:buClr>
                <a:srgbClr val="FFFFFF"/>
              </a:buClr>
              <a:buSzPts val="3861"/>
              <a:buFont typeface="Trebuchet MS"/>
              <a:buNone/>
            </a:pPr>
            <a:r>
              <a:rPr b="1" i="0" lang="en-US" sz="4161" u="none" cap="none" strike="noStrike">
                <a:solidFill>
                  <a:schemeClr val="dk1"/>
                </a:solidFill>
                <a:latin typeface="Trebuchet MS"/>
                <a:ea typeface="Trebuchet MS"/>
                <a:cs typeface="Trebuchet MS"/>
                <a:sym typeface="Trebuchet MS"/>
              </a:rPr>
              <a:t>Lesson 1: Process Thinking &amp; Workflow Design</a:t>
            </a:r>
            <a:endParaRPr b="0" i="0" sz="4161" u="none" cap="none" strike="noStrike">
              <a:solidFill>
                <a:schemeClr val="dk1"/>
              </a:solidFill>
              <a:latin typeface="Calibri"/>
              <a:ea typeface="Calibri"/>
              <a:cs typeface="Calibri"/>
              <a:sym typeface="Calibri"/>
            </a:endParaRPr>
          </a:p>
        </p:txBody>
      </p:sp>
      <p:sp>
        <p:nvSpPr>
          <p:cNvPr id="319" name="Google Shape;319;g3dffc569eab_0_216"/>
          <p:cNvSpPr/>
          <p:nvPr/>
        </p:nvSpPr>
        <p:spPr>
          <a:xfrm>
            <a:off x="1066512" y="3097523"/>
            <a:ext cx="7030500" cy="479100"/>
          </a:xfrm>
          <a:prstGeom prst="rect">
            <a:avLst/>
          </a:prstGeom>
          <a:noFill/>
          <a:ln>
            <a:noFill/>
          </a:ln>
        </p:spPr>
        <p:txBody>
          <a:bodyPr anchorCtr="0" anchor="ctr" bIns="63025" lIns="126075" spcFirstLastPara="1" rIns="126075" wrap="square" tIns="63025">
            <a:noAutofit/>
          </a:bodyPr>
          <a:lstStyle/>
          <a:p>
            <a:pPr indent="0" lvl="0" marL="0" marR="0" rtl="0" algn="l">
              <a:spcBef>
                <a:spcPts val="0"/>
              </a:spcBef>
              <a:spcAft>
                <a:spcPts val="0"/>
              </a:spcAft>
              <a:buClr>
                <a:srgbClr val="F4A623"/>
              </a:buClr>
              <a:buSzPts val="2206"/>
              <a:buFont typeface="Trebuchet MS"/>
              <a:buNone/>
            </a:pPr>
            <a:r>
              <a:rPr b="1" i="0" lang="en-US" sz="2806" u="none" cap="none" strike="noStrike">
                <a:solidFill>
                  <a:srgbClr val="F4A623"/>
                </a:solidFill>
                <a:latin typeface="Trebuchet MS"/>
                <a:ea typeface="Trebuchet MS"/>
                <a:cs typeface="Trebuchet MS"/>
                <a:sym typeface="Trebuchet MS"/>
              </a:rPr>
              <a:t>Key Takeaways</a:t>
            </a:r>
            <a:endParaRPr b="0" i="0" sz="2806" u="none" cap="none" strike="noStrike">
              <a:solidFill>
                <a:srgbClr val="000000"/>
              </a:solidFill>
              <a:latin typeface="Calibri"/>
              <a:ea typeface="Calibri"/>
              <a:cs typeface="Calibri"/>
              <a:sym typeface="Calibri"/>
            </a:endParaRPr>
          </a:p>
        </p:txBody>
      </p:sp>
      <p:sp>
        <p:nvSpPr>
          <p:cNvPr id="320" name="Google Shape;320;g3dffc569eab_0_216"/>
          <p:cNvSpPr/>
          <p:nvPr/>
        </p:nvSpPr>
        <p:spPr>
          <a:xfrm>
            <a:off x="1066512" y="3664966"/>
            <a:ext cx="15820200" cy="3404700"/>
          </a:xfrm>
          <a:prstGeom prst="rect">
            <a:avLst/>
          </a:prstGeom>
          <a:noFill/>
          <a:ln>
            <a:noFill/>
          </a:ln>
        </p:spPr>
        <p:txBody>
          <a:bodyPr anchorCtr="0" anchor="t" bIns="63025" lIns="126075" spcFirstLastPara="1" rIns="126075" wrap="square" tIns="63025">
            <a:noAutofit/>
          </a:bodyPr>
          <a:lstStyle/>
          <a:p>
            <a:pPr indent="-523668" lvl="0" marL="472868" marR="0" rtl="0" algn="l">
              <a:spcBef>
                <a:spcPts val="0"/>
              </a:spcBef>
              <a:spcAft>
                <a:spcPts val="0"/>
              </a:spcAft>
              <a:buClr>
                <a:schemeClr val="dk1"/>
              </a:buClr>
              <a:buSzPts val="2731"/>
              <a:buFont typeface="Calibri"/>
              <a:buChar char="•"/>
            </a:pPr>
            <a:r>
              <a:rPr b="0" i="0" lang="en-US" sz="2731" u="none" cap="none" strike="noStrike">
                <a:solidFill>
                  <a:schemeClr val="dk1"/>
                </a:solidFill>
                <a:latin typeface="Calibri"/>
                <a:ea typeface="Calibri"/>
                <a:cs typeface="Calibri"/>
                <a:sym typeface="Calibri"/>
              </a:rPr>
              <a:t>Automate a good process — not a bad one. Understand before you build.</a:t>
            </a:r>
            <a:endParaRPr b="0" i="0" sz="2731" u="none" cap="none" strike="noStrike">
              <a:solidFill>
                <a:schemeClr val="dk1"/>
              </a:solidFill>
              <a:latin typeface="Calibri"/>
              <a:ea typeface="Calibri"/>
              <a:cs typeface="Calibri"/>
              <a:sym typeface="Calibri"/>
            </a:endParaRPr>
          </a:p>
          <a:p>
            <a:pPr indent="-523668" lvl="0" marL="472868" marR="0" rtl="0" algn="l">
              <a:spcBef>
                <a:spcPts val="0"/>
              </a:spcBef>
              <a:spcAft>
                <a:spcPts val="0"/>
              </a:spcAft>
              <a:buClr>
                <a:schemeClr val="dk1"/>
              </a:buClr>
              <a:buSzPts val="2731"/>
              <a:buFont typeface="Calibri"/>
              <a:buChar char="•"/>
            </a:pPr>
            <a:r>
              <a:rPr b="0" i="0" lang="en-US" sz="2731" u="none" cap="none" strike="noStrike">
                <a:solidFill>
                  <a:schemeClr val="dk1"/>
                </a:solidFill>
                <a:latin typeface="Calibri"/>
                <a:ea typeface="Calibri"/>
                <a:cs typeface="Calibri"/>
                <a:sym typeface="Calibri"/>
              </a:rPr>
              <a:t>Process mapping: Observe → Document → Analyze → Redesign → Automate</a:t>
            </a:r>
            <a:endParaRPr b="0" i="0" sz="2731" u="none" cap="none" strike="noStrike">
              <a:solidFill>
                <a:schemeClr val="dk1"/>
              </a:solidFill>
              <a:latin typeface="Calibri"/>
              <a:ea typeface="Calibri"/>
              <a:cs typeface="Calibri"/>
              <a:sym typeface="Calibri"/>
            </a:endParaRPr>
          </a:p>
          <a:p>
            <a:pPr indent="-523668" lvl="0" marL="472868" marR="0" rtl="0" algn="l">
              <a:spcBef>
                <a:spcPts val="0"/>
              </a:spcBef>
              <a:spcAft>
                <a:spcPts val="0"/>
              </a:spcAft>
              <a:buClr>
                <a:schemeClr val="dk1"/>
              </a:buClr>
              <a:buSzPts val="2731"/>
              <a:buFont typeface="Calibri"/>
              <a:buChar char="•"/>
            </a:pPr>
            <a:r>
              <a:rPr b="0" i="0" lang="en-US" sz="2731" u="none" cap="none" strike="noStrike">
                <a:solidFill>
                  <a:schemeClr val="dk1"/>
                </a:solidFill>
                <a:latin typeface="Calibri"/>
                <a:ea typeface="Calibri"/>
                <a:cs typeface="Calibri"/>
                <a:sym typeface="Calibri"/>
              </a:rPr>
              <a:t>Trigger-Condition-Action is the universal language of all automation tools</a:t>
            </a:r>
            <a:endParaRPr b="0" i="0" sz="2731" u="none" cap="none" strike="noStrike">
              <a:solidFill>
                <a:schemeClr val="dk1"/>
              </a:solidFill>
              <a:latin typeface="Calibri"/>
              <a:ea typeface="Calibri"/>
              <a:cs typeface="Calibri"/>
              <a:sym typeface="Calibri"/>
            </a:endParaRPr>
          </a:p>
          <a:p>
            <a:pPr indent="-523668" lvl="0" marL="472868" marR="0" rtl="0" algn="l">
              <a:spcBef>
                <a:spcPts val="0"/>
              </a:spcBef>
              <a:spcAft>
                <a:spcPts val="0"/>
              </a:spcAft>
              <a:buClr>
                <a:schemeClr val="dk1"/>
              </a:buClr>
              <a:buSzPts val="2731"/>
              <a:buFont typeface="Calibri"/>
              <a:buChar char="•"/>
            </a:pPr>
            <a:r>
              <a:rPr b="0" i="0" lang="en-US" sz="2731" u="none" cap="none" strike="noStrike">
                <a:solidFill>
                  <a:schemeClr val="dk1"/>
                </a:solidFill>
                <a:latin typeface="Calibri"/>
                <a:ea typeface="Calibri"/>
                <a:cs typeface="Calibri"/>
                <a:sym typeface="Calibri"/>
              </a:rPr>
              <a:t>Process auditing is a high-value freelance service for local businesses</a:t>
            </a:r>
            <a:endParaRPr b="0" i="0" sz="2731" u="none" cap="none" strike="noStrike">
              <a:solidFill>
                <a:schemeClr val="dk1"/>
              </a:solidFill>
              <a:latin typeface="Calibri"/>
              <a:ea typeface="Calibri"/>
              <a:cs typeface="Calibri"/>
              <a:sym typeface="Calibri"/>
            </a:endParaRPr>
          </a:p>
          <a:p>
            <a:pPr indent="-523668" lvl="0" marL="472868" marR="0" rtl="0" algn="l">
              <a:spcBef>
                <a:spcPts val="0"/>
              </a:spcBef>
              <a:spcAft>
                <a:spcPts val="0"/>
              </a:spcAft>
              <a:buClr>
                <a:schemeClr val="dk1"/>
              </a:buClr>
              <a:buSzPts val="2731"/>
              <a:buFont typeface="Calibri"/>
              <a:buChar char="•"/>
            </a:pPr>
            <a:r>
              <a:rPr b="0" i="0" lang="en-US" sz="2731" u="none" cap="none" strike="noStrike">
                <a:solidFill>
                  <a:schemeClr val="dk1"/>
                </a:solidFill>
                <a:latin typeface="Calibri"/>
                <a:ea typeface="Calibri"/>
                <a:cs typeface="Calibri"/>
                <a:sym typeface="Calibri"/>
              </a:rPr>
              <a:t>Always measure time savings before and after automation implementation</a:t>
            </a:r>
            <a:endParaRPr b="0" i="0" sz="2731" u="none" cap="none" strike="noStrike">
              <a:solidFill>
                <a:schemeClr val="dk1"/>
              </a:solidFill>
              <a:latin typeface="Calibri"/>
              <a:ea typeface="Calibri"/>
              <a:cs typeface="Calibri"/>
              <a:sym typeface="Calibri"/>
            </a:endParaRPr>
          </a:p>
        </p:txBody>
      </p:sp>
      <p:sp>
        <p:nvSpPr>
          <p:cNvPr id="321" name="Google Shape;321;g3dffc569eab_0_216"/>
          <p:cNvSpPr/>
          <p:nvPr/>
        </p:nvSpPr>
        <p:spPr>
          <a:xfrm>
            <a:off x="1007600" y="7449525"/>
            <a:ext cx="16230600" cy="731400"/>
          </a:xfrm>
          <a:prstGeom prst="rect">
            <a:avLst/>
          </a:prstGeom>
          <a:solidFill>
            <a:srgbClr val="1A5CB0"/>
          </a:solidFill>
          <a:ln cap="flat" cmpd="sng" w="17525">
            <a:solidFill>
              <a:srgbClr val="1A5CB0"/>
            </a:solidFill>
            <a:prstDash val="solid"/>
            <a:round/>
            <a:headEnd len="sm" w="sm" type="none"/>
            <a:tailEnd len="sm" w="sm" type="none"/>
          </a:ln>
        </p:spPr>
        <p:txBody>
          <a:bodyPr anchorCtr="0" anchor="ctr" bIns="126075" lIns="126075" spcFirstLastPara="1" rIns="126075" wrap="square" tIns="126075">
            <a:noAutofit/>
          </a:bodyPr>
          <a:lstStyle/>
          <a:p>
            <a:pPr indent="0" lvl="0" marL="0" rtl="0" algn="l">
              <a:spcBef>
                <a:spcPts val="0"/>
              </a:spcBef>
              <a:spcAft>
                <a:spcPts val="0"/>
              </a:spcAft>
              <a:buNone/>
            </a:pPr>
            <a:r>
              <a:t/>
            </a:r>
            <a:endParaRPr/>
          </a:p>
        </p:txBody>
      </p:sp>
      <p:sp>
        <p:nvSpPr>
          <p:cNvPr id="322" name="Google Shape;322;g3dffc569eab_0_216"/>
          <p:cNvSpPr/>
          <p:nvPr/>
        </p:nvSpPr>
        <p:spPr>
          <a:xfrm>
            <a:off x="1418069" y="7220937"/>
            <a:ext cx="15820200" cy="731400"/>
          </a:xfrm>
          <a:prstGeom prst="rect">
            <a:avLst/>
          </a:prstGeom>
          <a:noFill/>
          <a:ln>
            <a:noFill/>
          </a:ln>
        </p:spPr>
        <p:txBody>
          <a:bodyPr anchorCtr="0" anchor="ctr" bIns="63025" lIns="126075" spcFirstLastPara="1" rIns="126075" wrap="square" tIns="63025">
            <a:noAutofit/>
          </a:bodyPr>
          <a:lstStyle/>
          <a:p>
            <a:pPr indent="0" lvl="0" marL="0" marR="0" rtl="0" algn="l">
              <a:spcBef>
                <a:spcPts val="0"/>
              </a:spcBef>
              <a:spcAft>
                <a:spcPts val="0"/>
              </a:spcAft>
              <a:buClr>
                <a:srgbClr val="FFFFFF"/>
              </a:buClr>
              <a:buSzPts val="1931"/>
              <a:buFont typeface="Calibri"/>
              <a:buNone/>
            </a:pPr>
            <a:r>
              <a:rPr b="1" i="0" lang="en-US" sz="1931" u="none" cap="none" strike="noStrike">
                <a:solidFill>
                  <a:srgbClr val="FFFFFF"/>
                </a:solidFill>
                <a:latin typeface="Calibri"/>
                <a:ea typeface="Calibri"/>
                <a:cs typeface="Calibri"/>
                <a:sym typeface="Calibri"/>
              </a:rPr>
              <a:t>▶  Next: Lesson 2: Intermediate Automation Tools &amp; Techniques</a:t>
            </a:r>
            <a:endParaRPr b="0" i="0" sz="1931"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26" name="Shape 326"/>
        <p:cNvGrpSpPr/>
        <p:nvPr/>
      </p:nvGrpSpPr>
      <p:grpSpPr>
        <a:xfrm>
          <a:off x="0" y="0"/>
          <a:ext cx="0" cy="0"/>
          <a:chOff x="0" y="0"/>
          <a:chExt cx="0" cy="0"/>
        </a:xfrm>
      </p:grpSpPr>
      <p:grpSp>
        <p:nvGrpSpPr>
          <p:cNvPr id="327" name="Google Shape;327;g3dffc569eab_0_205"/>
          <p:cNvGrpSpPr/>
          <p:nvPr/>
        </p:nvGrpSpPr>
        <p:grpSpPr>
          <a:xfrm>
            <a:off x="1028700" y="811707"/>
            <a:ext cx="16230707" cy="8446648"/>
            <a:chOff x="0" y="-57150"/>
            <a:chExt cx="4274726" cy="2224617"/>
          </a:xfrm>
        </p:grpSpPr>
        <p:sp>
          <p:nvSpPr>
            <p:cNvPr id="328" name="Google Shape;328;g3dffc569eab_0_20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29" name="Google Shape;329;g3dffc569eab_0_20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0" name="Google Shape;330;g3dffc569eab_0_20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31" name="Google Shape;331;g3dffc569eab_0_20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32" name="Google Shape;332;g3dffc569eab_0_20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33" name="Google Shape;333;g3dffc569eab_0_20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g3dffc569eab_0_20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3dffc569eab_0_205"/>
          <p:cNvSpPr/>
          <p:nvPr/>
        </p:nvSpPr>
        <p:spPr>
          <a:xfrm>
            <a:off x="2002542" y="3220585"/>
            <a:ext cx="1623000" cy="16230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36" name="Google Shape;336;g3dffc569eab_0_205"/>
          <p:cNvSpPr/>
          <p:nvPr/>
        </p:nvSpPr>
        <p:spPr>
          <a:xfrm>
            <a:off x="2002542" y="3220585"/>
            <a:ext cx="1623000" cy="16230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390"/>
              <a:buFont typeface="Trebuchet MS"/>
              <a:buNone/>
            </a:pPr>
            <a:r>
              <a:rPr b="1" i="0" lang="en-US" sz="6390" u="none" cap="none" strike="noStrike">
                <a:solidFill>
                  <a:schemeClr val="lt1"/>
                </a:solidFill>
                <a:latin typeface="Trebuchet MS"/>
                <a:ea typeface="Trebuchet MS"/>
                <a:cs typeface="Trebuchet MS"/>
                <a:sym typeface="Trebuchet MS"/>
              </a:rPr>
              <a:t>2</a:t>
            </a:r>
            <a:endParaRPr b="0" i="0" sz="6390" u="none" cap="none" strike="noStrike">
              <a:solidFill>
                <a:schemeClr val="lt1"/>
              </a:solidFill>
              <a:latin typeface="Calibri"/>
              <a:ea typeface="Calibri"/>
              <a:cs typeface="Calibri"/>
              <a:sym typeface="Calibri"/>
            </a:endParaRPr>
          </a:p>
        </p:txBody>
      </p:sp>
      <p:sp>
        <p:nvSpPr>
          <p:cNvPr id="337" name="Google Shape;337;g3dffc569eab_0_205"/>
          <p:cNvSpPr/>
          <p:nvPr/>
        </p:nvSpPr>
        <p:spPr>
          <a:xfrm>
            <a:off x="3950226" y="3220585"/>
            <a:ext cx="4869300" cy="6492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4A623"/>
              </a:buClr>
              <a:buSzPts val="2130"/>
              <a:buFont typeface="Trebuchet MS"/>
              <a:buNone/>
            </a:pPr>
            <a:r>
              <a:rPr b="1" i="0" lang="en-US" sz="2230" u="none" cap="none" strike="noStrike">
                <a:solidFill>
                  <a:srgbClr val="980000"/>
                </a:solidFill>
                <a:latin typeface="Trebuchet MS"/>
                <a:ea typeface="Trebuchet MS"/>
                <a:cs typeface="Trebuchet MS"/>
                <a:sym typeface="Trebuchet MS"/>
              </a:rPr>
              <a:t>LESSON</a:t>
            </a:r>
            <a:endParaRPr b="0" i="0" sz="2230" u="none" cap="none" strike="noStrike">
              <a:solidFill>
                <a:srgbClr val="980000"/>
              </a:solidFill>
              <a:latin typeface="Calibri"/>
              <a:ea typeface="Calibri"/>
              <a:cs typeface="Calibri"/>
              <a:sym typeface="Calibri"/>
            </a:endParaRPr>
          </a:p>
        </p:txBody>
      </p:sp>
      <p:sp>
        <p:nvSpPr>
          <p:cNvPr id="338" name="Google Shape;338;g3dffc569eab_0_205"/>
          <p:cNvSpPr/>
          <p:nvPr/>
        </p:nvSpPr>
        <p:spPr>
          <a:xfrm>
            <a:off x="3950226" y="3869813"/>
            <a:ext cx="12659700" cy="17856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5680"/>
              <a:buFont typeface="Trebuchet MS"/>
              <a:buNone/>
            </a:pPr>
            <a:r>
              <a:rPr b="1" i="0" lang="en-US" sz="5680" u="none" cap="none" strike="noStrike">
                <a:solidFill>
                  <a:schemeClr val="dk1"/>
                </a:solidFill>
                <a:latin typeface="Trebuchet MS"/>
                <a:ea typeface="Trebuchet MS"/>
                <a:cs typeface="Trebuchet MS"/>
                <a:sym typeface="Trebuchet MS"/>
              </a:rPr>
              <a:t>Intermediate Automation Tools &amp; Techniques</a:t>
            </a:r>
            <a:endParaRPr b="0" i="0" sz="5680" u="none" cap="none" strike="noStrike">
              <a:solidFill>
                <a:schemeClr val="dk1"/>
              </a:solidFill>
              <a:latin typeface="Calibri"/>
              <a:ea typeface="Calibri"/>
              <a:cs typeface="Calibri"/>
              <a:sym typeface="Calibri"/>
            </a:endParaRPr>
          </a:p>
        </p:txBody>
      </p:sp>
      <p:sp>
        <p:nvSpPr>
          <p:cNvPr id="339" name="Google Shape;339;g3dffc569eab_0_205"/>
          <p:cNvSpPr/>
          <p:nvPr/>
        </p:nvSpPr>
        <p:spPr>
          <a:xfrm>
            <a:off x="3950226" y="5898651"/>
            <a:ext cx="12173100" cy="14607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A7F3D0"/>
              </a:buClr>
              <a:buSzPts val="2663"/>
              <a:buFont typeface="Calibri"/>
              <a:buNone/>
            </a:pPr>
            <a:r>
              <a:rPr b="0" i="1" lang="en-US" sz="2663" u="none" cap="none" strike="noStrike">
                <a:solidFill>
                  <a:srgbClr val="1A5CB0"/>
                </a:solidFill>
                <a:latin typeface="Calibri"/>
                <a:ea typeface="Calibri"/>
                <a:cs typeface="Calibri"/>
                <a:sym typeface="Calibri"/>
              </a:rPr>
              <a:t>Building working automations using real tools — email, forms, spreadsheets, and task management</a:t>
            </a:r>
            <a:endParaRPr b="0" i="0" sz="2663" u="none" cap="none" strike="noStrike">
              <a:solidFill>
                <a:srgbClr val="1A5CB0"/>
              </a:solidFill>
              <a:latin typeface="Calibri"/>
              <a:ea typeface="Calibri"/>
              <a:cs typeface="Calibri"/>
              <a:sym typeface="Calibri"/>
            </a:endParaRPr>
          </a:p>
        </p:txBody>
      </p:sp>
      <p:sp>
        <p:nvSpPr>
          <p:cNvPr id="340" name="Google Shape;340;g3dffc569eab_0_205"/>
          <p:cNvSpPr/>
          <p:nvPr/>
        </p:nvSpPr>
        <p:spPr>
          <a:xfrm>
            <a:off x="3950226" y="5736344"/>
            <a:ext cx="8115300" cy="651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44" name="Shape 344"/>
        <p:cNvGrpSpPr/>
        <p:nvPr/>
      </p:nvGrpSpPr>
      <p:grpSpPr>
        <a:xfrm>
          <a:off x="0" y="0"/>
          <a:ext cx="0" cy="0"/>
          <a:chOff x="0" y="0"/>
          <a:chExt cx="0" cy="0"/>
        </a:xfrm>
      </p:grpSpPr>
      <p:grpSp>
        <p:nvGrpSpPr>
          <p:cNvPr id="345" name="Google Shape;345;g3dffc569eab_0_194"/>
          <p:cNvGrpSpPr/>
          <p:nvPr/>
        </p:nvGrpSpPr>
        <p:grpSpPr>
          <a:xfrm>
            <a:off x="1028700" y="811707"/>
            <a:ext cx="16230707" cy="8446648"/>
            <a:chOff x="0" y="-57150"/>
            <a:chExt cx="4274726" cy="2224617"/>
          </a:xfrm>
        </p:grpSpPr>
        <p:sp>
          <p:nvSpPr>
            <p:cNvPr id="346" name="Google Shape;346;g3dffc569eab_0_19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47" name="Google Shape;347;g3dffc569eab_0_19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8" name="Google Shape;348;g3dffc569eab_0_19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49" name="Google Shape;349;g3dffc569eab_0_19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50" name="Google Shape;350;g3dffc569eab_0_194" title="logo2.png"/>
          <p:cNvPicPr preferRelativeResize="0"/>
          <p:nvPr/>
        </p:nvPicPr>
        <p:blipFill rotWithShape="1">
          <a:blip r:embed="rId4">
            <a:alphaModFix/>
          </a:blip>
          <a:srcRect b="21968" l="0" r="0" t="25865"/>
          <a:stretch/>
        </p:blipFill>
        <p:spPr>
          <a:xfrm>
            <a:off x="15095925" y="8185100"/>
            <a:ext cx="1893475" cy="987800"/>
          </a:xfrm>
          <a:prstGeom prst="rect">
            <a:avLst/>
          </a:prstGeom>
          <a:noFill/>
          <a:ln>
            <a:noFill/>
          </a:ln>
        </p:spPr>
      </p:pic>
      <p:sp>
        <p:nvSpPr>
          <p:cNvPr id="351" name="Google Shape;351;g3dffc569eab_0_19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3dffc569eab_0_19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3dffc569eab_0_194"/>
          <p:cNvSpPr/>
          <p:nvPr/>
        </p:nvSpPr>
        <p:spPr>
          <a:xfrm>
            <a:off x="1408276" y="1330282"/>
            <a:ext cx="14932200" cy="724200"/>
          </a:xfrm>
          <a:prstGeom prst="rect">
            <a:avLst/>
          </a:prstGeom>
          <a:noFill/>
          <a:ln>
            <a:noFill/>
          </a:ln>
        </p:spPr>
        <p:txBody>
          <a:bodyPr anchorCtr="0" anchor="ctr" bIns="62400" lIns="124825" spcFirstLastPara="1" rIns="124825" wrap="square" tIns="62400">
            <a:noAutofit/>
          </a:bodyPr>
          <a:lstStyle/>
          <a:p>
            <a:pPr indent="0" lvl="0" marL="0" marR="0" rtl="0" algn="l">
              <a:spcBef>
                <a:spcPts val="0"/>
              </a:spcBef>
              <a:spcAft>
                <a:spcPts val="0"/>
              </a:spcAft>
              <a:buClr>
                <a:srgbClr val="0D1B4B"/>
              </a:buClr>
              <a:buSzPts val="3277"/>
              <a:buFont typeface="Trebuchet MS"/>
              <a:buNone/>
            </a:pPr>
            <a:r>
              <a:rPr b="1" i="0" lang="en-US" sz="3277" u="none" cap="none" strike="noStrike">
                <a:solidFill>
                  <a:srgbClr val="0D1B4B"/>
                </a:solidFill>
                <a:latin typeface="Trebuchet MS"/>
                <a:ea typeface="Trebuchet MS"/>
                <a:cs typeface="Trebuchet MS"/>
                <a:sym typeface="Trebuchet MS"/>
              </a:rPr>
              <a:t>Category 1 — Email &amp; Messaging Automation</a:t>
            </a:r>
            <a:endParaRPr b="0" i="0" sz="3277" u="none" cap="none" strike="noStrike">
              <a:solidFill>
                <a:srgbClr val="000000"/>
              </a:solidFill>
              <a:latin typeface="Calibri"/>
              <a:ea typeface="Calibri"/>
              <a:cs typeface="Calibri"/>
              <a:sym typeface="Calibri"/>
            </a:endParaRPr>
          </a:p>
        </p:txBody>
      </p:sp>
      <p:sp>
        <p:nvSpPr>
          <p:cNvPr id="354" name="Google Shape;354;g3dffc569eab_0_194"/>
          <p:cNvSpPr/>
          <p:nvPr/>
        </p:nvSpPr>
        <p:spPr>
          <a:xfrm>
            <a:off x="1408276" y="2054440"/>
            <a:ext cx="14932200" cy="37200"/>
          </a:xfrm>
          <a:prstGeom prst="rect">
            <a:avLst/>
          </a:prstGeom>
          <a:solidFill>
            <a:srgbClr val="F4A623"/>
          </a:solidFill>
          <a:ln cap="flat" cmpd="sng" w="17350">
            <a:solidFill>
              <a:srgbClr val="F4A623"/>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55" name="Google Shape;355;g3dffc569eab_0_194"/>
          <p:cNvSpPr/>
          <p:nvPr/>
        </p:nvSpPr>
        <p:spPr>
          <a:xfrm>
            <a:off x="1408276" y="2266693"/>
            <a:ext cx="7141200" cy="1810500"/>
          </a:xfrm>
          <a:prstGeom prst="rect">
            <a:avLst/>
          </a:prstGeom>
          <a:solidFill>
            <a:srgbClr val="FFFFFF"/>
          </a:solidFill>
          <a:ln cap="flat" cmpd="sng" w="34675">
            <a:solidFill>
              <a:srgbClr val="059669"/>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56" name="Google Shape;356;g3dffc569eab_0_194"/>
          <p:cNvSpPr/>
          <p:nvPr/>
        </p:nvSpPr>
        <p:spPr>
          <a:xfrm>
            <a:off x="1408276" y="2266693"/>
            <a:ext cx="7141200" cy="474300"/>
          </a:xfrm>
          <a:prstGeom prst="rect">
            <a:avLst/>
          </a:prstGeom>
          <a:solidFill>
            <a:srgbClr val="059669"/>
          </a:solidFill>
          <a:ln cap="flat" cmpd="sng" w="17350">
            <a:solidFill>
              <a:srgbClr val="059669"/>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57" name="Google Shape;357;g3dffc569eab_0_194"/>
          <p:cNvSpPr/>
          <p:nvPr/>
        </p:nvSpPr>
        <p:spPr>
          <a:xfrm>
            <a:off x="1408276" y="2266693"/>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Auto-Reply Rules (Gmail/Outlook)</a:t>
            </a:r>
            <a:endParaRPr b="0" i="0" sz="1775" u="none" cap="none" strike="noStrike">
              <a:solidFill>
                <a:srgbClr val="000000"/>
              </a:solidFill>
              <a:latin typeface="Calibri"/>
              <a:ea typeface="Calibri"/>
              <a:cs typeface="Calibri"/>
              <a:sym typeface="Calibri"/>
            </a:endParaRPr>
          </a:p>
        </p:txBody>
      </p:sp>
      <p:sp>
        <p:nvSpPr>
          <p:cNvPr id="358" name="Google Shape;358;g3dffc569eab_0_194"/>
          <p:cNvSpPr/>
          <p:nvPr/>
        </p:nvSpPr>
        <p:spPr>
          <a:xfrm>
            <a:off x="1570582" y="2791083"/>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Set rules: if email contains 'invoice' → send template. Handles FAQs instantly without manual effort.</a:t>
            </a:r>
            <a:endParaRPr b="0" i="0" sz="1639" u="none" cap="none" strike="noStrike">
              <a:solidFill>
                <a:srgbClr val="000000"/>
              </a:solidFill>
              <a:latin typeface="Calibri"/>
              <a:ea typeface="Calibri"/>
              <a:cs typeface="Calibri"/>
              <a:sym typeface="Calibri"/>
            </a:endParaRPr>
          </a:p>
        </p:txBody>
      </p:sp>
      <p:sp>
        <p:nvSpPr>
          <p:cNvPr id="359" name="Google Shape;359;g3dffc569eab_0_194"/>
          <p:cNvSpPr/>
          <p:nvPr/>
        </p:nvSpPr>
        <p:spPr>
          <a:xfrm>
            <a:off x="9848210" y="2266693"/>
            <a:ext cx="7141200" cy="1810500"/>
          </a:xfrm>
          <a:prstGeom prst="rect">
            <a:avLst/>
          </a:prstGeom>
          <a:solidFill>
            <a:srgbClr val="FFFFFF"/>
          </a:solidFill>
          <a:ln cap="flat" cmpd="sng" w="34675">
            <a:solidFill>
              <a:srgbClr val="0B8FAC"/>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0" name="Google Shape;360;g3dffc569eab_0_194"/>
          <p:cNvSpPr/>
          <p:nvPr/>
        </p:nvSpPr>
        <p:spPr>
          <a:xfrm>
            <a:off x="9848210" y="2266693"/>
            <a:ext cx="7141200" cy="474300"/>
          </a:xfrm>
          <a:prstGeom prst="rect">
            <a:avLst/>
          </a:prstGeom>
          <a:solidFill>
            <a:srgbClr val="0B8FAC"/>
          </a:solidFill>
          <a:ln cap="flat" cmpd="sng" w="17350">
            <a:solidFill>
              <a:srgbClr val="0B8FAC"/>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1" name="Google Shape;361;g3dffc569eab_0_194"/>
          <p:cNvSpPr/>
          <p:nvPr/>
        </p:nvSpPr>
        <p:spPr>
          <a:xfrm>
            <a:off x="9848210" y="2266693"/>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WhatsApp Business Auto-Reply</a:t>
            </a:r>
            <a:endParaRPr b="0" i="0" sz="1775" u="none" cap="none" strike="noStrike">
              <a:solidFill>
                <a:srgbClr val="000000"/>
              </a:solidFill>
              <a:latin typeface="Calibri"/>
              <a:ea typeface="Calibri"/>
              <a:cs typeface="Calibri"/>
              <a:sym typeface="Calibri"/>
            </a:endParaRPr>
          </a:p>
        </p:txBody>
      </p:sp>
      <p:sp>
        <p:nvSpPr>
          <p:cNvPr id="362" name="Google Shape;362;g3dffc569eab_0_194"/>
          <p:cNvSpPr/>
          <p:nvPr/>
        </p:nvSpPr>
        <p:spPr>
          <a:xfrm>
            <a:off x="10010517" y="2791083"/>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Set greeting messages, away messages, and quick replies. Professional response even when offline.</a:t>
            </a:r>
            <a:endParaRPr b="0" i="0" sz="1639" u="none" cap="none" strike="noStrike">
              <a:solidFill>
                <a:srgbClr val="000000"/>
              </a:solidFill>
              <a:latin typeface="Calibri"/>
              <a:ea typeface="Calibri"/>
              <a:cs typeface="Calibri"/>
              <a:sym typeface="Calibri"/>
            </a:endParaRPr>
          </a:p>
        </p:txBody>
      </p:sp>
      <p:sp>
        <p:nvSpPr>
          <p:cNvPr id="363" name="Google Shape;363;g3dffc569eab_0_194"/>
          <p:cNvSpPr/>
          <p:nvPr/>
        </p:nvSpPr>
        <p:spPr>
          <a:xfrm>
            <a:off x="1408276" y="4326796"/>
            <a:ext cx="7141200" cy="1810500"/>
          </a:xfrm>
          <a:prstGeom prst="rect">
            <a:avLst/>
          </a:prstGeom>
          <a:solidFill>
            <a:srgbClr val="FFFFFF"/>
          </a:solidFill>
          <a:ln cap="flat" cmpd="sng" w="34675">
            <a:solidFill>
              <a:srgbClr val="16A34A"/>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4" name="Google Shape;364;g3dffc569eab_0_194"/>
          <p:cNvSpPr/>
          <p:nvPr/>
        </p:nvSpPr>
        <p:spPr>
          <a:xfrm>
            <a:off x="1408276" y="4326796"/>
            <a:ext cx="7141200" cy="474300"/>
          </a:xfrm>
          <a:prstGeom prst="rect">
            <a:avLst/>
          </a:prstGeom>
          <a:solidFill>
            <a:srgbClr val="16A34A"/>
          </a:solidFill>
          <a:ln cap="flat" cmpd="sng" w="17350">
            <a:solidFill>
              <a:srgbClr val="16A34A"/>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5" name="Google Shape;365;g3dffc569eab_0_194"/>
          <p:cNvSpPr/>
          <p:nvPr/>
        </p:nvSpPr>
        <p:spPr>
          <a:xfrm>
            <a:off x="1408276" y="4326796"/>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Email Templates</a:t>
            </a:r>
            <a:endParaRPr b="0" i="0" sz="1775" u="none" cap="none" strike="noStrike">
              <a:solidFill>
                <a:srgbClr val="000000"/>
              </a:solidFill>
              <a:latin typeface="Calibri"/>
              <a:ea typeface="Calibri"/>
              <a:cs typeface="Calibri"/>
              <a:sym typeface="Calibri"/>
            </a:endParaRPr>
          </a:p>
        </p:txBody>
      </p:sp>
      <p:sp>
        <p:nvSpPr>
          <p:cNvPr id="366" name="Google Shape;366;g3dffc569eab_0_194"/>
          <p:cNvSpPr/>
          <p:nvPr/>
        </p:nvSpPr>
        <p:spPr>
          <a:xfrm>
            <a:off x="1570582" y="4851186"/>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Pre-written responses for your 10 most common client situations. Save hours per week on repetitive typing.</a:t>
            </a:r>
            <a:endParaRPr b="0" i="0" sz="1639" u="none" cap="none" strike="noStrike">
              <a:solidFill>
                <a:srgbClr val="000000"/>
              </a:solidFill>
              <a:latin typeface="Calibri"/>
              <a:ea typeface="Calibri"/>
              <a:cs typeface="Calibri"/>
              <a:sym typeface="Calibri"/>
            </a:endParaRPr>
          </a:p>
        </p:txBody>
      </p:sp>
      <p:sp>
        <p:nvSpPr>
          <p:cNvPr id="367" name="Google Shape;367;g3dffc569eab_0_194"/>
          <p:cNvSpPr/>
          <p:nvPr/>
        </p:nvSpPr>
        <p:spPr>
          <a:xfrm>
            <a:off x="9848210" y="4326796"/>
            <a:ext cx="7141200" cy="1810500"/>
          </a:xfrm>
          <a:prstGeom prst="rect">
            <a:avLst/>
          </a:prstGeom>
          <a:solidFill>
            <a:srgbClr val="FFFFFF"/>
          </a:solidFill>
          <a:ln cap="flat" cmpd="sng" w="34675">
            <a:solidFill>
              <a:srgbClr val="F4A623"/>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8" name="Google Shape;368;g3dffc569eab_0_194"/>
          <p:cNvSpPr/>
          <p:nvPr/>
        </p:nvSpPr>
        <p:spPr>
          <a:xfrm>
            <a:off x="9848210" y="4326796"/>
            <a:ext cx="7141200" cy="474300"/>
          </a:xfrm>
          <a:prstGeom prst="rect">
            <a:avLst/>
          </a:prstGeom>
          <a:solidFill>
            <a:srgbClr val="F4A623"/>
          </a:solidFill>
          <a:ln cap="flat" cmpd="sng" w="17350">
            <a:solidFill>
              <a:srgbClr val="F4A623"/>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69" name="Google Shape;369;g3dffc569eab_0_194"/>
          <p:cNvSpPr/>
          <p:nvPr/>
        </p:nvSpPr>
        <p:spPr>
          <a:xfrm>
            <a:off x="9848210" y="4326796"/>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Scheduled Sending</a:t>
            </a:r>
            <a:endParaRPr b="0" i="0" sz="1775" u="none" cap="none" strike="noStrike">
              <a:solidFill>
                <a:srgbClr val="000000"/>
              </a:solidFill>
              <a:latin typeface="Calibri"/>
              <a:ea typeface="Calibri"/>
              <a:cs typeface="Calibri"/>
              <a:sym typeface="Calibri"/>
            </a:endParaRPr>
          </a:p>
        </p:txBody>
      </p:sp>
      <p:sp>
        <p:nvSpPr>
          <p:cNvPr id="370" name="Google Shape;370;g3dffc569eab_0_194"/>
          <p:cNvSpPr/>
          <p:nvPr/>
        </p:nvSpPr>
        <p:spPr>
          <a:xfrm>
            <a:off x="10010517" y="4851186"/>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Write emails now, schedule for optimal delivery time. Gmail and Outlook both support this natively.</a:t>
            </a:r>
            <a:endParaRPr b="0" i="0" sz="1639" u="none" cap="none" strike="noStrike">
              <a:solidFill>
                <a:srgbClr val="000000"/>
              </a:solidFill>
              <a:latin typeface="Calibri"/>
              <a:ea typeface="Calibri"/>
              <a:cs typeface="Calibri"/>
              <a:sym typeface="Calibri"/>
            </a:endParaRPr>
          </a:p>
        </p:txBody>
      </p:sp>
      <p:sp>
        <p:nvSpPr>
          <p:cNvPr id="371" name="Google Shape;371;g3dffc569eab_0_194"/>
          <p:cNvSpPr/>
          <p:nvPr/>
        </p:nvSpPr>
        <p:spPr>
          <a:xfrm>
            <a:off x="1408276" y="6386900"/>
            <a:ext cx="7141200" cy="1810500"/>
          </a:xfrm>
          <a:prstGeom prst="rect">
            <a:avLst/>
          </a:prstGeom>
          <a:solidFill>
            <a:srgbClr val="FFFFFF"/>
          </a:solidFill>
          <a:ln cap="flat" cmpd="sng" w="34675">
            <a:solidFill>
              <a:srgbClr val="1A5CB0"/>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72" name="Google Shape;372;g3dffc569eab_0_194"/>
          <p:cNvSpPr/>
          <p:nvPr/>
        </p:nvSpPr>
        <p:spPr>
          <a:xfrm>
            <a:off x="1408276" y="6386900"/>
            <a:ext cx="7141200" cy="474300"/>
          </a:xfrm>
          <a:prstGeom prst="rect">
            <a:avLst/>
          </a:prstGeom>
          <a:solidFill>
            <a:srgbClr val="1A5CB0"/>
          </a:solidFill>
          <a:ln cap="flat" cmpd="sng" w="17350">
            <a:solidFill>
              <a:srgbClr val="1A5CB0"/>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73" name="Google Shape;373;g3dffc569eab_0_194"/>
          <p:cNvSpPr/>
          <p:nvPr/>
        </p:nvSpPr>
        <p:spPr>
          <a:xfrm>
            <a:off x="1408276" y="6386900"/>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Email Filtering &amp; Labels</a:t>
            </a:r>
            <a:endParaRPr b="0" i="0" sz="1775" u="none" cap="none" strike="noStrike">
              <a:solidFill>
                <a:srgbClr val="000000"/>
              </a:solidFill>
              <a:latin typeface="Calibri"/>
              <a:ea typeface="Calibri"/>
              <a:cs typeface="Calibri"/>
              <a:sym typeface="Calibri"/>
            </a:endParaRPr>
          </a:p>
        </p:txBody>
      </p:sp>
      <p:sp>
        <p:nvSpPr>
          <p:cNvPr id="374" name="Google Shape;374;g3dffc569eab_0_194"/>
          <p:cNvSpPr/>
          <p:nvPr/>
        </p:nvSpPr>
        <p:spPr>
          <a:xfrm>
            <a:off x="1570582" y="6911290"/>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Auto-sort emails by client, project, or urgency. Never miss an important message in a cluttered inbox.</a:t>
            </a:r>
            <a:endParaRPr b="0" i="0" sz="1639" u="none" cap="none" strike="noStrike">
              <a:solidFill>
                <a:srgbClr val="000000"/>
              </a:solidFill>
              <a:latin typeface="Calibri"/>
              <a:ea typeface="Calibri"/>
              <a:cs typeface="Calibri"/>
              <a:sym typeface="Calibri"/>
            </a:endParaRPr>
          </a:p>
        </p:txBody>
      </p:sp>
      <p:sp>
        <p:nvSpPr>
          <p:cNvPr id="375" name="Google Shape;375;g3dffc569eab_0_194"/>
          <p:cNvSpPr/>
          <p:nvPr/>
        </p:nvSpPr>
        <p:spPr>
          <a:xfrm>
            <a:off x="9848210" y="6386900"/>
            <a:ext cx="7141200" cy="1810500"/>
          </a:xfrm>
          <a:prstGeom prst="rect">
            <a:avLst/>
          </a:prstGeom>
          <a:solidFill>
            <a:srgbClr val="FFFFFF"/>
          </a:solidFill>
          <a:ln cap="flat" cmpd="sng" w="34675">
            <a:solidFill>
              <a:srgbClr val="065F46"/>
            </a:solidFill>
            <a:prstDash val="solid"/>
            <a:round/>
            <a:headEnd len="sm" w="sm" type="none"/>
            <a:tailEnd len="sm" w="sm" type="none"/>
          </a:ln>
          <a:effectLst>
            <a:outerShdw blurRad="138727" rotWithShape="0" algn="bl" dir="8100000" dist="52023">
              <a:srgbClr val="000000">
                <a:alpha val="12160"/>
              </a:srgbClr>
            </a:outerShdw>
          </a:effectLst>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76" name="Google Shape;376;g3dffc569eab_0_194"/>
          <p:cNvSpPr/>
          <p:nvPr/>
        </p:nvSpPr>
        <p:spPr>
          <a:xfrm>
            <a:off x="9848210" y="6386900"/>
            <a:ext cx="7141200" cy="474300"/>
          </a:xfrm>
          <a:prstGeom prst="rect">
            <a:avLst/>
          </a:prstGeom>
          <a:solidFill>
            <a:srgbClr val="065F46"/>
          </a:solidFill>
          <a:ln cap="flat" cmpd="sng" w="17350">
            <a:solidFill>
              <a:srgbClr val="065F46"/>
            </a:solidFill>
            <a:prstDash val="solid"/>
            <a:round/>
            <a:headEnd len="sm" w="sm" type="none"/>
            <a:tailEnd len="sm" w="sm" type="none"/>
          </a:ln>
        </p:spPr>
        <p:txBody>
          <a:bodyPr anchorCtr="0" anchor="ctr" bIns="124825" lIns="124825" spcFirstLastPara="1" rIns="124825" wrap="square" tIns="124825">
            <a:noAutofit/>
          </a:bodyPr>
          <a:lstStyle/>
          <a:p>
            <a:pPr indent="0" lvl="0" marL="0" rtl="0" algn="l">
              <a:spcBef>
                <a:spcPts val="0"/>
              </a:spcBef>
              <a:spcAft>
                <a:spcPts val="0"/>
              </a:spcAft>
              <a:buNone/>
            </a:pPr>
            <a:r>
              <a:t/>
            </a:r>
            <a:endParaRPr/>
          </a:p>
        </p:txBody>
      </p:sp>
      <p:sp>
        <p:nvSpPr>
          <p:cNvPr id="377" name="Google Shape;377;g3dffc569eab_0_194"/>
          <p:cNvSpPr/>
          <p:nvPr/>
        </p:nvSpPr>
        <p:spPr>
          <a:xfrm>
            <a:off x="9848210" y="6386900"/>
            <a:ext cx="7141200" cy="47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75"/>
              <a:buFont typeface="Trebuchet MS"/>
              <a:buNone/>
            </a:pPr>
            <a:r>
              <a:rPr b="1" i="0" lang="en-US" sz="1775" u="none" cap="none" strike="noStrike">
                <a:solidFill>
                  <a:srgbClr val="FFFFFF"/>
                </a:solidFill>
                <a:latin typeface="Trebuchet MS"/>
                <a:ea typeface="Trebuchet MS"/>
                <a:cs typeface="Trebuchet MS"/>
                <a:sym typeface="Trebuchet MS"/>
              </a:rPr>
              <a:t>Follow-Up Sequences</a:t>
            </a:r>
            <a:endParaRPr b="0" i="0" sz="1775" u="none" cap="none" strike="noStrike">
              <a:solidFill>
                <a:srgbClr val="000000"/>
              </a:solidFill>
              <a:latin typeface="Calibri"/>
              <a:ea typeface="Calibri"/>
              <a:cs typeface="Calibri"/>
              <a:sym typeface="Calibri"/>
            </a:endParaRPr>
          </a:p>
        </p:txBody>
      </p:sp>
      <p:sp>
        <p:nvSpPr>
          <p:cNvPr id="378" name="Google Shape;378;g3dffc569eab_0_194"/>
          <p:cNvSpPr/>
          <p:nvPr/>
        </p:nvSpPr>
        <p:spPr>
          <a:xfrm>
            <a:off x="10010517" y="6911290"/>
            <a:ext cx="6817200" cy="1223700"/>
          </a:xfrm>
          <a:prstGeom prst="rect">
            <a:avLst/>
          </a:prstGeom>
          <a:noFill/>
          <a:ln>
            <a:noFill/>
          </a:ln>
        </p:spPr>
        <p:txBody>
          <a:bodyPr anchorCtr="0" anchor="t" bIns="62400" lIns="124825" spcFirstLastPara="1" rIns="124825" wrap="square" tIns="62400">
            <a:noAutofit/>
          </a:bodyPr>
          <a:lstStyle/>
          <a:p>
            <a:pPr indent="0" lvl="0" marL="0" marR="0" rtl="0" algn="l">
              <a:spcBef>
                <a:spcPts val="0"/>
              </a:spcBef>
              <a:spcAft>
                <a:spcPts val="0"/>
              </a:spcAft>
              <a:buClr>
                <a:srgbClr val="1A202C"/>
              </a:buClr>
              <a:buSzPts val="1639"/>
              <a:buFont typeface="Calibri"/>
              <a:buNone/>
            </a:pPr>
            <a:r>
              <a:rPr b="0" i="0" lang="en-US" sz="1639" u="none" cap="none" strike="noStrike">
                <a:solidFill>
                  <a:srgbClr val="1A202C"/>
                </a:solidFill>
                <a:latin typeface="Calibri"/>
                <a:ea typeface="Calibri"/>
                <a:cs typeface="Calibri"/>
                <a:sym typeface="Calibri"/>
              </a:rPr>
              <a:t>Set reminders to follow up if no reply in 3 days. Tools: Mailtrack, Streak CRM, HubSpot free tier.</a:t>
            </a:r>
            <a:endParaRPr b="0" i="0" sz="1639"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82" name="Shape 382"/>
        <p:cNvGrpSpPr/>
        <p:nvPr/>
      </p:nvGrpSpPr>
      <p:grpSpPr>
        <a:xfrm>
          <a:off x="0" y="0"/>
          <a:ext cx="0" cy="0"/>
          <a:chOff x="0" y="0"/>
          <a:chExt cx="0" cy="0"/>
        </a:xfrm>
      </p:grpSpPr>
      <p:grpSp>
        <p:nvGrpSpPr>
          <p:cNvPr id="383" name="Google Shape;383;g3dffc569eab_0_11"/>
          <p:cNvGrpSpPr/>
          <p:nvPr/>
        </p:nvGrpSpPr>
        <p:grpSpPr>
          <a:xfrm>
            <a:off x="1028700" y="811707"/>
            <a:ext cx="16230707" cy="8446648"/>
            <a:chOff x="0" y="-57150"/>
            <a:chExt cx="4274726" cy="2224617"/>
          </a:xfrm>
        </p:grpSpPr>
        <p:sp>
          <p:nvSpPr>
            <p:cNvPr id="384" name="Google Shape;384;g3dffc569eab_0_1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85" name="Google Shape;385;g3dffc569eab_0_1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6" name="Google Shape;386;g3dffc569eab_0_1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87" name="Google Shape;387;g3dffc569eab_0_1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88" name="Google Shape;388;g3dffc569eab_0_1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89" name="Google Shape;389;g3dffc569eab_0_1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g3dffc569eab_0_1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3dffc569eab_0_11"/>
          <p:cNvSpPr/>
          <p:nvPr/>
        </p:nvSpPr>
        <p:spPr>
          <a:xfrm>
            <a:off x="1310532" y="1435151"/>
            <a:ext cx="3322500" cy="6816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92" name="Google Shape;392;g3dffc569eab_0_11"/>
          <p:cNvSpPr/>
          <p:nvPr/>
        </p:nvSpPr>
        <p:spPr>
          <a:xfrm>
            <a:off x="1310532" y="1435151"/>
            <a:ext cx="3322500" cy="68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30"/>
              <a:buFont typeface="Trebuchet MS"/>
              <a:buNone/>
            </a:pPr>
            <a:r>
              <a:rPr b="1" i="0" lang="en-US" sz="2130" u="none" cap="none" strike="noStrike">
                <a:solidFill>
                  <a:srgbClr val="0D1B4B"/>
                </a:solidFill>
                <a:latin typeface="Trebuchet MS"/>
                <a:ea typeface="Trebuchet MS"/>
                <a:cs typeface="Trebuchet MS"/>
                <a:sym typeface="Trebuchet MS"/>
              </a:rPr>
              <a:t>📧 PRACTICAL TASK</a:t>
            </a:r>
            <a:endParaRPr b="0" i="0" sz="2130" u="none" cap="none" strike="noStrike">
              <a:solidFill>
                <a:srgbClr val="000000"/>
              </a:solidFill>
              <a:latin typeface="Calibri"/>
              <a:ea typeface="Calibri"/>
              <a:cs typeface="Calibri"/>
              <a:sym typeface="Calibri"/>
            </a:endParaRPr>
          </a:p>
        </p:txBody>
      </p:sp>
      <p:sp>
        <p:nvSpPr>
          <p:cNvPr id="393" name="Google Shape;393;g3dffc569eab_0_11"/>
          <p:cNvSpPr/>
          <p:nvPr/>
        </p:nvSpPr>
        <p:spPr>
          <a:xfrm>
            <a:off x="4965458" y="1386459"/>
            <a:ext cx="11629200" cy="892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D1B4B"/>
              </a:buClr>
              <a:buSzPts val="3905"/>
              <a:buFont typeface="Trebuchet MS"/>
              <a:buNone/>
            </a:pPr>
            <a:r>
              <a:rPr b="1" i="0" lang="en-US" sz="3905" u="none" cap="none" strike="noStrike">
                <a:solidFill>
                  <a:srgbClr val="0D1B4B"/>
                </a:solidFill>
                <a:latin typeface="Trebuchet MS"/>
                <a:ea typeface="Trebuchet MS"/>
                <a:cs typeface="Trebuchet MS"/>
                <a:sym typeface="Trebuchet MS"/>
              </a:rPr>
              <a:t>Build an Automated Email Response System</a:t>
            </a:r>
            <a:endParaRPr b="0" i="0" sz="3905" u="none" cap="none" strike="noStrike">
              <a:solidFill>
                <a:srgbClr val="000000"/>
              </a:solidFill>
              <a:latin typeface="Calibri"/>
              <a:ea typeface="Calibri"/>
              <a:cs typeface="Calibri"/>
              <a:sym typeface="Calibri"/>
            </a:endParaRPr>
          </a:p>
        </p:txBody>
      </p:sp>
      <p:sp>
        <p:nvSpPr>
          <p:cNvPr id="394" name="Google Shape;394;g3dffc569eab_0_11"/>
          <p:cNvSpPr/>
          <p:nvPr/>
        </p:nvSpPr>
        <p:spPr>
          <a:xfrm>
            <a:off x="1028700" y="2522600"/>
            <a:ext cx="16230600" cy="1623000"/>
          </a:xfrm>
          <a:prstGeom prst="rect">
            <a:avLst/>
          </a:prstGeom>
          <a:solidFill>
            <a:srgbClr val="1A5CB0"/>
          </a:solidFill>
          <a:ln cap="flat" cmpd="sng" w="22550">
            <a:solidFill>
              <a:srgbClr val="1A5CB0"/>
            </a:solidFill>
            <a:prstDash val="solid"/>
            <a:round/>
            <a:headEnd len="sm" w="sm" type="none"/>
            <a:tailEnd len="sm" w="sm" type="none"/>
          </a:ln>
          <a:effectLst>
            <a:outerShdw blurRad="180340" rotWithShape="0" algn="bl" dir="8100000" dist="67628">
              <a:srgbClr val="000000">
                <a:alpha val="12160"/>
              </a:srgbClr>
            </a:outerShdw>
          </a:effectLst>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395" name="Google Shape;395;g3dffc569eab_0_11"/>
          <p:cNvSpPr/>
          <p:nvPr/>
        </p:nvSpPr>
        <p:spPr>
          <a:xfrm>
            <a:off x="1559732" y="2522602"/>
            <a:ext cx="14952000" cy="16230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FFFFFF"/>
              </a:buClr>
              <a:buSzPts val="2663"/>
              <a:buFont typeface="Calibri"/>
              <a:buNone/>
            </a:pPr>
            <a:r>
              <a:rPr b="0" i="1" lang="en-US" sz="2663" u="none" cap="none" strike="noStrike">
                <a:solidFill>
                  <a:srgbClr val="FFFFFF"/>
                </a:solidFill>
                <a:latin typeface="Calibri"/>
                <a:ea typeface="Calibri"/>
                <a:cs typeface="Calibri"/>
                <a:sym typeface="Calibri"/>
              </a:rPr>
              <a:t>Set up a complete email auto-reply system for a fictional freelance business. You will create rules, templates, and filters.</a:t>
            </a:r>
            <a:endParaRPr b="0" i="0" sz="2663" u="none" cap="none" strike="noStrike">
              <a:solidFill>
                <a:srgbClr val="000000"/>
              </a:solidFill>
              <a:latin typeface="Calibri"/>
              <a:ea typeface="Calibri"/>
              <a:cs typeface="Calibri"/>
              <a:sym typeface="Calibri"/>
            </a:endParaRPr>
          </a:p>
        </p:txBody>
      </p:sp>
      <p:sp>
        <p:nvSpPr>
          <p:cNvPr id="396" name="Google Shape;396;g3dffc569eab_0_11"/>
          <p:cNvSpPr/>
          <p:nvPr/>
        </p:nvSpPr>
        <p:spPr>
          <a:xfrm>
            <a:off x="1476665" y="4470276"/>
            <a:ext cx="15118200" cy="5355900"/>
          </a:xfrm>
          <a:prstGeom prst="rect">
            <a:avLst/>
          </a:prstGeom>
          <a:noFill/>
          <a:ln>
            <a:noFill/>
          </a:ln>
        </p:spPr>
        <p:txBody>
          <a:bodyPr anchorCtr="0" anchor="t" bIns="81125" lIns="162275" spcFirstLastPara="1" rIns="162275" wrap="square" tIns="81125">
            <a:noAutofit/>
          </a:bodyPr>
          <a:lstStyle/>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1: Open Gmail settings → Filters and Blocked Addresses → Create new filter</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2: Create Rule 1: emails with 'quote' or 'pricing' in subject → auto-label 'Pricing Inquiry'</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3: Create Template 1: Standard quote request response (professional, with pricing info placeholder)</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4: Create Template 2: New client welcome email (after first booking confirmed)</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5: Set up Vacation Responder with your business hours and response time promise</a:t>
            </a:r>
            <a:endParaRPr b="0" i="0" sz="2485" u="none" cap="none" strike="noStrike">
              <a:solidFill>
                <a:srgbClr val="000000"/>
              </a:solidFill>
              <a:latin typeface="Calibri"/>
              <a:ea typeface="Calibri"/>
              <a:cs typeface="Calibri"/>
              <a:sym typeface="Calibri"/>
            </a:endParaRPr>
          </a:p>
          <a:p>
            <a:pPr indent="-608648" lvl="0" marL="608648" marR="0" rtl="0" algn="l">
              <a:spcBef>
                <a:spcPts val="0"/>
              </a:spcBef>
              <a:spcAft>
                <a:spcPts val="0"/>
              </a:spcAft>
              <a:buClr>
                <a:srgbClr val="1A202C"/>
              </a:buClr>
              <a:buSzPts val="2485"/>
              <a:buFont typeface="Calibri"/>
              <a:buAutoNum type="arabicPeriod"/>
            </a:pPr>
            <a:r>
              <a:rPr b="0" i="0" lang="en-US" sz="2485" u="none" cap="none" strike="noStrike">
                <a:solidFill>
                  <a:srgbClr val="1A202C"/>
                </a:solidFill>
                <a:latin typeface="Calibri"/>
                <a:ea typeface="Calibri"/>
                <a:cs typeface="Calibri"/>
                <a:sym typeface="Calibri"/>
              </a:rPr>
              <a:t>Step 6: Test by sending test emails to yourself with trigger words and verify automation fires</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00" name="Shape 400"/>
        <p:cNvGrpSpPr/>
        <p:nvPr/>
      </p:nvGrpSpPr>
      <p:grpSpPr>
        <a:xfrm>
          <a:off x="0" y="0"/>
          <a:ext cx="0" cy="0"/>
          <a:chOff x="0" y="0"/>
          <a:chExt cx="0" cy="0"/>
        </a:xfrm>
      </p:grpSpPr>
      <p:grpSp>
        <p:nvGrpSpPr>
          <p:cNvPr id="401" name="Google Shape;401;g3dffc569eab_0_345"/>
          <p:cNvGrpSpPr/>
          <p:nvPr/>
        </p:nvGrpSpPr>
        <p:grpSpPr>
          <a:xfrm>
            <a:off x="1028700" y="811707"/>
            <a:ext cx="16230707" cy="8446648"/>
            <a:chOff x="0" y="-57150"/>
            <a:chExt cx="4274726" cy="2224617"/>
          </a:xfrm>
        </p:grpSpPr>
        <p:sp>
          <p:nvSpPr>
            <p:cNvPr id="402" name="Google Shape;402;g3dffc569eab_0_34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03" name="Google Shape;403;g3dffc569eab_0_34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04" name="Google Shape;404;g3dffc569eab_0_34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05" name="Google Shape;405;g3dffc569eab_0_34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06" name="Google Shape;406;g3dffc569eab_0_34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07" name="Google Shape;407;g3dffc569eab_0_34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g3dffc569eab_0_34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g3dffc569eab_0_345"/>
          <p:cNvSpPr/>
          <p:nvPr/>
        </p:nvSpPr>
        <p:spPr>
          <a:xfrm>
            <a:off x="1097923" y="1444611"/>
            <a:ext cx="15292200" cy="10890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D1B4B"/>
              </a:buClr>
              <a:buSzPts val="4398"/>
              <a:buFont typeface="Trebuchet MS"/>
              <a:buNone/>
            </a:pPr>
            <a:r>
              <a:rPr b="1" i="0" lang="en-US" sz="4398" u="none" cap="none" strike="noStrike">
                <a:solidFill>
                  <a:srgbClr val="0D1B4B"/>
                </a:solidFill>
                <a:latin typeface="Trebuchet MS"/>
                <a:ea typeface="Trebuchet MS"/>
                <a:cs typeface="Trebuchet MS"/>
                <a:sym typeface="Trebuchet MS"/>
              </a:rPr>
              <a:t>Form-Based Data Collection Automation</a:t>
            </a:r>
            <a:endParaRPr b="0" i="0" sz="4398" u="none" cap="none" strike="noStrike">
              <a:solidFill>
                <a:srgbClr val="000000"/>
              </a:solidFill>
              <a:latin typeface="Calibri"/>
              <a:ea typeface="Calibri"/>
              <a:cs typeface="Calibri"/>
              <a:sym typeface="Calibri"/>
            </a:endParaRPr>
          </a:p>
        </p:txBody>
      </p:sp>
      <p:sp>
        <p:nvSpPr>
          <p:cNvPr id="410" name="Google Shape;410;g3dffc569eab_0_345"/>
          <p:cNvSpPr/>
          <p:nvPr/>
        </p:nvSpPr>
        <p:spPr>
          <a:xfrm>
            <a:off x="1097923" y="2533764"/>
            <a:ext cx="14945100" cy="501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11" name="Google Shape;411;g3dffc569eab_0_345"/>
          <p:cNvSpPr/>
          <p:nvPr/>
        </p:nvSpPr>
        <p:spPr>
          <a:xfrm>
            <a:off x="1097923" y="2751595"/>
            <a:ext cx="15292200" cy="7204800"/>
          </a:xfrm>
          <a:prstGeom prst="rect">
            <a:avLst/>
          </a:prstGeom>
          <a:noFill/>
          <a:ln>
            <a:noFill/>
          </a:ln>
        </p:spPr>
        <p:txBody>
          <a:bodyPr anchorCtr="0" anchor="t" bIns="83750" lIns="167525" spcFirstLastPara="1" rIns="167525" wrap="square" tIns="83750">
            <a:noAutofit/>
          </a:bodyPr>
          <a:lstStyle/>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Why forms are the most underused automation tool:</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Every time a client fills out a form, data flows automatically — no manual entry</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Eliminates back-and-forth WhatsApp messages just to collect basic info</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Professional forms signal that you are organized and serious</a:t>
            </a:r>
            <a:endParaRPr b="0" i="0" sz="2749" u="none" cap="none" strike="noStrike">
              <a:solidFill>
                <a:srgbClr val="000000"/>
              </a:solidFill>
              <a:latin typeface="Calibri"/>
              <a:ea typeface="Calibri"/>
              <a:cs typeface="Calibri"/>
              <a:sym typeface="Calibri"/>
            </a:endParaRPr>
          </a:p>
          <a:p>
            <a:pPr indent="-453814" lvl="0" marL="628358"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Automation chain: Form → Spreadsheet → Email</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Step 1: Create a Google Form with required client fields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Step 2: Link form to Google Sheets — responses auto-populate rows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Step 3: Add formula to calculate totals or flag priorities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Step 4: Set email notification when new response arrives</a:t>
            </a:r>
            <a:endParaRPr b="0" i="0" sz="2749" u="none" cap="none" strike="noStrike">
              <a:solidFill>
                <a:srgbClr val="000000"/>
              </a:solidFill>
              <a:latin typeface="Calibri"/>
              <a:ea typeface="Calibri"/>
              <a:cs typeface="Calibri"/>
              <a:sym typeface="Calibri"/>
            </a:endParaRPr>
          </a:p>
          <a:p>
            <a:pPr indent="-453814" lvl="0" marL="628358"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Result: Client orders captured automatically, 24/7, without your involvement</a:t>
            </a:r>
            <a:endParaRPr b="0" i="0" sz="2749"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15" name="Shape 415"/>
        <p:cNvGrpSpPr/>
        <p:nvPr/>
      </p:nvGrpSpPr>
      <p:grpSpPr>
        <a:xfrm>
          <a:off x="0" y="0"/>
          <a:ext cx="0" cy="0"/>
          <a:chOff x="0" y="0"/>
          <a:chExt cx="0" cy="0"/>
        </a:xfrm>
      </p:grpSpPr>
      <p:grpSp>
        <p:nvGrpSpPr>
          <p:cNvPr id="416" name="Google Shape;416;g3dffc569eab_0_334"/>
          <p:cNvGrpSpPr/>
          <p:nvPr/>
        </p:nvGrpSpPr>
        <p:grpSpPr>
          <a:xfrm>
            <a:off x="1028700" y="811707"/>
            <a:ext cx="16230707" cy="8446648"/>
            <a:chOff x="0" y="-57150"/>
            <a:chExt cx="4274726" cy="2224617"/>
          </a:xfrm>
        </p:grpSpPr>
        <p:sp>
          <p:nvSpPr>
            <p:cNvPr id="417" name="Google Shape;417;g3dffc569eab_0_33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18" name="Google Shape;418;g3dffc569eab_0_33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19" name="Google Shape;419;g3dffc569eab_0_33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20" name="Google Shape;420;g3dffc569eab_0_33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21" name="Google Shape;421;g3dffc569eab_0_33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22" name="Google Shape;422;g3dffc569eab_0_33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g3dffc569eab_0_33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3dffc569eab_0_334"/>
          <p:cNvSpPr/>
          <p:nvPr/>
        </p:nvSpPr>
        <p:spPr>
          <a:xfrm>
            <a:off x="4937810" y="1437141"/>
            <a:ext cx="8412600" cy="50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D1B4B"/>
              </a:buClr>
              <a:buSzPts val="2200"/>
              <a:buFont typeface="Trebuchet MS"/>
              <a:buNone/>
            </a:pPr>
            <a:r>
              <a:rPr b="1" i="0" lang="en-US" sz="2700" u="none" cap="none" strike="noStrike">
                <a:solidFill>
                  <a:srgbClr val="0D1B4B"/>
                </a:solidFill>
                <a:latin typeface="Trebuchet MS"/>
                <a:ea typeface="Trebuchet MS"/>
                <a:cs typeface="Trebuchet MS"/>
                <a:sym typeface="Trebuchet MS"/>
              </a:rPr>
              <a:t>Key Automation Tools — Free vs. Paid Comparison</a:t>
            </a:r>
            <a:endParaRPr b="0" i="0" sz="2700" u="none" cap="none" strike="noStrike">
              <a:solidFill>
                <a:srgbClr val="000000"/>
              </a:solidFill>
              <a:latin typeface="Calibri"/>
              <a:ea typeface="Calibri"/>
              <a:cs typeface="Calibri"/>
              <a:sym typeface="Calibri"/>
            </a:endParaRPr>
          </a:p>
        </p:txBody>
      </p:sp>
      <p:sp>
        <p:nvSpPr>
          <p:cNvPr id="425" name="Google Shape;425;g3dffc569eab_0_334"/>
          <p:cNvSpPr/>
          <p:nvPr/>
        </p:nvSpPr>
        <p:spPr>
          <a:xfrm>
            <a:off x="4937810" y="1930917"/>
            <a:ext cx="8412600" cy="27300"/>
          </a:xfrm>
          <a:prstGeom prst="rect">
            <a:avLst/>
          </a:prstGeom>
          <a:solidFill>
            <a:srgbClr val="F4A623"/>
          </a:solidFill>
          <a:ln cap="flat" cmpd="sng" w="12700">
            <a:solidFill>
              <a:srgbClr val="F4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426" name="Google Shape;426;g3dffc569eab_0_334"/>
          <p:cNvGraphicFramePr/>
          <p:nvPr/>
        </p:nvGraphicFramePr>
        <p:xfrm>
          <a:off x="1245010" y="2058933"/>
          <a:ext cx="3000000" cy="3000000"/>
        </p:xfrm>
        <a:graphic>
          <a:graphicData uri="http://schemas.openxmlformats.org/drawingml/2006/table">
            <a:tbl>
              <a:tblPr>
                <a:noFill/>
                <a:tableStyleId>{3FA5D2EA-4BDF-4BD6-8FED-9620C087E6A0}</a:tableStyleId>
              </a:tblPr>
              <a:tblGrid>
                <a:gridCol w="3954225"/>
                <a:gridCol w="3954225"/>
                <a:gridCol w="3954225"/>
                <a:gridCol w="3954225"/>
              </a:tblGrid>
              <a:tr h="805500">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Tool</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Category</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What It Does</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Free Tier</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Zapier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Multi-platform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Connect 5000+ apps with automations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5 zaps, 100 tasks/month</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Make (Integromat)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Multi-platform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Visual workflow automation builder</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1000 ops/month — generous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Google Forms + Sheets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Data collection</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Form to spreadsheet with notifications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Fully free — Google account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Trello Automations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Task management</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Rule-based card movement and actions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250 runs/month free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Mailchimp</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Email marketing</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Automated email campaigns and sequences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500 contacts free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76315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Calendly</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Scheduling</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Booking automation with calendar sync</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 event type free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r h="1000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Typeform</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Forms</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Beautiful intake forms with logic branching</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10 responses/month free</a:t>
                      </a:r>
                      <a:endParaRPr sz="2400" u="none" cap="none" strike="noStrike">
                        <a:latin typeface="Calibri"/>
                        <a:ea typeface="Calibri"/>
                        <a:cs typeface="Calibri"/>
                        <a:sym typeface="Calibri"/>
                      </a:endParaRPr>
                    </a:p>
                  </a:txBody>
                  <a:tcPr marT="45725" marB="45725" marR="91450" marL="91450">
                    <a:lnL cap="flat" cmpd="sng" w="12700">
                      <a:solidFill>
                        <a:srgbClr val="D1D5DB"/>
                      </a:solidFill>
                      <a:prstDash val="solid"/>
                      <a:round/>
                      <a:headEnd len="sm" w="sm" type="none"/>
                      <a:tailEnd len="sm" w="sm" type="none"/>
                    </a:lnL>
                    <a:lnR cap="flat" cmpd="sng" w="12700">
                      <a:solidFill>
                        <a:srgbClr val="D1D5DB"/>
                      </a:solidFill>
                      <a:prstDash val="solid"/>
                      <a:round/>
                      <a:headEnd len="sm" w="sm" type="none"/>
                      <a:tailEnd len="sm" w="sm" type="none"/>
                    </a:lnR>
                    <a:lnT cap="flat" cmpd="sng" w="12700">
                      <a:solidFill>
                        <a:srgbClr val="D1D5DB"/>
                      </a:solidFill>
                      <a:prstDash val="solid"/>
                      <a:round/>
                      <a:headEnd len="sm" w="sm" type="none"/>
                      <a:tailEnd len="sm" w="sm" type="none"/>
                    </a:lnT>
                    <a:lnB cap="flat" cmpd="sng" w="12700">
                      <a:solidFill>
                        <a:srgbClr val="D1D5DB"/>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30" name="Shape 430"/>
        <p:cNvGrpSpPr/>
        <p:nvPr/>
      </p:nvGrpSpPr>
      <p:grpSpPr>
        <a:xfrm>
          <a:off x="0" y="0"/>
          <a:ext cx="0" cy="0"/>
          <a:chOff x="0" y="0"/>
          <a:chExt cx="0" cy="0"/>
        </a:xfrm>
      </p:grpSpPr>
      <p:grpSp>
        <p:nvGrpSpPr>
          <p:cNvPr id="431" name="Google Shape;431;g3dffc569eab_0_323"/>
          <p:cNvGrpSpPr/>
          <p:nvPr/>
        </p:nvGrpSpPr>
        <p:grpSpPr>
          <a:xfrm>
            <a:off x="1028700" y="811707"/>
            <a:ext cx="16230707" cy="8446648"/>
            <a:chOff x="0" y="-57150"/>
            <a:chExt cx="4274726" cy="2224617"/>
          </a:xfrm>
        </p:grpSpPr>
        <p:sp>
          <p:nvSpPr>
            <p:cNvPr id="432" name="Google Shape;432;g3dffc569eab_0_32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33" name="Google Shape;433;g3dffc569eab_0_32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4" name="Google Shape;434;g3dffc569eab_0_32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35" name="Google Shape;435;g3dffc569eab_0_32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36" name="Google Shape;436;g3dffc569eab_0_32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37" name="Google Shape;437;g3dffc569eab_0_32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g3dffc569eab_0_32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g3dffc569eab_0_323"/>
          <p:cNvSpPr/>
          <p:nvPr/>
        </p:nvSpPr>
        <p:spPr>
          <a:xfrm>
            <a:off x="1168706" y="1374541"/>
            <a:ext cx="3327600" cy="698700"/>
          </a:xfrm>
          <a:prstGeom prst="rect">
            <a:avLst/>
          </a:prstGeom>
          <a:solidFill>
            <a:srgbClr val="F4A623"/>
          </a:solidFill>
          <a:ln cap="flat" cmpd="sng" w="23100">
            <a:solidFill>
              <a:srgbClr val="F4A623"/>
            </a:solidFill>
            <a:prstDash val="solid"/>
            <a:round/>
            <a:headEnd len="sm" w="sm" type="none"/>
            <a:tailEnd len="sm" w="sm" type="none"/>
          </a:ln>
        </p:spPr>
        <p:txBody>
          <a:bodyPr anchorCtr="0" anchor="ctr" bIns="166350" lIns="166350" spcFirstLastPara="1" rIns="166350" wrap="square" tIns="166350">
            <a:noAutofit/>
          </a:bodyPr>
          <a:lstStyle/>
          <a:p>
            <a:pPr indent="0" lvl="0" marL="0" rtl="0" algn="l">
              <a:spcBef>
                <a:spcPts val="0"/>
              </a:spcBef>
              <a:spcAft>
                <a:spcPts val="0"/>
              </a:spcAft>
              <a:buNone/>
            </a:pPr>
            <a:r>
              <a:t/>
            </a:r>
            <a:endParaRPr/>
          </a:p>
        </p:txBody>
      </p:sp>
      <p:sp>
        <p:nvSpPr>
          <p:cNvPr id="440" name="Google Shape;440;g3dffc569eab_0_323"/>
          <p:cNvSpPr/>
          <p:nvPr/>
        </p:nvSpPr>
        <p:spPr>
          <a:xfrm>
            <a:off x="1168706" y="1374541"/>
            <a:ext cx="3327600" cy="69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83"/>
              <a:buFont typeface="Trebuchet MS"/>
              <a:buNone/>
            </a:pPr>
            <a:r>
              <a:rPr b="1" i="0" lang="en-US" sz="2183" u="none" cap="none" strike="noStrike">
                <a:solidFill>
                  <a:srgbClr val="0D1B4B"/>
                </a:solidFill>
                <a:latin typeface="Trebuchet MS"/>
                <a:ea typeface="Trebuchet MS"/>
                <a:cs typeface="Trebuchet MS"/>
                <a:sym typeface="Trebuchet MS"/>
              </a:rPr>
              <a:t>🛠 PRACTICAL BUILD</a:t>
            </a:r>
            <a:endParaRPr b="0" i="0" sz="2183" u="none" cap="none" strike="noStrike">
              <a:solidFill>
                <a:srgbClr val="000000"/>
              </a:solidFill>
              <a:latin typeface="Calibri"/>
              <a:ea typeface="Calibri"/>
              <a:cs typeface="Calibri"/>
              <a:sym typeface="Calibri"/>
            </a:endParaRPr>
          </a:p>
        </p:txBody>
      </p:sp>
      <p:sp>
        <p:nvSpPr>
          <p:cNvPr id="441" name="Google Shape;441;g3dffc569eab_0_323"/>
          <p:cNvSpPr/>
          <p:nvPr/>
        </p:nvSpPr>
        <p:spPr>
          <a:xfrm>
            <a:off x="4828989" y="1324628"/>
            <a:ext cx="11646300" cy="915000"/>
          </a:xfrm>
          <a:prstGeom prst="rect">
            <a:avLst/>
          </a:prstGeom>
          <a:noFill/>
          <a:ln>
            <a:noFill/>
          </a:ln>
        </p:spPr>
        <p:txBody>
          <a:bodyPr anchorCtr="0" anchor="ctr" bIns="83150" lIns="166350" spcFirstLastPara="1" rIns="166350" wrap="square" tIns="83150">
            <a:noAutofit/>
          </a:bodyPr>
          <a:lstStyle/>
          <a:p>
            <a:pPr indent="0" lvl="0" marL="0" marR="0" rtl="0" algn="l">
              <a:spcBef>
                <a:spcPts val="0"/>
              </a:spcBef>
              <a:spcAft>
                <a:spcPts val="0"/>
              </a:spcAft>
              <a:buClr>
                <a:srgbClr val="0D1B4B"/>
              </a:buClr>
              <a:buSzPts val="4003"/>
              <a:buFont typeface="Trebuchet MS"/>
              <a:buNone/>
            </a:pPr>
            <a:r>
              <a:rPr b="1" i="0" lang="en-US" sz="4003" u="none" cap="none" strike="noStrike">
                <a:solidFill>
                  <a:srgbClr val="0D1B4B"/>
                </a:solidFill>
                <a:latin typeface="Trebuchet MS"/>
                <a:ea typeface="Trebuchet MS"/>
                <a:cs typeface="Trebuchet MS"/>
                <a:sym typeface="Trebuchet MS"/>
              </a:rPr>
              <a:t>Build an Automated Order Intake System</a:t>
            </a:r>
            <a:endParaRPr b="0" i="0" sz="4003" u="none" cap="none" strike="noStrike">
              <a:solidFill>
                <a:srgbClr val="000000"/>
              </a:solidFill>
              <a:latin typeface="Calibri"/>
              <a:ea typeface="Calibri"/>
              <a:cs typeface="Calibri"/>
              <a:sym typeface="Calibri"/>
            </a:endParaRPr>
          </a:p>
        </p:txBody>
      </p:sp>
      <p:sp>
        <p:nvSpPr>
          <p:cNvPr id="442" name="Google Shape;442;g3dffc569eab_0_323"/>
          <p:cNvSpPr/>
          <p:nvPr/>
        </p:nvSpPr>
        <p:spPr>
          <a:xfrm>
            <a:off x="1028700" y="2489275"/>
            <a:ext cx="16230600" cy="1663800"/>
          </a:xfrm>
          <a:prstGeom prst="rect">
            <a:avLst/>
          </a:prstGeom>
          <a:solidFill>
            <a:srgbClr val="1A5CB0"/>
          </a:solidFill>
          <a:ln cap="flat" cmpd="sng" w="23100">
            <a:solidFill>
              <a:srgbClr val="1A5CB0"/>
            </a:solidFill>
            <a:prstDash val="solid"/>
            <a:round/>
            <a:headEnd len="sm" w="sm" type="none"/>
            <a:tailEnd len="sm" w="sm" type="none"/>
          </a:ln>
          <a:effectLst>
            <a:outerShdw blurRad="184863" rotWithShape="0" algn="bl" dir="8100000" dist="69324">
              <a:srgbClr val="000000">
                <a:alpha val="12160"/>
              </a:srgbClr>
            </a:outerShdw>
          </a:effectLst>
        </p:spPr>
        <p:txBody>
          <a:bodyPr anchorCtr="0" anchor="ctr" bIns="166350" lIns="166350" spcFirstLastPara="1" rIns="166350" wrap="square" tIns="166350">
            <a:noAutofit/>
          </a:bodyPr>
          <a:lstStyle/>
          <a:p>
            <a:pPr indent="0" lvl="0" marL="0" rtl="0" algn="l">
              <a:spcBef>
                <a:spcPts val="0"/>
              </a:spcBef>
              <a:spcAft>
                <a:spcPts val="0"/>
              </a:spcAft>
              <a:buNone/>
            </a:pPr>
            <a:r>
              <a:t/>
            </a:r>
            <a:endParaRPr/>
          </a:p>
        </p:txBody>
      </p:sp>
      <p:sp>
        <p:nvSpPr>
          <p:cNvPr id="443" name="Google Shape;443;g3dffc569eab_0_323"/>
          <p:cNvSpPr/>
          <p:nvPr/>
        </p:nvSpPr>
        <p:spPr>
          <a:xfrm>
            <a:off x="1418271" y="2489264"/>
            <a:ext cx="14973900" cy="1663800"/>
          </a:xfrm>
          <a:prstGeom prst="rect">
            <a:avLst/>
          </a:prstGeom>
          <a:noFill/>
          <a:ln>
            <a:noFill/>
          </a:ln>
        </p:spPr>
        <p:txBody>
          <a:bodyPr anchorCtr="0" anchor="ctr" bIns="83150" lIns="166350" spcFirstLastPara="1" rIns="166350" wrap="square" tIns="83150">
            <a:noAutofit/>
          </a:bodyPr>
          <a:lstStyle/>
          <a:p>
            <a:pPr indent="0" lvl="0" marL="0" marR="0" rtl="0" algn="l">
              <a:spcBef>
                <a:spcPts val="0"/>
              </a:spcBef>
              <a:spcAft>
                <a:spcPts val="0"/>
              </a:spcAft>
              <a:buClr>
                <a:srgbClr val="FFFFFF"/>
              </a:buClr>
              <a:buSzPts val="2729"/>
              <a:buFont typeface="Calibri"/>
              <a:buNone/>
            </a:pPr>
            <a:r>
              <a:rPr b="0" i="1" lang="en-US" sz="2729" u="none" cap="none" strike="noStrike">
                <a:solidFill>
                  <a:srgbClr val="FFFFFF"/>
                </a:solidFill>
                <a:latin typeface="Calibri"/>
                <a:ea typeface="Calibri"/>
                <a:cs typeface="Calibri"/>
                <a:sym typeface="Calibri"/>
              </a:rPr>
              <a:t>Create a fully automated client order intake system from form to notification using Google's free tools.</a:t>
            </a:r>
            <a:endParaRPr b="0" i="0" sz="2729" u="none" cap="none" strike="noStrike">
              <a:solidFill>
                <a:srgbClr val="000000"/>
              </a:solidFill>
              <a:latin typeface="Calibri"/>
              <a:ea typeface="Calibri"/>
              <a:cs typeface="Calibri"/>
              <a:sym typeface="Calibri"/>
            </a:endParaRPr>
          </a:p>
        </p:txBody>
      </p:sp>
      <p:sp>
        <p:nvSpPr>
          <p:cNvPr id="444" name="Google Shape;444;g3dffc569eab_0_323"/>
          <p:cNvSpPr/>
          <p:nvPr/>
        </p:nvSpPr>
        <p:spPr>
          <a:xfrm>
            <a:off x="1335082" y="4485784"/>
            <a:ext cx="15140400" cy="5490300"/>
          </a:xfrm>
          <a:prstGeom prst="rect">
            <a:avLst/>
          </a:prstGeom>
          <a:noFill/>
          <a:ln>
            <a:noFill/>
          </a:ln>
        </p:spPr>
        <p:txBody>
          <a:bodyPr anchorCtr="0" anchor="t" bIns="83150" lIns="166350" spcFirstLastPara="1" rIns="166350" wrap="square" tIns="83150">
            <a:noAutofit/>
          </a:bodyPr>
          <a:lstStyle/>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1: Create a Google Form: Client Name | Phone | Service Requested | Preferred Date | Budget Range</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2: Link form to a new Google Sheet — check it auto-populates on submission</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3: Add a formula in column F: =IF(E2&gt;100, 'HIGH PRIORITY', 'STANDARD')</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4: Enable email notifications: Form settings → Responses → Email notifications</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5: Create a confirmation message the client sees after submitting</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6: Test the full flow: fill in the form yourself → check sheet → check email notification</a:t>
            </a:r>
            <a:endParaRPr b="0" i="0" sz="2547" u="none" cap="none" strike="noStrike">
              <a:solidFill>
                <a:srgbClr val="000000"/>
              </a:solidFill>
              <a:latin typeface="Calibri"/>
              <a:ea typeface="Calibri"/>
              <a:cs typeface="Calibri"/>
              <a:sym typeface="Calibri"/>
            </a:endParaRPr>
          </a:p>
          <a:p>
            <a:pPr indent="-623912" lvl="0" marL="623912" marR="0" rtl="0" algn="l">
              <a:spcBef>
                <a:spcPts val="0"/>
              </a:spcBef>
              <a:spcAft>
                <a:spcPts val="0"/>
              </a:spcAft>
              <a:buClr>
                <a:srgbClr val="1A202C"/>
              </a:buClr>
              <a:buSzPts val="2547"/>
              <a:buFont typeface="Calibri"/>
              <a:buAutoNum type="arabicPeriod"/>
            </a:pPr>
            <a:r>
              <a:rPr b="0" i="0" lang="en-US" sz="2547" u="none" cap="none" strike="noStrike">
                <a:solidFill>
                  <a:srgbClr val="1A202C"/>
                </a:solidFill>
                <a:latin typeface="Calibri"/>
                <a:ea typeface="Calibri"/>
                <a:cs typeface="Calibri"/>
                <a:sym typeface="Calibri"/>
              </a:rPr>
              <a:t>Step 7: Optional advanced: connect to Zapier to auto-send a WhatsApp or email to the client</a:t>
            </a:r>
            <a:endParaRPr b="0" i="0" sz="2547"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48" name="Shape 448"/>
        <p:cNvGrpSpPr/>
        <p:nvPr/>
      </p:nvGrpSpPr>
      <p:grpSpPr>
        <a:xfrm>
          <a:off x="0" y="0"/>
          <a:ext cx="0" cy="0"/>
          <a:chOff x="0" y="0"/>
          <a:chExt cx="0" cy="0"/>
        </a:xfrm>
      </p:grpSpPr>
      <p:grpSp>
        <p:nvGrpSpPr>
          <p:cNvPr id="449" name="Google Shape;449;g3dffc569eab_0_312"/>
          <p:cNvGrpSpPr/>
          <p:nvPr/>
        </p:nvGrpSpPr>
        <p:grpSpPr>
          <a:xfrm>
            <a:off x="1028700" y="811707"/>
            <a:ext cx="16230707" cy="8446648"/>
            <a:chOff x="0" y="-57150"/>
            <a:chExt cx="4274726" cy="2224617"/>
          </a:xfrm>
        </p:grpSpPr>
        <p:sp>
          <p:nvSpPr>
            <p:cNvPr id="450" name="Google Shape;450;g3dffc569eab_0_31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51" name="Google Shape;451;g3dffc569eab_0_31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2" name="Google Shape;452;g3dffc569eab_0_31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53" name="Google Shape;453;g3dffc569eab_0_31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54" name="Google Shape;454;g3dffc569eab_0_312" title="logo2.png"/>
          <p:cNvPicPr preferRelativeResize="0"/>
          <p:nvPr/>
        </p:nvPicPr>
        <p:blipFill rotWithShape="1">
          <a:blip r:embed="rId4">
            <a:alphaModFix/>
          </a:blip>
          <a:srcRect b="21968" l="0" r="0" t="25865"/>
          <a:stretch/>
        </p:blipFill>
        <p:spPr>
          <a:xfrm>
            <a:off x="15162625" y="8213475"/>
            <a:ext cx="1893475" cy="987800"/>
          </a:xfrm>
          <a:prstGeom prst="rect">
            <a:avLst/>
          </a:prstGeom>
          <a:noFill/>
          <a:ln>
            <a:noFill/>
          </a:ln>
        </p:spPr>
      </p:pic>
      <p:sp>
        <p:nvSpPr>
          <p:cNvPr id="455" name="Google Shape;455;g3dffc569eab_0_31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3dffc569eab_0_31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3dffc569eab_0_312"/>
          <p:cNvSpPr/>
          <p:nvPr/>
        </p:nvSpPr>
        <p:spPr>
          <a:xfrm>
            <a:off x="1302407" y="1457483"/>
            <a:ext cx="15097500" cy="713700"/>
          </a:xfrm>
          <a:prstGeom prst="rect">
            <a:avLst/>
          </a:prstGeom>
          <a:noFill/>
          <a:ln>
            <a:noFill/>
          </a:ln>
        </p:spPr>
        <p:txBody>
          <a:bodyPr anchorCtr="0" anchor="ctr" bIns="61500" lIns="123025" spcFirstLastPara="1" rIns="123025" wrap="square" tIns="61500">
            <a:noAutofit/>
          </a:bodyPr>
          <a:lstStyle/>
          <a:p>
            <a:pPr indent="0" lvl="0" marL="0" marR="0" rtl="0" algn="l">
              <a:spcBef>
                <a:spcPts val="0"/>
              </a:spcBef>
              <a:spcAft>
                <a:spcPts val="0"/>
              </a:spcAft>
              <a:buClr>
                <a:srgbClr val="0D1B4B"/>
              </a:buClr>
              <a:buSzPts val="3230"/>
              <a:buFont typeface="Trebuchet MS"/>
              <a:buNone/>
            </a:pPr>
            <a:r>
              <a:rPr b="1" i="0" lang="en-US" sz="3230" u="none" cap="none" strike="noStrike">
                <a:solidFill>
                  <a:srgbClr val="0D1B4B"/>
                </a:solidFill>
                <a:latin typeface="Trebuchet MS"/>
                <a:ea typeface="Trebuchet MS"/>
                <a:cs typeface="Trebuchet MS"/>
                <a:sym typeface="Trebuchet MS"/>
              </a:rPr>
              <a:t>Spreadsheet Automation — Your Data Powerhouse</a:t>
            </a:r>
            <a:endParaRPr b="0" i="0" sz="3230" u="none" cap="none" strike="noStrike">
              <a:solidFill>
                <a:srgbClr val="000000"/>
              </a:solidFill>
              <a:latin typeface="Calibri"/>
              <a:ea typeface="Calibri"/>
              <a:cs typeface="Calibri"/>
              <a:sym typeface="Calibri"/>
            </a:endParaRPr>
          </a:p>
        </p:txBody>
      </p:sp>
      <p:sp>
        <p:nvSpPr>
          <p:cNvPr id="458" name="Google Shape;458;g3dffc569eab_0_312"/>
          <p:cNvSpPr/>
          <p:nvPr/>
        </p:nvSpPr>
        <p:spPr>
          <a:xfrm>
            <a:off x="1302407" y="2171204"/>
            <a:ext cx="15097500" cy="36600"/>
          </a:xfrm>
          <a:prstGeom prst="rect">
            <a:avLst/>
          </a:prstGeom>
          <a:solidFill>
            <a:srgbClr val="F4A623"/>
          </a:solidFill>
          <a:ln cap="flat" cmpd="sng" w="17100">
            <a:solidFill>
              <a:srgbClr val="F4A623"/>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59" name="Google Shape;459;g3dffc569eab_0_312"/>
          <p:cNvSpPr/>
          <p:nvPr/>
        </p:nvSpPr>
        <p:spPr>
          <a:xfrm>
            <a:off x="1302407" y="2380398"/>
            <a:ext cx="7220400" cy="1784400"/>
          </a:xfrm>
          <a:prstGeom prst="rect">
            <a:avLst/>
          </a:prstGeom>
          <a:solidFill>
            <a:srgbClr val="FFFFFF"/>
          </a:solidFill>
          <a:ln cap="flat" cmpd="sng" w="34175">
            <a:solidFill>
              <a:srgbClr val="059669"/>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0" name="Google Shape;460;g3dffc569eab_0_312"/>
          <p:cNvSpPr/>
          <p:nvPr/>
        </p:nvSpPr>
        <p:spPr>
          <a:xfrm>
            <a:off x="1302407" y="2380398"/>
            <a:ext cx="7220400" cy="467400"/>
          </a:xfrm>
          <a:prstGeom prst="rect">
            <a:avLst/>
          </a:prstGeom>
          <a:solidFill>
            <a:srgbClr val="059669"/>
          </a:solidFill>
          <a:ln cap="flat" cmpd="sng" w="17100">
            <a:solidFill>
              <a:srgbClr val="059669"/>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1" name="Google Shape;461;g3dffc569eab_0_312"/>
          <p:cNvSpPr/>
          <p:nvPr/>
        </p:nvSpPr>
        <p:spPr>
          <a:xfrm>
            <a:off x="1302407" y="2380398"/>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SUM / AVERAGE / COUNT</a:t>
            </a:r>
            <a:endParaRPr b="0" i="0" sz="1749" u="none" cap="none" strike="noStrike">
              <a:solidFill>
                <a:srgbClr val="000000"/>
              </a:solidFill>
              <a:latin typeface="Calibri"/>
              <a:ea typeface="Calibri"/>
              <a:cs typeface="Calibri"/>
              <a:sym typeface="Calibri"/>
            </a:endParaRPr>
          </a:p>
        </p:txBody>
      </p:sp>
      <p:sp>
        <p:nvSpPr>
          <p:cNvPr id="462" name="Google Shape;462;g3dffc569eab_0_312"/>
          <p:cNvSpPr/>
          <p:nvPr/>
        </p:nvSpPr>
        <p:spPr>
          <a:xfrm>
            <a:off x="1466509" y="2897231"/>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Basic aggregation formulas. Auto-calculate totals, averages, and counts from any data set without manual math.</a:t>
            </a:r>
            <a:endParaRPr b="0" i="0" sz="1615" u="none" cap="none" strike="noStrike">
              <a:solidFill>
                <a:srgbClr val="000000"/>
              </a:solidFill>
              <a:latin typeface="Calibri"/>
              <a:ea typeface="Calibri"/>
              <a:cs typeface="Calibri"/>
              <a:sym typeface="Calibri"/>
            </a:endParaRPr>
          </a:p>
        </p:txBody>
      </p:sp>
      <p:sp>
        <p:nvSpPr>
          <p:cNvPr id="463" name="Google Shape;463;g3dffc569eab_0_312"/>
          <p:cNvSpPr/>
          <p:nvPr/>
        </p:nvSpPr>
        <p:spPr>
          <a:xfrm>
            <a:off x="9835700" y="2380398"/>
            <a:ext cx="7220400" cy="1784400"/>
          </a:xfrm>
          <a:prstGeom prst="rect">
            <a:avLst/>
          </a:prstGeom>
          <a:solidFill>
            <a:srgbClr val="FFFFFF"/>
          </a:solidFill>
          <a:ln cap="flat" cmpd="sng" w="34175">
            <a:solidFill>
              <a:srgbClr val="0B8FAC"/>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4" name="Google Shape;464;g3dffc569eab_0_312"/>
          <p:cNvSpPr/>
          <p:nvPr/>
        </p:nvSpPr>
        <p:spPr>
          <a:xfrm>
            <a:off x="9835700" y="2380398"/>
            <a:ext cx="7220400" cy="467400"/>
          </a:xfrm>
          <a:prstGeom prst="rect">
            <a:avLst/>
          </a:prstGeom>
          <a:solidFill>
            <a:srgbClr val="0B8FAC"/>
          </a:solidFill>
          <a:ln cap="flat" cmpd="sng" w="17100">
            <a:solidFill>
              <a:srgbClr val="0B8FAC"/>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5" name="Google Shape;465;g3dffc569eab_0_312"/>
          <p:cNvSpPr/>
          <p:nvPr/>
        </p:nvSpPr>
        <p:spPr>
          <a:xfrm>
            <a:off x="9835700" y="2380398"/>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IF / IFS Statements</a:t>
            </a:r>
            <a:endParaRPr b="0" i="0" sz="1749" u="none" cap="none" strike="noStrike">
              <a:solidFill>
                <a:srgbClr val="000000"/>
              </a:solidFill>
              <a:latin typeface="Calibri"/>
              <a:ea typeface="Calibri"/>
              <a:cs typeface="Calibri"/>
              <a:sym typeface="Calibri"/>
            </a:endParaRPr>
          </a:p>
        </p:txBody>
      </p:sp>
      <p:sp>
        <p:nvSpPr>
          <p:cNvPr id="466" name="Google Shape;466;g3dffc569eab_0_312"/>
          <p:cNvSpPr/>
          <p:nvPr/>
        </p:nvSpPr>
        <p:spPr>
          <a:xfrm>
            <a:off x="9999801" y="2897231"/>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Conditional logic: =IF(B2&gt;500, 'Premium', 'Standard') — automatically classify, flag, or route data.</a:t>
            </a:r>
            <a:endParaRPr b="0" i="0" sz="1615" u="none" cap="none" strike="noStrike">
              <a:solidFill>
                <a:srgbClr val="000000"/>
              </a:solidFill>
              <a:latin typeface="Calibri"/>
              <a:ea typeface="Calibri"/>
              <a:cs typeface="Calibri"/>
              <a:sym typeface="Calibri"/>
            </a:endParaRPr>
          </a:p>
        </p:txBody>
      </p:sp>
      <p:sp>
        <p:nvSpPr>
          <p:cNvPr id="467" name="Google Shape;467;g3dffc569eab_0_312"/>
          <p:cNvSpPr/>
          <p:nvPr/>
        </p:nvSpPr>
        <p:spPr>
          <a:xfrm>
            <a:off x="1302407" y="4410811"/>
            <a:ext cx="7220400" cy="1784400"/>
          </a:xfrm>
          <a:prstGeom prst="rect">
            <a:avLst/>
          </a:prstGeom>
          <a:solidFill>
            <a:srgbClr val="FFFFFF"/>
          </a:solidFill>
          <a:ln cap="flat" cmpd="sng" w="34175">
            <a:solidFill>
              <a:srgbClr val="16A34A"/>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8" name="Google Shape;468;g3dffc569eab_0_312"/>
          <p:cNvSpPr/>
          <p:nvPr/>
        </p:nvSpPr>
        <p:spPr>
          <a:xfrm>
            <a:off x="1302407" y="4410811"/>
            <a:ext cx="7220400" cy="467400"/>
          </a:xfrm>
          <a:prstGeom prst="rect">
            <a:avLst/>
          </a:prstGeom>
          <a:solidFill>
            <a:srgbClr val="16A34A"/>
          </a:solidFill>
          <a:ln cap="flat" cmpd="sng" w="17100">
            <a:solidFill>
              <a:srgbClr val="16A34A"/>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69" name="Google Shape;469;g3dffc569eab_0_312"/>
          <p:cNvSpPr/>
          <p:nvPr/>
        </p:nvSpPr>
        <p:spPr>
          <a:xfrm>
            <a:off x="1302407" y="4410811"/>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VLOOKUP / XLOOKUP</a:t>
            </a:r>
            <a:endParaRPr b="0" i="0" sz="1749" u="none" cap="none" strike="noStrike">
              <a:solidFill>
                <a:srgbClr val="000000"/>
              </a:solidFill>
              <a:latin typeface="Calibri"/>
              <a:ea typeface="Calibri"/>
              <a:cs typeface="Calibri"/>
              <a:sym typeface="Calibri"/>
            </a:endParaRPr>
          </a:p>
        </p:txBody>
      </p:sp>
      <p:sp>
        <p:nvSpPr>
          <p:cNvPr id="470" name="Google Shape;470;g3dffc569eab_0_312"/>
          <p:cNvSpPr/>
          <p:nvPr/>
        </p:nvSpPr>
        <p:spPr>
          <a:xfrm>
            <a:off x="1466509" y="4927644"/>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Look up information across tables. Match client IDs to names, product codes to prices automatically.</a:t>
            </a:r>
            <a:endParaRPr b="0" i="0" sz="1615" u="none" cap="none" strike="noStrike">
              <a:solidFill>
                <a:srgbClr val="000000"/>
              </a:solidFill>
              <a:latin typeface="Calibri"/>
              <a:ea typeface="Calibri"/>
              <a:cs typeface="Calibri"/>
              <a:sym typeface="Calibri"/>
            </a:endParaRPr>
          </a:p>
        </p:txBody>
      </p:sp>
      <p:sp>
        <p:nvSpPr>
          <p:cNvPr id="471" name="Google Shape;471;g3dffc569eab_0_312"/>
          <p:cNvSpPr/>
          <p:nvPr/>
        </p:nvSpPr>
        <p:spPr>
          <a:xfrm>
            <a:off x="9835700" y="4410811"/>
            <a:ext cx="7220400" cy="1784400"/>
          </a:xfrm>
          <a:prstGeom prst="rect">
            <a:avLst/>
          </a:prstGeom>
          <a:solidFill>
            <a:srgbClr val="FFFFFF"/>
          </a:solidFill>
          <a:ln cap="flat" cmpd="sng" w="34175">
            <a:solidFill>
              <a:srgbClr val="F4A623"/>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72" name="Google Shape;472;g3dffc569eab_0_312"/>
          <p:cNvSpPr/>
          <p:nvPr/>
        </p:nvSpPr>
        <p:spPr>
          <a:xfrm>
            <a:off x="9835700" y="4410811"/>
            <a:ext cx="7220400" cy="467400"/>
          </a:xfrm>
          <a:prstGeom prst="rect">
            <a:avLst/>
          </a:prstGeom>
          <a:solidFill>
            <a:srgbClr val="F4A623"/>
          </a:solidFill>
          <a:ln cap="flat" cmpd="sng" w="17100">
            <a:solidFill>
              <a:srgbClr val="F4A623"/>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73" name="Google Shape;473;g3dffc569eab_0_312"/>
          <p:cNvSpPr/>
          <p:nvPr/>
        </p:nvSpPr>
        <p:spPr>
          <a:xfrm>
            <a:off x="9835700" y="4410811"/>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Pivot Tables</a:t>
            </a:r>
            <a:endParaRPr b="0" i="0" sz="1749" u="none" cap="none" strike="noStrike">
              <a:solidFill>
                <a:srgbClr val="000000"/>
              </a:solidFill>
              <a:latin typeface="Calibri"/>
              <a:ea typeface="Calibri"/>
              <a:cs typeface="Calibri"/>
              <a:sym typeface="Calibri"/>
            </a:endParaRPr>
          </a:p>
        </p:txBody>
      </p:sp>
      <p:sp>
        <p:nvSpPr>
          <p:cNvPr id="474" name="Google Shape;474;g3dffc569eab_0_312"/>
          <p:cNvSpPr/>
          <p:nvPr/>
        </p:nvSpPr>
        <p:spPr>
          <a:xfrm>
            <a:off x="9999801" y="4927644"/>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Summarize large data sets in seconds. Group sales by month, category, or client with no formulas required.</a:t>
            </a:r>
            <a:endParaRPr b="0" i="0" sz="1615" u="none" cap="none" strike="noStrike">
              <a:solidFill>
                <a:srgbClr val="000000"/>
              </a:solidFill>
              <a:latin typeface="Calibri"/>
              <a:ea typeface="Calibri"/>
              <a:cs typeface="Calibri"/>
              <a:sym typeface="Calibri"/>
            </a:endParaRPr>
          </a:p>
        </p:txBody>
      </p:sp>
      <p:sp>
        <p:nvSpPr>
          <p:cNvPr id="475" name="Google Shape;475;g3dffc569eab_0_312"/>
          <p:cNvSpPr/>
          <p:nvPr/>
        </p:nvSpPr>
        <p:spPr>
          <a:xfrm>
            <a:off x="1302407" y="6441225"/>
            <a:ext cx="7220400" cy="1784400"/>
          </a:xfrm>
          <a:prstGeom prst="rect">
            <a:avLst/>
          </a:prstGeom>
          <a:solidFill>
            <a:srgbClr val="FFFFFF"/>
          </a:solidFill>
          <a:ln cap="flat" cmpd="sng" w="34175">
            <a:solidFill>
              <a:srgbClr val="1A5CB0"/>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76" name="Google Shape;476;g3dffc569eab_0_312"/>
          <p:cNvSpPr/>
          <p:nvPr/>
        </p:nvSpPr>
        <p:spPr>
          <a:xfrm>
            <a:off x="1302407" y="6441225"/>
            <a:ext cx="7220400" cy="467400"/>
          </a:xfrm>
          <a:prstGeom prst="rect">
            <a:avLst/>
          </a:prstGeom>
          <a:solidFill>
            <a:srgbClr val="1A5CB0"/>
          </a:solidFill>
          <a:ln cap="flat" cmpd="sng" w="17100">
            <a:solidFill>
              <a:srgbClr val="1A5CB0"/>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77" name="Google Shape;477;g3dffc569eab_0_312"/>
          <p:cNvSpPr/>
          <p:nvPr/>
        </p:nvSpPr>
        <p:spPr>
          <a:xfrm>
            <a:off x="1302407" y="6441225"/>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Conditional Formatting</a:t>
            </a:r>
            <a:endParaRPr b="0" i="0" sz="1749" u="none" cap="none" strike="noStrike">
              <a:solidFill>
                <a:srgbClr val="000000"/>
              </a:solidFill>
              <a:latin typeface="Calibri"/>
              <a:ea typeface="Calibri"/>
              <a:cs typeface="Calibri"/>
              <a:sym typeface="Calibri"/>
            </a:endParaRPr>
          </a:p>
        </p:txBody>
      </p:sp>
      <p:sp>
        <p:nvSpPr>
          <p:cNvPr id="478" name="Google Shape;478;g3dffc569eab_0_312"/>
          <p:cNvSpPr/>
          <p:nvPr/>
        </p:nvSpPr>
        <p:spPr>
          <a:xfrm>
            <a:off x="1466509" y="6958057"/>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Auto-highlight cells by rule: red if overdue, green if paid, yellow if pending. Visual status at a glance.</a:t>
            </a:r>
            <a:endParaRPr b="0" i="0" sz="1615" u="none" cap="none" strike="noStrike">
              <a:solidFill>
                <a:srgbClr val="000000"/>
              </a:solidFill>
              <a:latin typeface="Calibri"/>
              <a:ea typeface="Calibri"/>
              <a:cs typeface="Calibri"/>
              <a:sym typeface="Calibri"/>
            </a:endParaRPr>
          </a:p>
        </p:txBody>
      </p:sp>
      <p:sp>
        <p:nvSpPr>
          <p:cNvPr id="479" name="Google Shape;479;g3dffc569eab_0_312"/>
          <p:cNvSpPr/>
          <p:nvPr/>
        </p:nvSpPr>
        <p:spPr>
          <a:xfrm>
            <a:off x="9835700" y="6441225"/>
            <a:ext cx="7220400" cy="1784400"/>
          </a:xfrm>
          <a:prstGeom prst="rect">
            <a:avLst/>
          </a:prstGeom>
          <a:solidFill>
            <a:srgbClr val="FFFFFF"/>
          </a:solidFill>
          <a:ln cap="flat" cmpd="sng" w="34175">
            <a:solidFill>
              <a:srgbClr val="065F46"/>
            </a:solidFill>
            <a:prstDash val="solid"/>
            <a:round/>
            <a:headEnd len="sm" w="sm" type="none"/>
            <a:tailEnd len="sm" w="sm" type="none"/>
          </a:ln>
          <a:effectLst>
            <a:outerShdw blurRad="136728" rotWithShape="0" algn="bl" dir="8100000" dist="51273">
              <a:srgbClr val="000000">
                <a:alpha val="12160"/>
              </a:srgbClr>
            </a:outerShdw>
          </a:effectLst>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80" name="Google Shape;480;g3dffc569eab_0_312"/>
          <p:cNvSpPr/>
          <p:nvPr/>
        </p:nvSpPr>
        <p:spPr>
          <a:xfrm>
            <a:off x="9835700" y="6441225"/>
            <a:ext cx="7220400" cy="467400"/>
          </a:xfrm>
          <a:prstGeom prst="rect">
            <a:avLst/>
          </a:prstGeom>
          <a:solidFill>
            <a:srgbClr val="065F46"/>
          </a:solidFill>
          <a:ln cap="flat" cmpd="sng" w="17100">
            <a:solidFill>
              <a:srgbClr val="065F46"/>
            </a:solidFill>
            <a:prstDash val="solid"/>
            <a:round/>
            <a:headEnd len="sm" w="sm" type="none"/>
            <a:tailEnd len="sm" w="sm" type="none"/>
          </a:ln>
        </p:spPr>
        <p:txBody>
          <a:bodyPr anchorCtr="0" anchor="ctr" bIns="123025" lIns="123025" spcFirstLastPara="1" rIns="123025" wrap="square" tIns="123025">
            <a:noAutofit/>
          </a:bodyPr>
          <a:lstStyle/>
          <a:p>
            <a:pPr indent="0" lvl="0" marL="0" rtl="0" algn="l">
              <a:spcBef>
                <a:spcPts val="0"/>
              </a:spcBef>
              <a:spcAft>
                <a:spcPts val="0"/>
              </a:spcAft>
              <a:buNone/>
            </a:pPr>
            <a:r>
              <a:t/>
            </a:r>
            <a:endParaRPr/>
          </a:p>
        </p:txBody>
      </p:sp>
      <p:sp>
        <p:nvSpPr>
          <p:cNvPr id="481" name="Google Shape;481;g3dffc569eab_0_312"/>
          <p:cNvSpPr/>
          <p:nvPr/>
        </p:nvSpPr>
        <p:spPr>
          <a:xfrm>
            <a:off x="9835700" y="6441225"/>
            <a:ext cx="7220400" cy="46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49"/>
              <a:buFont typeface="Trebuchet MS"/>
              <a:buNone/>
            </a:pPr>
            <a:r>
              <a:rPr b="1" i="0" lang="en-US" sz="1749" u="none" cap="none" strike="noStrike">
                <a:solidFill>
                  <a:srgbClr val="FFFFFF"/>
                </a:solidFill>
                <a:latin typeface="Trebuchet MS"/>
                <a:ea typeface="Trebuchet MS"/>
                <a:cs typeface="Trebuchet MS"/>
                <a:sym typeface="Trebuchet MS"/>
              </a:rPr>
              <a:t>Data Validation</a:t>
            </a:r>
            <a:endParaRPr b="0" i="0" sz="1749" u="none" cap="none" strike="noStrike">
              <a:solidFill>
                <a:srgbClr val="000000"/>
              </a:solidFill>
              <a:latin typeface="Calibri"/>
              <a:ea typeface="Calibri"/>
              <a:cs typeface="Calibri"/>
              <a:sym typeface="Calibri"/>
            </a:endParaRPr>
          </a:p>
        </p:txBody>
      </p:sp>
      <p:sp>
        <p:nvSpPr>
          <p:cNvPr id="482" name="Google Shape;482;g3dffc569eab_0_312"/>
          <p:cNvSpPr/>
          <p:nvPr/>
        </p:nvSpPr>
        <p:spPr>
          <a:xfrm>
            <a:off x="9999801" y="6958057"/>
            <a:ext cx="6892500" cy="1206000"/>
          </a:xfrm>
          <a:prstGeom prst="rect">
            <a:avLst/>
          </a:prstGeom>
          <a:noFill/>
          <a:ln>
            <a:noFill/>
          </a:ln>
        </p:spPr>
        <p:txBody>
          <a:bodyPr anchorCtr="0" anchor="t" bIns="61500" lIns="123025" spcFirstLastPara="1" rIns="123025" wrap="square" tIns="61500">
            <a:noAutofit/>
          </a:bodyPr>
          <a:lstStyle/>
          <a:p>
            <a:pPr indent="0" lvl="0" marL="0" marR="0" rtl="0" algn="l">
              <a:spcBef>
                <a:spcPts val="0"/>
              </a:spcBef>
              <a:spcAft>
                <a:spcPts val="0"/>
              </a:spcAft>
              <a:buClr>
                <a:srgbClr val="1A202C"/>
              </a:buClr>
              <a:buSzPts val="1615"/>
              <a:buFont typeface="Calibri"/>
              <a:buNone/>
            </a:pPr>
            <a:r>
              <a:rPr b="0" i="0" lang="en-US" sz="1615" u="none" cap="none" strike="noStrike">
                <a:solidFill>
                  <a:srgbClr val="1A202C"/>
                </a:solidFill>
                <a:latin typeface="Calibri"/>
                <a:ea typeface="Calibri"/>
                <a:cs typeface="Calibri"/>
                <a:sym typeface="Calibri"/>
              </a:rPr>
              <a:t>Control what can be entered in a cell: dropdown menus, number ranges, date formats — reduces input errors.</a:t>
            </a:r>
            <a:endParaRPr b="0" i="0" sz="1615"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86" name="Shape 486"/>
        <p:cNvGrpSpPr/>
        <p:nvPr/>
      </p:nvGrpSpPr>
      <p:grpSpPr>
        <a:xfrm>
          <a:off x="0" y="0"/>
          <a:ext cx="0" cy="0"/>
          <a:chOff x="0" y="0"/>
          <a:chExt cx="0" cy="0"/>
        </a:xfrm>
      </p:grpSpPr>
      <p:grpSp>
        <p:nvGrpSpPr>
          <p:cNvPr id="487" name="Google Shape;487;g3dffc569eab_0_381"/>
          <p:cNvGrpSpPr/>
          <p:nvPr/>
        </p:nvGrpSpPr>
        <p:grpSpPr>
          <a:xfrm>
            <a:off x="1028700" y="811707"/>
            <a:ext cx="16230707" cy="8446648"/>
            <a:chOff x="0" y="-57150"/>
            <a:chExt cx="4274726" cy="2224617"/>
          </a:xfrm>
        </p:grpSpPr>
        <p:sp>
          <p:nvSpPr>
            <p:cNvPr id="488" name="Google Shape;488;g3dffc569eab_0_38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89" name="Google Shape;489;g3dffc569eab_0_38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90" name="Google Shape;490;g3dffc569eab_0_38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91" name="Google Shape;491;g3dffc569eab_0_38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92" name="Google Shape;492;g3dffc569eab_0_38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93" name="Google Shape;493;g3dffc569eab_0_38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g3dffc569eab_0_38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g3dffc569eab_0_381"/>
          <p:cNvSpPr/>
          <p:nvPr/>
        </p:nvSpPr>
        <p:spPr>
          <a:xfrm>
            <a:off x="1319758" y="1388354"/>
            <a:ext cx="3116700" cy="572400"/>
          </a:xfrm>
          <a:prstGeom prst="rect">
            <a:avLst/>
          </a:prstGeom>
          <a:solidFill>
            <a:srgbClr val="F4A623"/>
          </a:solidFill>
          <a:ln cap="flat" cmpd="sng" w="18925">
            <a:solidFill>
              <a:srgbClr val="F4A623"/>
            </a:solidFill>
            <a:prstDash val="solid"/>
            <a:round/>
            <a:headEnd len="sm" w="sm" type="none"/>
            <a:tailEnd len="sm" w="sm" type="none"/>
          </a:ln>
        </p:spPr>
        <p:txBody>
          <a:bodyPr anchorCtr="0" anchor="ctr" bIns="136275" lIns="136275" spcFirstLastPara="1" rIns="136275" wrap="square" tIns="136275">
            <a:noAutofit/>
          </a:bodyPr>
          <a:lstStyle/>
          <a:p>
            <a:pPr indent="0" lvl="0" marL="0" rtl="0" algn="l">
              <a:spcBef>
                <a:spcPts val="0"/>
              </a:spcBef>
              <a:spcAft>
                <a:spcPts val="0"/>
              </a:spcAft>
              <a:buNone/>
            </a:pPr>
            <a:r>
              <a:t/>
            </a:r>
            <a:endParaRPr/>
          </a:p>
        </p:txBody>
      </p:sp>
      <p:sp>
        <p:nvSpPr>
          <p:cNvPr id="496" name="Google Shape;496;g3dffc569eab_0_381"/>
          <p:cNvSpPr/>
          <p:nvPr/>
        </p:nvSpPr>
        <p:spPr>
          <a:xfrm>
            <a:off x="1319758" y="1388354"/>
            <a:ext cx="3116700" cy="572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087"/>
              <a:buFont typeface="Trebuchet MS"/>
              <a:buNone/>
            </a:pPr>
            <a:r>
              <a:rPr b="1" i="0" lang="en-US" sz="2087" u="none" cap="none" strike="noStrike">
                <a:solidFill>
                  <a:srgbClr val="0D1B4B"/>
                </a:solidFill>
                <a:latin typeface="Trebuchet MS"/>
                <a:ea typeface="Trebuchet MS"/>
                <a:cs typeface="Trebuchet MS"/>
                <a:sym typeface="Trebuchet MS"/>
              </a:rPr>
              <a:t>Q 2</a:t>
            </a:r>
            <a:endParaRPr b="0" i="0" sz="2087" u="none" cap="none" strike="noStrike">
              <a:solidFill>
                <a:srgbClr val="000000"/>
              </a:solidFill>
              <a:latin typeface="Calibri"/>
              <a:ea typeface="Calibri"/>
              <a:cs typeface="Calibri"/>
              <a:sym typeface="Calibri"/>
            </a:endParaRPr>
          </a:p>
        </p:txBody>
      </p:sp>
      <p:sp>
        <p:nvSpPr>
          <p:cNvPr id="497" name="Google Shape;497;g3dffc569eab_0_381"/>
          <p:cNvSpPr/>
          <p:nvPr/>
        </p:nvSpPr>
        <p:spPr>
          <a:xfrm>
            <a:off x="4782671" y="1442877"/>
            <a:ext cx="6925500" cy="4773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F4A623"/>
              </a:buClr>
              <a:buSzPts val="1640"/>
              <a:buFont typeface="Trebuchet MS"/>
              <a:buNone/>
            </a:pPr>
            <a:r>
              <a:rPr b="1" i="0" lang="en-US" sz="1840" u="none" cap="none" strike="noStrike">
                <a:solidFill>
                  <a:srgbClr val="980000"/>
                </a:solidFill>
                <a:latin typeface="Trebuchet MS"/>
                <a:ea typeface="Trebuchet MS"/>
                <a:cs typeface="Trebuchet MS"/>
                <a:sym typeface="Trebuchet MS"/>
              </a:rPr>
              <a:t>KNOWLEDGE CHECK</a:t>
            </a:r>
            <a:endParaRPr b="0" i="0" sz="1840" u="none" cap="none" strike="noStrike">
              <a:solidFill>
                <a:srgbClr val="980000"/>
              </a:solidFill>
              <a:latin typeface="Calibri"/>
              <a:ea typeface="Calibri"/>
              <a:cs typeface="Calibri"/>
              <a:sym typeface="Calibri"/>
            </a:endParaRPr>
          </a:p>
        </p:txBody>
      </p:sp>
      <p:sp>
        <p:nvSpPr>
          <p:cNvPr id="498" name="Google Shape;498;g3dffc569eab_0_381"/>
          <p:cNvSpPr/>
          <p:nvPr/>
        </p:nvSpPr>
        <p:spPr>
          <a:xfrm>
            <a:off x="1319758" y="2206199"/>
            <a:ext cx="15929700" cy="14994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FFFFFF"/>
              </a:buClr>
              <a:buSzPts val="2981"/>
              <a:buFont typeface="Trebuchet MS"/>
              <a:buNone/>
            </a:pPr>
            <a:r>
              <a:rPr b="1" i="0" lang="en-US" sz="3081" u="none" cap="none" strike="noStrike">
                <a:solidFill>
                  <a:schemeClr val="dk1"/>
                </a:solidFill>
                <a:latin typeface="Trebuchet MS"/>
                <a:ea typeface="Trebuchet MS"/>
                <a:cs typeface="Trebuchet MS"/>
                <a:sym typeface="Trebuchet MS"/>
              </a:rPr>
              <a:t>You want to automatically classify client orders: if the order value is above $200, flag it as 'Premium'; otherwise 'Standard'. Which formula achieves this?</a:t>
            </a:r>
            <a:endParaRPr b="0" i="0" sz="3081" u="none" cap="none" strike="noStrike">
              <a:solidFill>
                <a:schemeClr val="dk1"/>
              </a:solidFill>
              <a:latin typeface="Calibri"/>
              <a:ea typeface="Calibri"/>
              <a:cs typeface="Calibri"/>
              <a:sym typeface="Calibri"/>
            </a:endParaRPr>
          </a:p>
        </p:txBody>
      </p:sp>
      <p:sp>
        <p:nvSpPr>
          <p:cNvPr id="499" name="Google Shape;499;g3dffc569eab_0_381"/>
          <p:cNvSpPr/>
          <p:nvPr/>
        </p:nvSpPr>
        <p:spPr>
          <a:xfrm>
            <a:off x="1018750" y="4005450"/>
            <a:ext cx="16230600" cy="885900"/>
          </a:xfrm>
          <a:prstGeom prst="rect">
            <a:avLst/>
          </a:prstGeom>
          <a:solidFill>
            <a:schemeClr val="dk2"/>
          </a:solidFill>
          <a:ln cap="flat" cmpd="sng" w="18925">
            <a:solidFill>
              <a:schemeClr val="dk2"/>
            </a:solidFill>
            <a:prstDash val="solid"/>
            <a:round/>
            <a:headEnd len="sm" w="sm" type="none"/>
            <a:tailEnd len="sm" w="sm" type="none"/>
          </a:ln>
        </p:spPr>
        <p:txBody>
          <a:bodyPr anchorCtr="0" anchor="ctr" bIns="136275" lIns="136275" spcFirstLastPara="1" rIns="136275" wrap="square" tIns="136275">
            <a:noAutofit/>
          </a:bodyPr>
          <a:lstStyle/>
          <a:p>
            <a:pPr indent="0" lvl="0" marL="0" rtl="0" algn="l">
              <a:spcBef>
                <a:spcPts val="0"/>
              </a:spcBef>
              <a:spcAft>
                <a:spcPts val="0"/>
              </a:spcAft>
              <a:buNone/>
            </a:pPr>
            <a:r>
              <a:t/>
            </a:r>
            <a:endParaRPr/>
          </a:p>
        </p:txBody>
      </p:sp>
      <p:sp>
        <p:nvSpPr>
          <p:cNvPr id="500" name="Google Shape;500;g3dffc569eab_0_381"/>
          <p:cNvSpPr/>
          <p:nvPr/>
        </p:nvSpPr>
        <p:spPr>
          <a:xfrm>
            <a:off x="1666049" y="4005459"/>
            <a:ext cx="15409800" cy="8859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FFFFFF"/>
              </a:buClr>
              <a:buSzPts val="2087"/>
              <a:buFont typeface="Calibri"/>
              <a:buNone/>
            </a:pPr>
            <a:r>
              <a:rPr b="0" i="0" lang="en-US" sz="2287" u="none" cap="none" strike="noStrike">
                <a:solidFill>
                  <a:srgbClr val="FFFFFF"/>
                </a:solidFill>
                <a:latin typeface="Calibri"/>
                <a:ea typeface="Calibri"/>
                <a:cs typeface="Calibri"/>
                <a:sym typeface="Calibri"/>
              </a:rPr>
              <a:t>A.  =VLOOKUP(B2, orders, 2, FALSE)</a:t>
            </a:r>
            <a:endParaRPr b="0" i="0" sz="2287" u="none" cap="none" strike="noStrike">
              <a:solidFill>
                <a:srgbClr val="000000"/>
              </a:solidFill>
              <a:latin typeface="Calibri"/>
              <a:ea typeface="Calibri"/>
              <a:cs typeface="Calibri"/>
              <a:sym typeface="Calibri"/>
            </a:endParaRPr>
          </a:p>
        </p:txBody>
      </p:sp>
      <p:sp>
        <p:nvSpPr>
          <p:cNvPr id="501" name="Google Shape;501;g3dffc569eab_0_381"/>
          <p:cNvSpPr/>
          <p:nvPr/>
        </p:nvSpPr>
        <p:spPr>
          <a:xfrm>
            <a:off x="1018850" y="5123175"/>
            <a:ext cx="16230600" cy="885900"/>
          </a:xfrm>
          <a:prstGeom prst="rect">
            <a:avLst/>
          </a:prstGeom>
          <a:solidFill>
            <a:srgbClr val="07C8A0"/>
          </a:solidFill>
          <a:ln cap="flat" cmpd="sng" w="18925">
            <a:solidFill>
              <a:srgbClr val="07C8A0"/>
            </a:solidFill>
            <a:prstDash val="solid"/>
            <a:round/>
            <a:headEnd len="sm" w="sm" type="none"/>
            <a:tailEnd len="sm" w="sm" type="none"/>
          </a:ln>
        </p:spPr>
        <p:txBody>
          <a:bodyPr anchorCtr="0" anchor="ctr" bIns="136275" lIns="136275" spcFirstLastPara="1" rIns="136275" wrap="square" tIns="136275">
            <a:noAutofit/>
          </a:bodyPr>
          <a:lstStyle/>
          <a:p>
            <a:pPr indent="0" lvl="0" marL="0" rtl="0" algn="l">
              <a:spcBef>
                <a:spcPts val="0"/>
              </a:spcBef>
              <a:spcAft>
                <a:spcPts val="0"/>
              </a:spcAft>
              <a:buNone/>
            </a:pPr>
            <a:r>
              <a:t/>
            </a:r>
            <a:endParaRPr/>
          </a:p>
        </p:txBody>
      </p:sp>
      <p:sp>
        <p:nvSpPr>
          <p:cNvPr id="502" name="Google Shape;502;g3dffc569eab_0_381"/>
          <p:cNvSpPr/>
          <p:nvPr/>
        </p:nvSpPr>
        <p:spPr>
          <a:xfrm>
            <a:off x="1666049" y="5123181"/>
            <a:ext cx="15409800" cy="8859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0D1B4B"/>
              </a:buClr>
              <a:buSzPts val="2087"/>
              <a:buFont typeface="Calibri"/>
              <a:buNone/>
            </a:pPr>
            <a:r>
              <a:rPr b="1" i="0" lang="en-US" sz="2287" u="none" cap="none" strike="noStrike">
                <a:solidFill>
                  <a:srgbClr val="0D1B4B"/>
                </a:solidFill>
                <a:latin typeface="Calibri"/>
                <a:ea typeface="Calibri"/>
                <a:cs typeface="Calibri"/>
                <a:sym typeface="Calibri"/>
              </a:rPr>
              <a:t>B.  =IF(B2&gt;200, 'Premium', 'Standard')</a:t>
            </a:r>
            <a:endParaRPr b="0" i="0" sz="2287" u="none" cap="none" strike="noStrike">
              <a:solidFill>
                <a:srgbClr val="000000"/>
              </a:solidFill>
              <a:latin typeface="Calibri"/>
              <a:ea typeface="Calibri"/>
              <a:cs typeface="Calibri"/>
              <a:sym typeface="Calibri"/>
            </a:endParaRPr>
          </a:p>
        </p:txBody>
      </p:sp>
      <p:sp>
        <p:nvSpPr>
          <p:cNvPr id="503" name="Google Shape;503;g3dffc569eab_0_381"/>
          <p:cNvSpPr/>
          <p:nvPr/>
        </p:nvSpPr>
        <p:spPr>
          <a:xfrm>
            <a:off x="1018850" y="6240900"/>
            <a:ext cx="16230600" cy="885900"/>
          </a:xfrm>
          <a:prstGeom prst="rect">
            <a:avLst/>
          </a:prstGeom>
          <a:solidFill>
            <a:schemeClr val="dk2"/>
          </a:solidFill>
          <a:ln cap="flat" cmpd="sng" w="18925">
            <a:solidFill>
              <a:schemeClr val="dk2"/>
            </a:solidFill>
            <a:prstDash val="solid"/>
            <a:round/>
            <a:headEnd len="sm" w="sm" type="none"/>
            <a:tailEnd len="sm" w="sm" type="none"/>
          </a:ln>
        </p:spPr>
        <p:txBody>
          <a:bodyPr anchorCtr="0" anchor="ctr" bIns="136275" lIns="136275" spcFirstLastPara="1" rIns="136275" wrap="square" tIns="136275">
            <a:noAutofit/>
          </a:bodyPr>
          <a:lstStyle/>
          <a:p>
            <a:pPr indent="0" lvl="0" marL="0" rtl="0" algn="l">
              <a:spcBef>
                <a:spcPts val="0"/>
              </a:spcBef>
              <a:spcAft>
                <a:spcPts val="0"/>
              </a:spcAft>
              <a:buNone/>
            </a:pPr>
            <a:r>
              <a:t/>
            </a:r>
            <a:endParaRPr/>
          </a:p>
        </p:txBody>
      </p:sp>
      <p:sp>
        <p:nvSpPr>
          <p:cNvPr id="504" name="Google Shape;504;g3dffc569eab_0_381"/>
          <p:cNvSpPr/>
          <p:nvPr/>
        </p:nvSpPr>
        <p:spPr>
          <a:xfrm>
            <a:off x="1666049" y="6240903"/>
            <a:ext cx="15409800" cy="8859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FFFFFF"/>
              </a:buClr>
              <a:buSzPts val="2087"/>
              <a:buFont typeface="Calibri"/>
              <a:buNone/>
            </a:pPr>
            <a:r>
              <a:rPr b="0" i="0" lang="en-US" sz="2287" u="none" cap="none" strike="noStrike">
                <a:solidFill>
                  <a:srgbClr val="FFFFFF"/>
                </a:solidFill>
                <a:latin typeface="Calibri"/>
                <a:ea typeface="Calibri"/>
                <a:cs typeface="Calibri"/>
                <a:sym typeface="Calibri"/>
              </a:rPr>
              <a:t>C.  =SUM(B2:B100)</a:t>
            </a:r>
            <a:endParaRPr b="0" i="0" sz="2287" u="none" cap="none" strike="noStrike">
              <a:solidFill>
                <a:srgbClr val="000000"/>
              </a:solidFill>
              <a:latin typeface="Calibri"/>
              <a:ea typeface="Calibri"/>
              <a:cs typeface="Calibri"/>
              <a:sym typeface="Calibri"/>
            </a:endParaRPr>
          </a:p>
        </p:txBody>
      </p:sp>
      <p:sp>
        <p:nvSpPr>
          <p:cNvPr id="505" name="Google Shape;505;g3dffc569eab_0_381"/>
          <p:cNvSpPr/>
          <p:nvPr/>
        </p:nvSpPr>
        <p:spPr>
          <a:xfrm>
            <a:off x="1018850" y="7358625"/>
            <a:ext cx="16230600" cy="885900"/>
          </a:xfrm>
          <a:prstGeom prst="rect">
            <a:avLst/>
          </a:prstGeom>
          <a:solidFill>
            <a:schemeClr val="dk2"/>
          </a:solidFill>
          <a:ln cap="flat" cmpd="sng" w="18925">
            <a:solidFill>
              <a:schemeClr val="dk2"/>
            </a:solidFill>
            <a:prstDash val="solid"/>
            <a:round/>
            <a:headEnd len="sm" w="sm" type="none"/>
            <a:tailEnd len="sm" w="sm" type="none"/>
          </a:ln>
        </p:spPr>
        <p:txBody>
          <a:bodyPr anchorCtr="0" anchor="ctr" bIns="136275" lIns="136275" spcFirstLastPara="1" rIns="136275" wrap="square" tIns="136275">
            <a:noAutofit/>
          </a:bodyPr>
          <a:lstStyle/>
          <a:p>
            <a:pPr indent="0" lvl="0" marL="0" rtl="0" algn="l">
              <a:spcBef>
                <a:spcPts val="0"/>
              </a:spcBef>
              <a:spcAft>
                <a:spcPts val="0"/>
              </a:spcAft>
              <a:buNone/>
            </a:pPr>
            <a:r>
              <a:t/>
            </a:r>
            <a:endParaRPr/>
          </a:p>
        </p:txBody>
      </p:sp>
      <p:sp>
        <p:nvSpPr>
          <p:cNvPr id="506" name="Google Shape;506;g3dffc569eab_0_381"/>
          <p:cNvSpPr/>
          <p:nvPr/>
        </p:nvSpPr>
        <p:spPr>
          <a:xfrm>
            <a:off x="1666049" y="7358625"/>
            <a:ext cx="15409800" cy="885900"/>
          </a:xfrm>
          <a:prstGeom prst="rect">
            <a:avLst/>
          </a:prstGeom>
          <a:noFill/>
          <a:ln>
            <a:noFill/>
          </a:ln>
        </p:spPr>
        <p:txBody>
          <a:bodyPr anchorCtr="0" anchor="ctr" bIns="68125" lIns="136275" spcFirstLastPara="1" rIns="136275" wrap="square" tIns="68125">
            <a:noAutofit/>
          </a:bodyPr>
          <a:lstStyle/>
          <a:p>
            <a:pPr indent="0" lvl="0" marL="0" marR="0" rtl="0" algn="l">
              <a:spcBef>
                <a:spcPts val="0"/>
              </a:spcBef>
              <a:spcAft>
                <a:spcPts val="0"/>
              </a:spcAft>
              <a:buClr>
                <a:srgbClr val="FFFFFF"/>
              </a:buClr>
              <a:buSzPts val="2087"/>
              <a:buFont typeface="Calibri"/>
              <a:buNone/>
            </a:pPr>
            <a:r>
              <a:rPr b="0" i="0" lang="en-US" sz="2287" u="none" cap="none" strike="noStrike">
                <a:solidFill>
                  <a:srgbClr val="FFFFFF"/>
                </a:solidFill>
                <a:latin typeface="Calibri"/>
                <a:ea typeface="Calibri"/>
                <a:cs typeface="Calibri"/>
                <a:sym typeface="Calibri"/>
              </a:rPr>
              <a:t>D.  =COUNTIF(B2:B100, '&gt;200')</a:t>
            </a:r>
            <a:endParaRPr b="0" i="0" sz="2287"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10" name="Shape 510"/>
        <p:cNvGrpSpPr/>
        <p:nvPr/>
      </p:nvGrpSpPr>
      <p:grpSpPr>
        <a:xfrm>
          <a:off x="0" y="0"/>
          <a:ext cx="0" cy="0"/>
          <a:chOff x="0" y="0"/>
          <a:chExt cx="0" cy="0"/>
        </a:xfrm>
      </p:grpSpPr>
      <p:grpSp>
        <p:nvGrpSpPr>
          <p:cNvPr id="511" name="Google Shape;511;g3dffc569eab_0_452"/>
          <p:cNvGrpSpPr/>
          <p:nvPr/>
        </p:nvGrpSpPr>
        <p:grpSpPr>
          <a:xfrm>
            <a:off x="1028700" y="811707"/>
            <a:ext cx="16230707" cy="8446648"/>
            <a:chOff x="0" y="-57150"/>
            <a:chExt cx="4274726" cy="2224617"/>
          </a:xfrm>
        </p:grpSpPr>
        <p:sp>
          <p:nvSpPr>
            <p:cNvPr id="512" name="Google Shape;512;g3dffc569eab_0_45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13" name="Google Shape;513;g3dffc569eab_0_45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14" name="Google Shape;514;g3dffc569eab_0_45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15" name="Google Shape;515;g3dffc569eab_0_45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16" name="Google Shape;516;g3dffc569eab_0_452" title="logo2.png"/>
          <p:cNvPicPr preferRelativeResize="0"/>
          <p:nvPr/>
        </p:nvPicPr>
        <p:blipFill rotWithShape="1">
          <a:blip r:embed="rId4">
            <a:alphaModFix/>
          </a:blip>
          <a:srcRect b="21968" l="0" r="0" t="25865"/>
          <a:stretch/>
        </p:blipFill>
        <p:spPr>
          <a:xfrm>
            <a:off x="15152400" y="8270550"/>
            <a:ext cx="1893475" cy="987800"/>
          </a:xfrm>
          <a:prstGeom prst="rect">
            <a:avLst/>
          </a:prstGeom>
          <a:noFill/>
          <a:ln>
            <a:noFill/>
          </a:ln>
        </p:spPr>
      </p:pic>
      <p:sp>
        <p:nvSpPr>
          <p:cNvPr id="517" name="Google Shape;517;g3dffc569eab_0_45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g3dffc569eab_0_45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g3dffc569eab_0_452"/>
          <p:cNvSpPr/>
          <p:nvPr/>
        </p:nvSpPr>
        <p:spPr>
          <a:xfrm>
            <a:off x="1065025" y="1333674"/>
            <a:ext cx="8770500" cy="5721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63525" lIns="127100" spcFirstLastPara="1" rIns="127100" wrap="square" tIns="63525">
            <a:noAutofit/>
          </a:bodyPr>
          <a:lstStyle/>
          <a:p>
            <a:pPr indent="0" lvl="0" marL="0" marR="0" rtl="0" algn="l">
              <a:spcBef>
                <a:spcPts val="0"/>
              </a:spcBef>
              <a:spcAft>
                <a:spcPts val="0"/>
              </a:spcAft>
              <a:buClr>
                <a:srgbClr val="07C8A0"/>
              </a:buClr>
              <a:buSzPts val="1946"/>
              <a:buFont typeface="Trebuchet MS"/>
              <a:buNone/>
            </a:pPr>
            <a:r>
              <a:rPr b="1" i="0" lang="en-US" sz="2046" u="none" cap="none" strike="noStrike">
                <a:solidFill>
                  <a:schemeClr val="lt1"/>
                </a:solidFill>
                <a:latin typeface="Trebuchet MS"/>
                <a:ea typeface="Trebuchet MS"/>
                <a:cs typeface="Trebuchet MS"/>
                <a:sym typeface="Trebuchet MS"/>
              </a:rPr>
              <a:t>✅  LESSON SUMMARY</a:t>
            </a:r>
            <a:endParaRPr b="0" i="0" sz="2046" u="none" cap="none" strike="noStrike">
              <a:solidFill>
                <a:schemeClr val="lt1"/>
              </a:solidFill>
              <a:latin typeface="Calibri"/>
              <a:ea typeface="Calibri"/>
              <a:cs typeface="Calibri"/>
              <a:sym typeface="Calibri"/>
            </a:endParaRPr>
          </a:p>
        </p:txBody>
      </p:sp>
      <p:sp>
        <p:nvSpPr>
          <p:cNvPr id="520" name="Google Shape;520;g3dffc569eab_0_452"/>
          <p:cNvSpPr/>
          <p:nvPr/>
        </p:nvSpPr>
        <p:spPr>
          <a:xfrm>
            <a:off x="1065025" y="1880272"/>
            <a:ext cx="16137600" cy="1042200"/>
          </a:xfrm>
          <a:prstGeom prst="rect">
            <a:avLst/>
          </a:prstGeom>
          <a:noFill/>
          <a:ln>
            <a:noFill/>
          </a:ln>
        </p:spPr>
        <p:txBody>
          <a:bodyPr anchorCtr="0" anchor="ctr" bIns="63525" lIns="127100" spcFirstLastPara="1" rIns="127100" wrap="square" tIns="63525">
            <a:noAutofit/>
          </a:bodyPr>
          <a:lstStyle/>
          <a:p>
            <a:pPr indent="0" lvl="0" marL="0" marR="0" rtl="0" algn="l">
              <a:spcBef>
                <a:spcPts val="0"/>
              </a:spcBef>
              <a:spcAft>
                <a:spcPts val="0"/>
              </a:spcAft>
              <a:buClr>
                <a:srgbClr val="FFFFFF"/>
              </a:buClr>
              <a:buSzPts val="3892"/>
              <a:buFont typeface="Trebuchet MS"/>
              <a:buNone/>
            </a:pPr>
            <a:r>
              <a:rPr b="1" i="0" lang="en-US" sz="3992" u="none" cap="none" strike="noStrike">
                <a:solidFill>
                  <a:schemeClr val="dk1"/>
                </a:solidFill>
                <a:latin typeface="Trebuchet MS"/>
                <a:ea typeface="Trebuchet MS"/>
                <a:cs typeface="Trebuchet MS"/>
                <a:sym typeface="Trebuchet MS"/>
              </a:rPr>
              <a:t>Lesson 2: Intermediate Automation Tools &amp; Techniques</a:t>
            </a:r>
            <a:endParaRPr b="0" i="0" sz="3992" u="none" cap="none" strike="noStrike">
              <a:solidFill>
                <a:schemeClr val="dk1"/>
              </a:solidFill>
              <a:latin typeface="Calibri"/>
              <a:ea typeface="Calibri"/>
              <a:cs typeface="Calibri"/>
              <a:sym typeface="Calibri"/>
            </a:endParaRPr>
          </a:p>
        </p:txBody>
      </p:sp>
      <p:sp>
        <p:nvSpPr>
          <p:cNvPr id="521" name="Google Shape;521;g3dffc569eab_0_452"/>
          <p:cNvSpPr/>
          <p:nvPr/>
        </p:nvSpPr>
        <p:spPr>
          <a:xfrm>
            <a:off x="1065025" y="3113296"/>
            <a:ext cx="7016400" cy="483000"/>
          </a:xfrm>
          <a:prstGeom prst="rect">
            <a:avLst/>
          </a:prstGeom>
          <a:noFill/>
          <a:ln>
            <a:noFill/>
          </a:ln>
        </p:spPr>
        <p:txBody>
          <a:bodyPr anchorCtr="0" anchor="ctr" bIns="63525" lIns="127100" spcFirstLastPara="1" rIns="127100" wrap="square" tIns="63525">
            <a:noAutofit/>
          </a:bodyPr>
          <a:lstStyle/>
          <a:p>
            <a:pPr indent="0" lvl="0" marL="0" marR="0" rtl="0" algn="l">
              <a:spcBef>
                <a:spcPts val="0"/>
              </a:spcBef>
              <a:spcAft>
                <a:spcPts val="0"/>
              </a:spcAft>
              <a:buClr>
                <a:srgbClr val="F4A623"/>
              </a:buClr>
              <a:buSzPts val="2224"/>
              <a:buFont typeface="Trebuchet MS"/>
              <a:buNone/>
            </a:pPr>
            <a:r>
              <a:rPr b="1" i="0" lang="en-US" sz="2624" u="none" cap="none" strike="noStrike">
                <a:solidFill>
                  <a:srgbClr val="F4A623"/>
                </a:solidFill>
                <a:latin typeface="Trebuchet MS"/>
                <a:ea typeface="Trebuchet MS"/>
                <a:cs typeface="Trebuchet MS"/>
                <a:sym typeface="Trebuchet MS"/>
              </a:rPr>
              <a:t>Key Takeaways</a:t>
            </a:r>
            <a:endParaRPr b="0" i="0" sz="2624" u="none" cap="none" strike="noStrike">
              <a:solidFill>
                <a:srgbClr val="000000"/>
              </a:solidFill>
              <a:latin typeface="Calibri"/>
              <a:ea typeface="Calibri"/>
              <a:cs typeface="Calibri"/>
              <a:sym typeface="Calibri"/>
            </a:endParaRPr>
          </a:p>
        </p:txBody>
      </p:sp>
      <p:sp>
        <p:nvSpPr>
          <p:cNvPr id="522" name="Google Shape;522;g3dffc569eab_0_452"/>
          <p:cNvSpPr/>
          <p:nvPr/>
        </p:nvSpPr>
        <p:spPr>
          <a:xfrm>
            <a:off x="1065025" y="3685317"/>
            <a:ext cx="15786600" cy="3432300"/>
          </a:xfrm>
          <a:prstGeom prst="rect">
            <a:avLst/>
          </a:prstGeom>
          <a:noFill/>
          <a:ln>
            <a:noFill/>
          </a:ln>
        </p:spPr>
        <p:txBody>
          <a:bodyPr anchorCtr="0" anchor="t" bIns="63525" lIns="127100" spcFirstLastPara="1" rIns="127100" wrap="square" tIns="63525">
            <a:noAutofit/>
          </a:bodyPr>
          <a:lstStyle/>
          <a:p>
            <a:pPr indent="-527484" lvl="0" marL="476684" marR="0" rtl="0" algn="l">
              <a:spcBef>
                <a:spcPts val="0"/>
              </a:spcBef>
              <a:spcAft>
                <a:spcPts val="0"/>
              </a:spcAft>
              <a:buClr>
                <a:schemeClr val="dk1"/>
              </a:buClr>
              <a:buSzPts val="2746"/>
              <a:buFont typeface="Calibri"/>
              <a:buChar char="•"/>
            </a:pPr>
            <a:r>
              <a:rPr b="0" i="0" lang="en-US" sz="2746" u="none" cap="none" strike="noStrike">
                <a:solidFill>
                  <a:schemeClr val="dk1"/>
                </a:solidFill>
                <a:latin typeface="Calibri"/>
                <a:ea typeface="Calibri"/>
                <a:cs typeface="Calibri"/>
                <a:sym typeface="Calibri"/>
              </a:rPr>
              <a:t>Email automation: auto-reply rules, templates, filters, and follow-up sequences</a:t>
            </a:r>
            <a:endParaRPr b="0" i="0" sz="2746" u="none" cap="none" strike="noStrike">
              <a:solidFill>
                <a:schemeClr val="dk1"/>
              </a:solidFill>
              <a:latin typeface="Calibri"/>
              <a:ea typeface="Calibri"/>
              <a:cs typeface="Calibri"/>
              <a:sym typeface="Calibri"/>
            </a:endParaRPr>
          </a:p>
          <a:p>
            <a:pPr indent="-527484" lvl="0" marL="476684" marR="0" rtl="0" algn="l">
              <a:spcBef>
                <a:spcPts val="0"/>
              </a:spcBef>
              <a:spcAft>
                <a:spcPts val="0"/>
              </a:spcAft>
              <a:buClr>
                <a:schemeClr val="dk1"/>
              </a:buClr>
              <a:buSzPts val="2746"/>
              <a:buFont typeface="Calibri"/>
              <a:buChar char="•"/>
            </a:pPr>
            <a:r>
              <a:rPr b="0" i="0" lang="en-US" sz="2746" u="none" cap="none" strike="noStrike">
                <a:solidFill>
                  <a:schemeClr val="dk1"/>
                </a:solidFill>
                <a:latin typeface="Calibri"/>
                <a:ea typeface="Calibri"/>
                <a:cs typeface="Calibri"/>
                <a:sym typeface="Calibri"/>
              </a:rPr>
              <a:t>Forms + Sheets: the simplest, most powerful free automation available right now</a:t>
            </a:r>
            <a:endParaRPr b="0" i="0" sz="2746" u="none" cap="none" strike="noStrike">
              <a:solidFill>
                <a:schemeClr val="dk1"/>
              </a:solidFill>
              <a:latin typeface="Calibri"/>
              <a:ea typeface="Calibri"/>
              <a:cs typeface="Calibri"/>
              <a:sym typeface="Calibri"/>
            </a:endParaRPr>
          </a:p>
          <a:p>
            <a:pPr indent="-527484" lvl="0" marL="476684" marR="0" rtl="0" algn="l">
              <a:spcBef>
                <a:spcPts val="0"/>
              </a:spcBef>
              <a:spcAft>
                <a:spcPts val="0"/>
              </a:spcAft>
              <a:buClr>
                <a:schemeClr val="dk1"/>
              </a:buClr>
              <a:buSzPts val="2746"/>
              <a:buFont typeface="Calibri"/>
              <a:buChar char="•"/>
            </a:pPr>
            <a:r>
              <a:rPr b="0" i="0" lang="en-US" sz="2746" u="none" cap="none" strike="noStrike">
                <a:solidFill>
                  <a:schemeClr val="dk1"/>
                </a:solidFill>
                <a:latin typeface="Calibri"/>
                <a:ea typeface="Calibri"/>
                <a:cs typeface="Calibri"/>
                <a:sym typeface="Calibri"/>
              </a:rPr>
              <a:t>Zapier and Make connect 5000+ apps — no coding required for most workflows</a:t>
            </a:r>
            <a:endParaRPr b="0" i="0" sz="2746" u="none" cap="none" strike="noStrike">
              <a:solidFill>
                <a:schemeClr val="dk1"/>
              </a:solidFill>
              <a:latin typeface="Calibri"/>
              <a:ea typeface="Calibri"/>
              <a:cs typeface="Calibri"/>
              <a:sym typeface="Calibri"/>
            </a:endParaRPr>
          </a:p>
          <a:p>
            <a:pPr indent="-527484" lvl="0" marL="476684" marR="0" rtl="0" algn="l">
              <a:spcBef>
                <a:spcPts val="0"/>
              </a:spcBef>
              <a:spcAft>
                <a:spcPts val="0"/>
              </a:spcAft>
              <a:buClr>
                <a:schemeClr val="dk1"/>
              </a:buClr>
              <a:buSzPts val="2746"/>
              <a:buFont typeface="Calibri"/>
              <a:buChar char="•"/>
            </a:pPr>
            <a:r>
              <a:rPr b="0" i="0" lang="en-US" sz="2746" u="none" cap="none" strike="noStrike">
                <a:solidFill>
                  <a:schemeClr val="dk1"/>
                </a:solidFill>
                <a:latin typeface="Calibri"/>
                <a:ea typeface="Calibri"/>
                <a:cs typeface="Calibri"/>
                <a:sym typeface="Calibri"/>
              </a:rPr>
              <a:t>Spreadsheet formulas (IF, VLOOKUP, Pivot Tables) automate analysis and reporting</a:t>
            </a:r>
            <a:endParaRPr b="0" i="0" sz="2746" u="none" cap="none" strike="noStrike">
              <a:solidFill>
                <a:schemeClr val="dk1"/>
              </a:solidFill>
              <a:latin typeface="Calibri"/>
              <a:ea typeface="Calibri"/>
              <a:cs typeface="Calibri"/>
              <a:sym typeface="Calibri"/>
            </a:endParaRPr>
          </a:p>
          <a:p>
            <a:pPr indent="-527484" lvl="0" marL="476684" marR="0" rtl="0" algn="l">
              <a:spcBef>
                <a:spcPts val="0"/>
              </a:spcBef>
              <a:spcAft>
                <a:spcPts val="0"/>
              </a:spcAft>
              <a:buClr>
                <a:schemeClr val="dk1"/>
              </a:buClr>
              <a:buSzPts val="2746"/>
              <a:buFont typeface="Calibri"/>
              <a:buChar char="•"/>
            </a:pPr>
            <a:r>
              <a:rPr b="0" i="0" lang="en-US" sz="2746" u="none" cap="none" strike="noStrike">
                <a:solidFill>
                  <a:schemeClr val="dk1"/>
                </a:solidFill>
                <a:latin typeface="Calibri"/>
                <a:ea typeface="Calibri"/>
                <a:cs typeface="Calibri"/>
                <a:sym typeface="Calibri"/>
              </a:rPr>
              <a:t>Testing is non-negotiable — always test every automation before deploying for clients</a:t>
            </a:r>
            <a:endParaRPr b="0" i="0" sz="2746" u="none" cap="none" strike="noStrike">
              <a:solidFill>
                <a:schemeClr val="dk1"/>
              </a:solidFill>
              <a:latin typeface="Calibri"/>
              <a:ea typeface="Calibri"/>
              <a:cs typeface="Calibri"/>
              <a:sym typeface="Calibri"/>
            </a:endParaRPr>
          </a:p>
        </p:txBody>
      </p:sp>
      <p:sp>
        <p:nvSpPr>
          <p:cNvPr id="523" name="Google Shape;523;g3dffc569eab_0_452"/>
          <p:cNvSpPr/>
          <p:nvPr/>
        </p:nvSpPr>
        <p:spPr>
          <a:xfrm>
            <a:off x="1065025" y="7422375"/>
            <a:ext cx="16137600" cy="737400"/>
          </a:xfrm>
          <a:prstGeom prst="rect">
            <a:avLst/>
          </a:prstGeom>
          <a:solidFill>
            <a:srgbClr val="1A5CB0"/>
          </a:solidFill>
          <a:ln cap="flat" cmpd="sng" w="17650">
            <a:solidFill>
              <a:srgbClr val="1A5CB0"/>
            </a:solidFill>
            <a:prstDash val="solid"/>
            <a:round/>
            <a:headEnd len="sm" w="sm" type="none"/>
            <a:tailEnd len="sm" w="sm" type="none"/>
          </a:ln>
        </p:spPr>
        <p:txBody>
          <a:bodyPr anchorCtr="0" anchor="ctr" bIns="127100" lIns="127100" spcFirstLastPara="1" rIns="127100" wrap="square" tIns="127100">
            <a:noAutofit/>
          </a:bodyPr>
          <a:lstStyle/>
          <a:p>
            <a:pPr indent="0" lvl="0" marL="0" rtl="0" algn="l">
              <a:spcBef>
                <a:spcPts val="0"/>
              </a:spcBef>
              <a:spcAft>
                <a:spcPts val="0"/>
              </a:spcAft>
              <a:buNone/>
            </a:pPr>
            <a:r>
              <a:t/>
            </a:r>
            <a:endParaRPr/>
          </a:p>
        </p:txBody>
      </p:sp>
      <p:sp>
        <p:nvSpPr>
          <p:cNvPr id="524" name="Google Shape;524;g3dffc569eab_0_452"/>
          <p:cNvSpPr/>
          <p:nvPr/>
        </p:nvSpPr>
        <p:spPr>
          <a:xfrm>
            <a:off x="1415837" y="7269985"/>
            <a:ext cx="15786600" cy="737400"/>
          </a:xfrm>
          <a:prstGeom prst="rect">
            <a:avLst/>
          </a:prstGeom>
          <a:noFill/>
          <a:ln>
            <a:noFill/>
          </a:ln>
        </p:spPr>
        <p:txBody>
          <a:bodyPr anchorCtr="0" anchor="ctr" bIns="63525" lIns="127100" spcFirstLastPara="1" rIns="127100" wrap="square" tIns="63525">
            <a:noAutofit/>
          </a:bodyPr>
          <a:lstStyle/>
          <a:p>
            <a:pPr indent="0" lvl="0" marL="0" marR="0" rtl="0" algn="l">
              <a:spcBef>
                <a:spcPts val="0"/>
              </a:spcBef>
              <a:spcAft>
                <a:spcPts val="0"/>
              </a:spcAft>
              <a:buClr>
                <a:srgbClr val="FFFFFF"/>
              </a:buClr>
              <a:buSzPts val="1946"/>
              <a:buFont typeface="Calibri"/>
              <a:buNone/>
            </a:pPr>
            <a:r>
              <a:rPr b="1" i="0" lang="en-US" sz="1946" u="none" cap="none" strike="noStrike">
                <a:solidFill>
                  <a:srgbClr val="FFFFFF"/>
                </a:solidFill>
                <a:latin typeface="Calibri"/>
                <a:ea typeface="Calibri"/>
                <a:cs typeface="Calibri"/>
                <a:sym typeface="Calibri"/>
              </a:rPr>
              <a:t>▶  Next: Lesson 3: Advanced Multi-Step Automation Systems</a:t>
            </a:r>
            <a:endParaRPr b="0" i="0" sz="1946"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28" name="Shape 528"/>
        <p:cNvGrpSpPr/>
        <p:nvPr/>
      </p:nvGrpSpPr>
      <p:grpSpPr>
        <a:xfrm>
          <a:off x="0" y="0"/>
          <a:ext cx="0" cy="0"/>
          <a:chOff x="0" y="0"/>
          <a:chExt cx="0" cy="0"/>
        </a:xfrm>
      </p:grpSpPr>
      <p:grpSp>
        <p:nvGrpSpPr>
          <p:cNvPr id="529" name="Google Shape;529;g3dffc569eab_0_441"/>
          <p:cNvGrpSpPr/>
          <p:nvPr/>
        </p:nvGrpSpPr>
        <p:grpSpPr>
          <a:xfrm>
            <a:off x="1028700" y="811707"/>
            <a:ext cx="16230707" cy="8446648"/>
            <a:chOff x="0" y="-57150"/>
            <a:chExt cx="4274726" cy="2224617"/>
          </a:xfrm>
        </p:grpSpPr>
        <p:sp>
          <p:nvSpPr>
            <p:cNvPr id="530" name="Google Shape;530;g3dffc569eab_0_44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31" name="Google Shape;531;g3dffc569eab_0_44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32" name="Google Shape;532;g3dffc569eab_0_44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33" name="Google Shape;533;g3dffc569eab_0_44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34" name="Google Shape;534;g3dffc569eab_0_44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35" name="Google Shape;535;g3dffc569eab_0_44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g3dffc569eab_0_44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g3dffc569eab_0_441"/>
          <p:cNvSpPr/>
          <p:nvPr/>
        </p:nvSpPr>
        <p:spPr>
          <a:xfrm>
            <a:off x="1761685" y="3121420"/>
            <a:ext cx="1648800" cy="1648800"/>
          </a:xfrm>
          <a:prstGeom prst="rect">
            <a:avLst/>
          </a:prstGeom>
          <a:solidFill>
            <a:srgbClr val="F4A623"/>
          </a:solidFill>
          <a:ln cap="flat" cmpd="sng" w="22900">
            <a:solidFill>
              <a:srgbClr val="F4A623"/>
            </a:solidFill>
            <a:prstDash val="solid"/>
            <a:round/>
            <a:headEnd len="sm" w="sm" type="none"/>
            <a:tailEnd len="sm" w="sm" type="none"/>
          </a:ln>
        </p:spPr>
        <p:txBody>
          <a:bodyPr anchorCtr="0" anchor="ctr" bIns="164850" lIns="164850" spcFirstLastPara="1" rIns="164850" wrap="square" tIns="164850">
            <a:noAutofit/>
          </a:bodyPr>
          <a:lstStyle/>
          <a:p>
            <a:pPr indent="0" lvl="0" marL="0" rtl="0" algn="l">
              <a:spcBef>
                <a:spcPts val="0"/>
              </a:spcBef>
              <a:spcAft>
                <a:spcPts val="0"/>
              </a:spcAft>
              <a:buNone/>
            </a:pPr>
            <a:r>
              <a:t/>
            </a:r>
            <a:endParaRPr/>
          </a:p>
        </p:txBody>
      </p:sp>
      <p:sp>
        <p:nvSpPr>
          <p:cNvPr id="538" name="Google Shape;538;g3dffc569eab_0_441"/>
          <p:cNvSpPr/>
          <p:nvPr/>
        </p:nvSpPr>
        <p:spPr>
          <a:xfrm>
            <a:off x="1761685" y="3121420"/>
            <a:ext cx="1648800" cy="16488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491"/>
              <a:buFont typeface="Trebuchet MS"/>
              <a:buNone/>
            </a:pPr>
            <a:r>
              <a:rPr b="1" i="0" lang="en-US" sz="6491" u="none" cap="none" strike="noStrike">
                <a:solidFill>
                  <a:schemeClr val="lt1"/>
                </a:solidFill>
                <a:latin typeface="Trebuchet MS"/>
                <a:ea typeface="Trebuchet MS"/>
                <a:cs typeface="Trebuchet MS"/>
                <a:sym typeface="Trebuchet MS"/>
              </a:rPr>
              <a:t>3</a:t>
            </a:r>
            <a:endParaRPr b="0" i="0" sz="6491" u="none" cap="none" strike="noStrike">
              <a:solidFill>
                <a:schemeClr val="lt1"/>
              </a:solidFill>
              <a:latin typeface="Calibri"/>
              <a:ea typeface="Calibri"/>
              <a:cs typeface="Calibri"/>
              <a:sym typeface="Calibri"/>
            </a:endParaRPr>
          </a:p>
        </p:txBody>
      </p:sp>
      <p:sp>
        <p:nvSpPr>
          <p:cNvPr id="539" name="Google Shape;539;g3dffc569eab_0_441"/>
          <p:cNvSpPr/>
          <p:nvPr/>
        </p:nvSpPr>
        <p:spPr>
          <a:xfrm>
            <a:off x="3740104" y="3121420"/>
            <a:ext cx="4946100" cy="659400"/>
          </a:xfrm>
          <a:prstGeom prst="rect">
            <a:avLst/>
          </a:prstGeom>
          <a:noFill/>
          <a:ln>
            <a:noFill/>
          </a:ln>
        </p:spPr>
        <p:txBody>
          <a:bodyPr anchorCtr="0" anchor="ctr" bIns="82400" lIns="164850" spcFirstLastPara="1" rIns="164850" wrap="square" tIns="82400">
            <a:noAutofit/>
          </a:bodyPr>
          <a:lstStyle/>
          <a:p>
            <a:pPr indent="0" lvl="0" marL="0" marR="0" rtl="0" algn="l">
              <a:spcBef>
                <a:spcPts val="0"/>
              </a:spcBef>
              <a:spcAft>
                <a:spcPts val="0"/>
              </a:spcAft>
              <a:buClr>
                <a:srgbClr val="F4A623"/>
              </a:buClr>
              <a:buSzPts val="2164"/>
              <a:buFont typeface="Trebuchet MS"/>
              <a:buNone/>
            </a:pPr>
            <a:r>
              <a:rPr b="1" i="0" lang="en-US" sz="2264" u="none" cap="none" strike="noStrike">
                <a:solidFill>
                  <a:srgbClr val="980000"/>
                </a:solidFill>
                <a:latin typeface="Trebuchet MS"/>
                <a:ea typeface="Trebuchet MS"/>
                <a:cs typeface="Trebuchet MS"/>
                <a:sym typeface="Trebuchet MS"/>
              </a:rPr>
              <a:t>LESSON</a:t>
            </a:r>
            <a:endParaRPr b="0" i="0" sz="2264" u="none" cap="none" strike="noStrike">
              <a:solidFill>
                <a:srgbClr val="980000"/>
              </a:solidFill>
              <a:latin typeface="Calibri"/>
              <a:ea typeface="Calibri"/>
              <a:cs typeface="Calibri"/>
              <a:sym typeface="Calibri"/>
            </a:endParaRPr>
          </a:p>
        </p:txBody>
      </p:sp>
      <p:sp>
        <p:nvSpPr>
          <p:cNvPr id="540" name="Google Shape;540;g3dffc569eab_0_441"/>
          <p:cNvSpPr/>
          <p:nvPr/>
        </p:nvSpPr>
        <p:spPr>
          <a:xfrm>
            <a:off x="3740104" y="3780893"/>
            <a:ext cx="12859500" cy="1813800"/>
          </a:xfrm>
          <a:prstGeom prst="rect">
            <a:avLst/>
          </a:prstGeom>
          <a:noFill/>
          <a:ln>
            <a:noFill/>
          </a:ln>
        </p:spPr>
        <p:txBody>
          <a:bodyPr anchorCtr="0" anchor="ctr" bIns="82400" lIns="164850" spcFirstLastPara="1" rIns="164850" wrap="square" tIns="82400">
            <a:noAutofit/>
          </a:bodyPr>
          <a:lstStyle/>
          <a:p>
            <a:pPr indent="0" lvl="0" marL="0" marR="0" rtl="0" algn="l">
              <a:spcBef>
                <a:spcPts val="0"/>
              </a:spcBef>
              <a:spcAft>
                <a:spcPts val="0"/>
              </a:spcAft>
              <a:buClr>
                <a:srgbClr val="FFFFFF"/>
              </a:buClr>
              <a:buSzPts val="5770"/>
              <a:buFont typeface="Trebuchet MS"/>
              <a:buNone/>
            </a:pPr>
            <a:r>
              <a:rPr b="1" i="0" lang="en-US" sz="5770" u="none" cap="none" strike="noStrike">
                <a:solidFill>
                  <a:schemeClr val="dk1"/>
                </a:solidFill>
                <a:latin typeface="Trebuchet MS"/>
                <a:ea typeface="Trebuchet MS"/>
                <a:cs typeface="Trebuchet MS"/>
                <a:sym typeface="Trebuchet MS"/>
              </a:rPr>
              <a:t>Advanced Multi-Step Automation Systems</a:t>
            </a:r>
            <a:endParaRPr b="0" i="0" sz="5770" u="none" cap="none" strike="noStrike">
              <a:solidFill>
                <a:schemeClr val="dk1"/>
              </a:solidFill>
              <a:latin typeface="Calibri"/>
              <a:ea typeface="Calibri"/>
              <a:cs typeface="Calibri"/>
              <a:sym typeface="Calibri"/>
            </a:endParaRPr>
          </a:p>
        </p:txBody>
      </p:sp>
      <p:sp>
        <p:nvSpPr>
          <p:cNvPr id="541" name="Google Shape;541;g3dffc569eab_0_441"/>
          <p:cNvSpPr/>
          <p:nvPr/>
        </p:nvSpPr>
        <p:spPr>
          <a:xfrm>
            <a:off x="3740104" y="5841747"/>
            <a:ext cx="12365100" cy="1483800"/>
          </a:xfrm>
          <a:prstGeom prst="rect">
            <a:avLst/>
          </a:prstGeom>
          <a:noFill/>
          <a:ln>
            <a:noFill/>
          </a:ln>
        </p:spPr>
        <p:txBody>
          <a:bodyPr anchorCtr="0" anchor="ctr" bIns="82400" lIns="164850" spcFirstLastPara="1" rIns="164850" wrap="square" tIns="82400">
            <a:noAutofit/>
          </a:bodyPr>
          <a:lstStyle/>
          <a:p>
            <a:pPr indent="0" lvl="0" marL="0" marR="0" rtl="0" algn="l">
              <a:spcBef>
                <a:spcPts val="0"/>
              </a:spcBef>
              <a:spcAft>
                <a:spcPts val="0"/>
              </a:spcAft>
              <a:buClr>
                <a:srgbClr val="A7F3D0"/>
              </a:buClr>
              <a:buSzPts val="2705"/>
              <a:buFont typeface="Calibri"/>
              <a:buNone/>
            </a:pPr>
            <a:r>
              <a:rPr b="0" i="1" lang="en-US" sz="2705" u="none" cap="none" strike="noStrike">
                <a:solidFill>
                  <a:srgbClr val="1A5CB0"/>
                </a:solidFill>
                <a:latin typeface="Calibri"/>
                <a:ea typeface="Calibri"/>
                <a:cs typeface="Calibri"/>
                <a:sym typeface="Calibri"/>
              </a:rPr>
              <a:t>CRM workflows, scheduling systems, multi-platform integration, and automation architecture</a:t>
            </a:r>
            <a:endParaRPr b="0" i="0" sz="2705" u="none" cap="none" strike="noStrike">
              <a:solidFill>
                <a:srgbClr val="1A5CB0"/>
              </a:solidFill>
              <a:latin typeface="Calibri"/>
              <a:ea typeface="Calibri"/>
              <a:cs typeface="Calibri"/>
              <a:sym typeface="Calibri"/>
            </a:endParaRPr>
          </a:p>
        </p:txBody>
      </p:sp>
      <p:sp>
        <p:nvSpPr>
          <p:cNvPr id="542" name="Google Shape;542;g3dffc569eab_0_441"/>
          <p:cNvSpPr/>
          <p:nvPr/>
        </p:nvSpPr>
        <p:spPr>
          <a:xfrm>
            <a:off x="3740104" y="5676879"/>
            <a:ext cx="8243400" cy="66000"/>
          </a:xfrm>
          <a:prstGeom prst="rect">
            <a:avLst/>
          </a:prstGeom>
          <a:solidFill>
            <a:srgbClr val="F4A623"/>
          </a:solidFill>
          <a:ln cap="flat" cmpd="sng" w="22900">
            <a:solidFill>
              <a:srgbClr val="F4A623"/>
            </a:solidFill>
            <a:prstDash val="solid"/>
            <a:round/>
            <a:headEnd len="sm" w="sm" type="none"/>
            <a:tailEnd len="sm" w="sm" type="none"/>
          </a:ln>
        </p:spPr>
        <p:txBody>
          <a:bodyPr anchorCtr="0" anchor="ctr" bIns="164850" lIns="164850" spcFirstLastPara="1" rIns="164850" wrap="square" tIns="164850">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46" name="Shape 546"/>
        <p:cNvGrpSpPr/>
        <p:nvPr/>
      </p:nvGrpSpPr>
      <p:grpSpPr>
        <a:xfrm>
          <a:off x="0" y="0"/>
          <a:ext cx="0" cy="0"/>
          <a:chOff x="0" y="0"/>
          <a:chExt cx="0" cy="0"/>
        </a:xfrm>
      </p:grpSpPr>
      <p:grpSp>
        <p:nvGrpSpPr>
          <p:cNvPr id="547" name="Google Shape;547;g3dffc569eab_0_484"/>
          <p:cNvGrpSpPr/>
          <p:nvPr/>
        </p:nvGrpSpPr>
        <p:grpSpPr>
          <a:xfrm>
            <a:off x="1028700" y="811707"/>
            <a:ext cx="16230707" cy="8446648"/>
            <a:chOff x="0" y="-57150"/>
            <a:chExt cx="4274726" cy="2224617"/>
          </a:xfrm>
        </p:grpSpPr>
        <p:sp>
          <p:nvSpPr>
            <p:cNvPr id="548" name="Google Shape;548;g3dffc569eab_0_48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49" name="Google Shape;549;g3dffc569eab_0_48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0" name="Google Shape;550;g3dffc569eab_0_48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51" name="Google Shape;551;g3dffc569eab_0_48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52" name="Google Shape;552;g3dffc569eab_0_48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53" name="Google Shape;553;g3dffc569eab_0_48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g3dffc569eab_0_48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g3dffc569eab_0_484"/>
          <p:cNvSpPr/>
          <p:nvPr/>
        </p:nvSpPr>
        <p:spPr>
          <a:xfrm>
            <a:off x="1196961" y="1341584"/>
            <a:ext cx="15956700" cy="728100"/>
          </a:xfrm>
          <a:prstGeom prst="rect">
            <a:avLst/>
          </a:prstGeom>
          <a:noFill/>
          <a:ln>
            <a:noFill/>
          </a:ln>
        </p:spPr>
        <p:txBody>
          <a:bodyPr anchorCtr="0" anchor="ctr" bIns="66175" lIns="132375" spcFirstLastPara="1" rIns="132375" wrap="square" tIns="66175">
            <a:noAutofit/>
          </a:bodyPr>
          <a:lstStyle/>
          <a:p>
            <a:pPr indent="0" lvl="0" marL="0" marR="0" rtl="0" algn="l">
              <a:spcBef>
                <a:spcPts val="0"/>
              </a:spcBef>
              <a:spcAft>
                <a:spcPts val="0"/>
              </a:spcAft>
              <a:buClr>
                <a:srgbClr val="0D1B4B"/>
              </a:buClr>
              <a:buSzPts val="3185"/>
              <a:buFont typeface="Trebuchet MS"/>
              <a:buNone/>
            </a:pPr>
            <a:r>
              <a:rPr b="1" i="0" lang="en-US" sz="3185" u="none" cap="none" strike="noStrike">
                <a:solidFill>
                  <a:srgbClr val="0D1B4B"/>
                </a:solidFill>
                <a:latin typeface="Trebuchet MS"/>
                <a:ea typeface="Trebuchet MS"/>
                <a:cs typeface="Trebuchet MS"/>
                <a:sym typeface="Trebuchet MS"/>
              </a:rPr>
              <a:t>Advanced Automation: Multi-Step Workflow Example</a:t>
            </a:r>
            <a:endParaRPr b="0" i="0" sz="3185" u="none" cap="none" strike="noStrike">
              <a:solidFill>
                <a:srgbClr val="000000"/>
              </a:solidFill>
              <a:latin typeface="Calibri"/>
              <a:ea typeface="Calibri"/>
              <a:cs typeface="Calibri"/>
              <a:sym typeface="Calibri"/>
            </a:endParaRPr>
          </a:p>
        </p:txBody>
      </p:sp>
      <p:sp>
        <p:nvSpPr>
          <p:cNvPr id="556" name="Google Shape;556;g3dffc569eab_0_484"/>
          <p:cNvSpPr/>
          <p:nvPr/>
        </p:nvSpPr>
        <p:spPr>
          <a:xfrm>
            <a:off x="1196961" y="2069725"/>
            <a:ext cx="15956700" cy="396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57" name="Google Shape;557;g3dffc569eab_0_484"/>
          <p:cNvSpPr/>
          <p:nvPr/>
        </p:nvSpPr>
        <p:spPr>
          <a:xfrm>
            <a:off x="1370402" y="2308025"/>
            <a:ext cx="2844600" cy="1985700"/>
          </a:xfrm>
          <a:prstGeom prst="rect">
            <a:avLst/>
          </a:prstGeom>
          <a:solidFill>
            <a:srgbClr val="059669"/>
          </a:solidFill>
          <a:ln cap="flat" cmpd="sng" w="18375">
            <a:solidFill>
              <a:srgbClr val="059669"/>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58" name="Google Shape;558;g3dffc569eab_0_484"/>
          <p:cNvSpPr/>
          <p:nvPr/>
        </p:nvSpPr>
        <p:spPr>
          <a:xfrm>
            <a:off x="1370402" y="2308025"/>
            <a:ext cx="2844600" cy="1985700"/>
          </a:xfrm>
          <a:prstGeom prst="rect">
            <a:avLst/>
          </a:prstGeom>
          <a:noFill/>
          <a:ln>
            <a:noFill/>
          </a:ln>
        </p:spPr>
        <p:txBody>
          <a:bodyPr anchorCtr="0" anchor="ctr" bIns="66175" lIns="132375" spcFirstLastPara="1" rIns="132375" wrap="square" tIns="66175">
            <a:noAutofit/>
          </a:bodyPr>
          <a:lstStyle/>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TRIGGER</a:t>
            </a:r>
            <a:endParaRPr b="0" i="0" sz="1882"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Customer fills order form</a:t>
            </a:r>
            <a:endParaRPr b="0" i="0" sz="1882" u="none" cap="none" strike="noStrike">
              <a:solidFill>
                <a:srgbClr val="000000"/>
              </a:solidFill>
              <a:latin typeface="Calibri"/>
              <a:ea typeface="Calibri"/>
              <a:cs typeface="Calibri"/>
              <a:sym typeface="Calibri"/>
            </a:endParaRPr>
          </a:p>
        </p:txBody>
      </p:sp>
      <p:sp>
        <p:nvSpPr>
          <p:cNvPr id="559" name="Google Shape;559;g3dffc569eab_0_484"/>
          <p:cNvSpPr/>
          <p:nvPr/>
        </p:nvSpPr>
        <p:spPr>
          <a:xfrm>
            <a:off x="4076071" y="3062644"/>
            <a:ext cx="277800" cy="5295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0" name="Google Shape;560;g3dffc569eab_0_484"/>
          <p:cNvSpPr/>
          <p:nvPr/>
        </p:nvSpPr>
        <p:spPr>
          <a:xfrm>
            <a:off x="1370402" y="4518926"/>
            <a:ext cx="2844600" cy="3706800"/>
          </a:xfrm>
          <a:prstGeom prst="rect">
            <a:avLst/>
          </a:prstGeom>
          <a:solidFill>
            <a:srgbClr val="FFFFFF"/>
          </a:solidFill>
          <a:ln cap="flat" cmpd="sng" w="27575">
            <a:solidFill>
              <a:srgbClr val="059669"/>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1" name="Google Shape;561;g3dffc569eab_0_484"/>
          <p:cNvSpPr/>
          <p:nvPr/>
        </p:nvSpPr>
        <p:spPr>
          <a:xfrm>
            <a:off x="1543842" y="4611598"/>
            <a:ext cx="2497500" cy="3508200"/>
          </a:xfrm>
          <a:prstGeom prst="rect">
            <a:avLst/>
          </a:prstGeom>
          <a:noFill/>
          <a:ln>
            <a:noFill/>
          </a:ln>
        </p:spPr>
        <p:txBody>
          <a:bodyPr anchorCtr="0" anchor="t" bIns="66175" lIns="132375" spcFirstLastPara="1" rIns="132375" wrap="square" tIns="66175">
            <a:noAutofit/>
          </a:bodyPr>
          <a:lstStyle/>
          <a:p>
            <a:pPr indent="0" lvl="0" marL="0" marR="0" rtl="0" algn="l">
              <a:spcBef>
                <a:spcPts val="0"/>
              </a:spcBef>
              <a:spcAft>
                <a:spcPts val="0"/>
              </a:spcAft>
              <a:buClr>
                <a:srgbClr val="1A202C"/>
              </a:buClr>
              <a:buSzPts val="1737"/>
              <a:buFont typeface="Calibri"/>
              <a:buNone/>
            </a:pPr>
            <a:r>
              <a:rPr b="0" i="0" lang="en-US" sz="1737" u="none" cap="none" strike="noStrike">
                <a:solidFill>
                  <a:srgbClr val="1A202C"/>
                </a:solidFill>
                <a:latin typeface="Calibri"/>
                <a:ea typeface="Calibri"/>
                <a:cs typeface="Calibri"/>
                <a:sym typeface="Calibri"/>
              </a:rPr>
              <a:t>Google Form submission. Captures: name, service, date, budget.</a:t>
            </a:r>
            <a:endParaRPr b="0" i="0" sz="1737" u="none" cap="none" strike="noStrike">
              <a:solidFill>
                <a:srgbClr val="000000"/>
              </a:solidFill>
              <a:latin typeface="Calibri"/>
              <a:ea typeface="Calibri"/>
              <a:cs typeface="Calibri"/>
              <a:sym typeface="Calibri"/>
            </a:endParaRPr>
          </a:p>
        </p:txBody>
      </p:sp>
      <p:sp>
        <p:nvSpPr>
          <p:cNvPr id="562" name="Google Shape;562;g3dffc569eab_0_484"/>
          <p:cNvSpPr/>
          <p:nvPr/>
        </p:nvSpPr>
        <p:spPr>
          <a:xfrm>
            <a:off x="4561704" y="2308025"/>
            <a:ext cx="2844600" cy="1985700"/>
          </a:xfrm>
          <a:prstGeom prst="rect">
            <a:avLst/>
          </a:prstGeom>
          <a:solidFill>
            <a:srgbClr val="0B8FAC"/>
          </a:solidFill>
          <a:ln cap="flat" cmpd="sng" w="18375">
            <a:solidFill>
              <a:srgbClr val="0B8FAC"/>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3" name="Google Shape;563;g3dffc569eab_0_484"/>
          <p:cNvSpPr/>
          <p:nvPr/>
        </p:nvSpPr>
        <p:spPr>
          <a:xfrm>
            <a:off x="4561704" y="2308025"/>
            <a:ext cx="2844600" cy="1985700"/>
          </a:xfrm>
          <a:prstGeom prst="rect">
            <a:avLst/>
          </a:prstGeom>
          <a:noFill/>
          <a:ln>
            <a:noFill/>
          </a:ln>
        </p:spPr>
        <p:txBody>
          <a:bodyPr anchorCtr="0" anchor="ctr" bIns="66175" lIns="132375" spcFirstLastPara="1" rIns="132375" wrap="square" tIns="66175">
            <a:noAutofit/>
          </a:bodyPr>
          <a:lstStyle/>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ACTION 1</a:t>
            </a:r>
            <a:endParaRPr b="0" i="0" sz="1882"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Data enters spreadsheet</a:t>
            </a:r>
            <a:endParaRPr b="0" i="0" sz="1882" u="none" cap="none" strike="noStrike">
              <a:solidFill>
                <a:srgbClr val="000000"/>
              </a:solidFill>
              <a:latin typeface="Calibri"/>
              <a:ea typeface="Calibri"/>
              <a:cs typeface="Calibri"/>
              <a:sym typeface="Calibri"/>
            </a:endParaRPr>
          </a:p>
        </p:txBody>
      </p:sp>
      <p:sp>
        <p:nvSpPr>
          <p:cNvPr id="564" name="Google Shape;564;g3dffc569eab_0_484"/>
          <p:cNvSpPr/>
          <p:nvPr/>
        </p:nvSpPr>
        <p:spPr>
          <a:xfrm>
            <a:off x="7267373" y="3062644"/>
            <a:ext cx="277800" cy="5295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5" name="Google Shape;565;g3dffc569eab_0_484"/>
          <p:cNvSpPr/>
          <p:nvPr/>
        </p:nvSpPr>
        <p:spPr>
          <a:xfrm>
            <a:off x="4561704" y="4518926"/>
            <a:ext cx="2844600" cy="3706800"/>
          </a:xfrm>
          <a:prstGeom prst="rect">
            <a:avLst/>
          </a:prstGeom>
          <a:solidFill>
            <a:srgbClr val="FFFFFF"/>
          </a:solidFill>
          <a:ln cap="flat" cmpd="sng" w="27575">
            <a:solidFill>
              <a:srgbClr val="0B8FAC"/>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6" name="Google Shape;566;g3dffc569eab_0_484"/>
          <p:cNvSpPr/>
          <p:nvPr/>
        </p:nvSpPr>
        <p:spPr>
          <a:xfrm>
            <a:off x="4735144" y="4611598"/>
            <a:ext cx="2497500" cy="3508200"/>
          </a:xfrm>
          <a:prstGeom prst="rect">
            <a:avLst/>
          </a:prstGeom>
          <a:noFill/>
          <a:ln>
            <a:noFill/>
          </a:ln>
        </p:spPr>
        <p:txBody>
          <a:bodyPr anchorCtr="0" anchor="t" bIns="66175" lIns="132375" spcFirstLastPara="1" rIns="132375" wrap="square" tIns="66175">
            <a:noAutofit/>
          </a:bodyPr>
          <a:lstStyle/>
          <a:p>
            <a:pPr indent="0" lvl="0" marL="0" marR="0" rtl="0" algn="l">
              <a:spcBef>
                <a:spcPts val="0"/>
              </a:spcBef>
              <a:spcAft>
                <a:spcPts val="0"/>
              </a:spcAft>
              <a:buClr>
                <a:srgbClr val="1A202C"/>
              </a:buClr>
              <a:buSzPts val="1737"/>
              <a:buFont typeface="Calibri"/>
              <a:buNone/>
            </a:pPr>
            <a:r>
              <a:rPr b="0" i="0" lang="en-US" sz="1737" u="none" cap="none" strike="noStrike">
                <a:solidFill>
                  <a:srgbClr val="1A202C"/>
                </a:solidFill>
                <a:latin typeface="Calibri"/>
                <a:ea typeface="Calibri"/>
                <a:cs typeface="Calibri"/>
                <a:sym typeface="Calibri"/>
              </a:rPr>
              <a:t>Row auto-added to Google Sheets. Formula auto-classifies priority.</a:t>
            </a:r>
            <a:endParaRPr b="0" i="0" sz="1737" u="none" cap="none" strike="noStrike">
              <a:solidFill>
                <a:srgbClr val="000000"/>
              </a:solidFill>
              <a:latin typeface="Calibri"/>
              <a:ea typeface="Calibri"/>
              <a:cs typeface="Calibri"/>
              <a:sym typeface="Calibri"/>
            </a:endParaRPr>
          </a:p>
        </p:txBody>
      </p:sp>
      <p:sp>
        <p:nvSpPr>
          <p:cNvPr id="567" name="Google Shape;567;g3dffc569eab_0_484"/>
          <p:cNvSpPr/>
          <p:nvPr/>
        </p:nvSpPr>
        <p:spPr>
          <a:xfrm>
            <a:off x="7753006" y="2308025"/>
            <a:ext cx="2844600" cy="1985700"/>
          </a:xfrm>
          <a:prstGeom prst="rect">
            <a:avLst/>
          </a:prstGeom>
          <a:solidFill>
            <a:srgbClr val="16A34A"/>
          </a:solidFill>
          <a:ln cap="flat" cmpd="sng" w="18375">
            <a:solidFill>
              <a:srgbClr val="16A34A"/>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68" name="Google Shape;568;g3dffc569eab_0_484"/>
          <p:cNvSpPr/>
          <p:nvPr/>
        </p:nvSpPr>
        <p:spPr>
          <a:xfrm>
            <a:off x="7753006" y="2308025"/>
            <a:ext cx="2844600" cy="1985700"/>
          </a:xfrm>
          <a:prstGeom prst="rect">
            <a:avLst/>
          </a:prstGeom>
          <a:noFill/>
          <a:ln>
            <a:noFill/>
          </a:ln>
        </p:spPr>
        <p:txBody>
          <a:bodyPr anchorCtr="0" anchor="ctr" bIns="66175" lIns="132375" spcFirstLastPara="1" rIns="132375" wrap="square" tIns="66175">
            <a:noAutofit/>
          </a:bodyPr>
          <a:lstStyle/>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ACTION 2</a:t>
            </a:r>
            <a:endParaRPr b="0" i="0" sz="1882"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Invoice generated</a:t>
            </a:r>
            <a:endParaRPr b="0" i="0" sz="1882" u="none" cap="none" strike="noStrike">
              <a:solidFill>
                <a:srgbClr val="000000"/>
              </a:solidFill>
              <a:latin typeface="Calibri"/>
              <a:ea typeface="Calibri"/>
              <a:cs typeface="Calibri"/>
              <a:sym typeface="Calibri"/>
            </a:endParaRPr>
          </a:p>
        </p:txBody>
      </p:sp>
      <p:sp>
        <p:nvSpPr>
          <p:cNvPr id="569" name="Google Shape;569;g3dffc569eab_0_484"/>
          <p:cNvSpPr/>
          <p:nvPr/>
        </p:nvSpPr>
        <p:spPr>
          <a:xfrm>
            <a:off x="10458675" y="3062644"/>
            <a:ext cx="277800" cy="5295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0" name="Google Shape;570;g3dffc569eab_0_484"/>
          <p:cNvSpPr/>
          <p:nvPr/>
        </p:nvSpPr>
        <p:spPr>
          <a:xfrm>
            <a:off x="7753006" y="4518926"/>
            <a:ext cx="2844600" cy="3706800"/>
          </a:xfrm>
          <a:prstGeom prst="rect">
            <a:avLst/>
          </a:prstGeom>
          <a:solidFill>
            <a:srgbClr val="FFFFFF"/>
          </a:solidFill>
          <a:ln cap="flat" cmpd="sng" w="27575">
            <a:solidFill>
              <a:srgbClr val="16A34A"/>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1" name="Google Shape;571;g3dffc569eab_0_484"/>
          <p:cNvSpPr/>
          <p:nvPr/>
        </p:nvSpPr>
        <p:spPr>
          <a:xfrm>
            <a:off x="7926447" y="4611598"/>
            <a:ext cx="2497500" cy="3508200"/>
          </a:xfrm>
          <a:prstGeom prst="rect">
            <a:avLst/>
          </a:prstGeom>
          <a:noFill/>
          <a:ln>
            <a:noFill/>
          </a:ln>
        </p:spPr>
        <p:txBody>
          <a:bodyPr anchorCtr="0" anchor="t" bIns="66175" lIns="132375" spcFirstLastPara="1" rIns="132375" wrap="square" tIns="66175">
            <a:noAutofit/>
          </a:bodyPr>
          <a:lstStyle/>
          <a:p>
            <a:pPr indent="0" lvl="0" marL="0" marR="0" rtl="0" algn="l">
              <a:spcBef>
                <a:spcPts val="0"/>
              </a:spcBef>
              <a:spcAft>
                <a:spcPts val="0"/>
              </a:spcAft>
              <a:buClr>
                <a:srgbClr val="1A202C"/>
              </a:buClr>
              <a:buSzPts val="1737"/>
              <a:buFont typeface="Calibri"/>
              <a:buNone/>
            </a:pPr>
            <a:r>
              <a:rPr b="0" i="0" lang="en-US" sz="1737" u="none" cap="none" strike="noStrike">
                <a:solidFill>
                  <a:srgbClr val="1A202C"/>
                </a:solidFill>
                <a:latin typeface="Calibri"/>
                <a:ea typeface="Calibri"/>
                <a:cs typeface="Calibri"/>
                <a:sym typeface="Calibri"/>
              </a:rPr>
              <a:t>Zapier creates invoice from template. Sends PDF to client email.</a:t>
            </a:r>
            <a:endParaRPr b="0" i="0" sz="1737" u="none" cap="none" strike="noStrike">
              <a:solidFill>
                <a:srgbClr val="000000"/>
              </a:solidFill>
              <a:latin typeface="Calibri"/>
              <a:ea typeface="Calibri"/>
              <a:cs typeface="Calibri"/>
              <a:sym typeface="Calibri"/>
            </a:endParaRPr>
          </a:p>
        </p:txBody>
      </p:sp>
      <p:sp>
        <p:nvSpPr>
          <p:cNvPr id="572" name="Google Shape;572;g3dffc569eab_0_484"/>
          <p:cNvSpPr/>
          <p:nvPr/>
        </p:nvSpPr>
        <p:spPr>
          <a:xfrm>
            <a:off x="10944308" y="2308025"/>
            <a:ext cx="2844600" cy="19857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3" name="Google Shape;573;g3dffc569eab_0_484"/>
          <p:cNvSpPr/>
          <p:nvPr/>
        </p:nvSpPr>
        <p:spPr>
          <a:xfrm>
            <a:off x="10944308" y="2308025"/>
            <a:ext cx="2844600" cy="1985700"/>
          </a:xfrm>
          <a:prstGeom prst="rect">
            <a:avLst/>
          </a:prstGeom>
          <a:noFill/>
          <a:ln>
            <a:noFill/>
          </a:ln>
        </p:spPr>
        <p:txBody>
          <a:bodyPr anchorCtr="0" anchor="ctr" bIns="66175" lIns="132375" spcFirstLastPara="1" rIns="132375" wrap="square" tIns="66175">
            <a:noAutofit/>
          </a:bodyPr>
          <a:lstStyle/>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ACTION 3</a:t>
            </a:r>
            <a:endParaRPr b="0" i="0" sz="1882"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Task board updated</a:t>
            </a:r>
            <a:endParaRPr b="0" i="0" sz="1882" u="none" cap="none" strike="noStrike">
              <a:solidFill>
                <a:srgbClr val="000000"/>
              </a:solidFill>
              <a:latin typeface="Calibri"/>
              <a:ea typeface="Calibri"/>
              <a:cs typeface="Calibri"/>
              <a:sym typeface="Calibri"/>
            </a:endParaRPr>
          </a:p>
        </p:txBody>
      </p:sp>
      <p:sp>
        <p:nvSpPr>
          <p:cNvPr id="574" name="Google Shape;574;g3dffc569eab_0_484"/>
          <p:cNvSpPr/>
          <p:nvPr/>
        </p:nvSpPr>
        <p:spPr>
          <a:xfrm>
            <a:off x="13649978" y="3062644"/>
            <a:ext cx="277800" cy="529500"/>
          </a:xfrm>
          <a:prstGeom prst="rect">
            <a:avLst/>
          </a:prstGeom>
          <a:solidFill>
            <a:srgbClr val="F4A623"/>
          </a:solidFill>
          <a:ln cap="flat" cmpd="sng" w="183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5" name="Google Shape;575;g3dffc569eab_0_484"/>
          <p:cNvSpPr/>
          <p:nvPr/>
        </p:nvSpPr>
        <p:spPr>
          <a:xfrm>
            <a:off x="10944308" y="4518926"/>
            <a:ext cx="2844600" cy="3706800"/>
          </a:xfrm>
          <a:prstGeom prst="rect">
            <a:avLst/>
          </a:prstGeom>
          <a:solidFill>
            <a:srgbClr val="FFFFFF"/>
          </a:solidFill>
          <a:ln cap="flat" cmpd="sng" w="27575">
            <a:solidFill>
              <a:srgbClr val="F4A623"/>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6" name="Google Shape;576;g3dffc569eab_0_484"/>
          <p:cNvSpPr/>
          <p:nvPr/>
        </p:nvSpPr>
        <p:spPr>
          <a:xfrm>
            <a:off x="11117749" y="4611598"/>
            <a:ext cx="2497500" cy="3508200"/>
          </a:xfrm>
          <a:prstGeom prst="rect">
            <a:avLst/>
          </a:prstGeom>
          <a:noFill/>
          <a:ln>
            <a:noFill/>
          </a:ln>
        </p:spPr>
        <p:txBody>
          <a:bodyPr anchorCtr="0" anchor="t" bIns="66175" lIns="132375" spcFirstLastPara="1" rIns="132375" wrap="square" tIns="66175">
            <a:noAutofit/>
          </a:bodyPr>
          <a:lstStyle/>
          <a:p>
            <a:pPr indent="0" lvl="0" marL="0" marR="0" rtl="0" algn="l">
              <a:spcBef>
                <a:spcPts val="0"/>
              </a:spcBef>
              <a:spcAft>
                <a:spcPts val="0"/>
              </a:spcAft>
              <a:buClr>
                <a:srgbClr val="1A202C"/>
              </a:buClr>
              <a:buSzPts val="1737"/>
              <a:buFont typeface="Calibri"/>
              <a:buNone/>
            </a:pPr>
            <a:r>
              <a:rPr b="0" i="0" lang="en-US" sz="1737" u="none" cap="none" strike="noStrike">
                <a:solidFill>
                  <a:srgbClr val="1A202C"/>
                </a:solidFill>
                <a:latin typeface="Calibri"/>
                <a:ea typeface="Calibri"/>
                <a:cs typeface="Calibri"/>
                <a:sym typeface="Calibri"/>
              </a:rPr>
              <a:t>Trello card created. Assigned to correct list with deadline set.</a:t>
            </a:r>
            <a:endParaRPr b="0" i="0" sz="1737" u="none" cap="none" strike="noStrike">
              <a:solidFill>
                <a:srgbClr val="000000"/>
              </a:solidFill>
              <a:latin typeface="Calibri"/>
              <a:ea typeface="Calibri"/>
              <a:cs typeface="Calibri"/>
              <a:sym typeface="Calibri"/>
            </a:endParaRPr>
          </a:p>
        </p:txBody>
      </p:sp>
      <p:sp>
        <p:nvSpPr>
          <p:cNvPr id="577" name="Google Shape;577;g3dffc569eab_0_484"/>
          <p:cNvSpPr/>
          <p:nvPr/>
        </p:nvSpPr>
        <p:spPr>
          <a:xfrm>
            <a:off x="14135611" y="2308025"/>
            <a:ext cx="2844600" cy="1985700"/>
          </a:xfrm>
          <a:prstGeom prst="rect">
            <a:avLst/>
          </a:prstGeom>
          <a:solidFill>
            <a:srgbClr val="1A5CB0"/>
          </a:solidFill>
          <a:ln cap="flat" cmpd="sng" w="18375">
            <a:solidFill>
              <a:srgbClr val="1A5CB0"/>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78" name="Google Shape;578;g3dffc569eab_0_484"/>
          <p:cNvSpPr/>
          <p:nvPr/>
        </p:nvSpPr>
        <p:spPr>
          <a:xfrm>
            <a:off x="14135611" y="2308025"/>
            <a:ext cx="2844600" cy="1985700"/>
          </a:xfrm>
          <a:prstGeom prst="rect">
            <a:avLst/>
          </a:prstGeom>
          <a:noFill/>
          <a:ln>
            <a:noFill/>
          </a:ln>
        </p:spPr>
        <p:txBody>
          <a:bodyPr anchorCtr="0" anchor="ctr" bIns="66175" lIns="132375" spcFirstLastPara="1" rIns="132375" wrap="square" tIns="66175">
            <a:noAutofit/>
          </a:bodyPr>
          <a:lstStyle/>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ACTION 4</a:t>
            </a:r>
            <a:endParaRPr b="0" i="0" sz="1882"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1882"/>
              <a:buFont typeface="Trebuchet MS"/>
              <a:buNone/>
            </a:pPr>
            <a:r>
              <a:rPr b="1" i="0" lang="en-US" sz="1882" u="none" cap="none" strike="noStrike">
                <a:solidFill>
                  <a:srgbClr val="FFFFFF"/>
                </a:solidFill>
                <a:latin typeface="Trebuchet MS"/>
                <a:ea typeface="Trebuchet MS"/>
                <a:cs typeface="Trebuchet MS"/>
                <a:sym typeface="Trebuchet MS"/>
              </a:rPr>
              <a:t>Owner notified</a:t>
            </a:r>
            <a:endParaRPr b="0" i="0" sz="1882" u="none" cap="none" strike="noStrike">
              <a:solidFill>
                <a:srgbClr val="000000"/>
              </a:solidFill>
              <a:latin typeface="Calibri"/>
              <a:ea typeface="Calibri"/>
              <a:cs typeface="Calibri"/>
              <a:sym typeface="Calibri"/>
            </a:endParaRPr>
          </a:p>
        </p:txBody>
      </p:sp>
      <p:sp>
        <p:nvSpPr>
          <p:cNvPr id="579" name="Google Shape;579;g3dffc569eab_0_484"/>
          <p:cNvSpPr/>
          <p:nvPr/>
        </p:nvSpPr>
        <p:spPr>
          <a:xfrm>
            <a:off x="14135611" y="4518926"/>
            <a:ext cx="2844600" cy="3706800"/>
          </a:xfrm>
          <a:prstGeom prst="rect">
            <a:avLst/>
          </a:prstGeom>
          <a:solidFill>
            <a:srgbClr val="FFFFFF"/>
          </a:solidFill>
          <a:ln cap="flat" cmpd="sng" w="27575">
            <a:solidFill>
              <a:srgbClr val="1A5CB0"/>
            </a:solidFill>
            <a:prstDash val="solid"/>
            <a:round/>
            <a:headEnd len="sm" w="sm" type="none"/>
            <a:tailEnd len="sm" w="sm" type="none"/>
          </a:ln>
        </p:spPr>
        <p:txBody>
          <a:bodyPr anchorCtr="0" anchor="ctr" bIns="132375" lIns="132375" spcFirstLastPara="1" rIns="132375" wrap="square" tIns="132375">
            <a:noAutofit/>
          </a:bodyPr>
          <a:lstStyle/>
          <a:p>
            <a:pPr indent="0" lvl="0" marL="0" rtl="0" algn="l">
              <a:spcBef>
                <a:spcPts val="0"/>
              </a:spcBef>
              <a:spcAft>
                <a:spcPts val="0"/>
              </a:spcAft>
              <a:buNone/>
            </a:pPr>
            <a:r>
              <a:t/>
            </a:r>
            <a:endParaRPr/>
          </a:p>
        </p:txBody>
      </p:sp>
      <p:sp>
        <p:nvSpPr>
          <p:cNvPr id="580" name="Google Shape;580;g3dffc569eab_0_484"/>
          <p:cNvSpPr/>
          <p:nvPr/>
        </p:nvSpPr>
        <p:spPr>
          <a:xfrm>
            <a:off x="14309051" y="4611598"/>
            <a:ext cx="2497500" cy="3508200"/>
          </a:xfrm>
          <a:prstGeom prst="rect">
            <a:avLst/>
          </a:prstGeom>
          <a:noFill/>
          <a:ln>
            <a:noFill/>
          </a:ln>
        </p:spPr>
        <p:txBody>
          <a:bodyPr anchorCtr="0" anchor="t" bIns="66175" lIns="132375" spcFirstLastPara="1" rIns="132375" wrap="square" tIns="66175">
            <a:noAutofit/>
          </a:bodyPr>
          <a:lstStyle/>
          <a:p>
            <a:pPr indent="0" lvl="0" marL="0" marR="0" rtl="0" algn="l">
              <a:spcBef>
                <a:spcPts val="0"/>
              </a:spcBef>
              <a:spcAft>
                <a:spcPts val="0"/>
              </a:spcAft>
              <a:buClr>
                <a:srgbClr val="1A202C"/>
              </a:buClr>
              <a:buSzPts val="1737"/>
              <a:buFont typeface="Calibri"/>
              <a:buNone/>
            </a:pPr>
            <a:r>
              <a:rPr b="0" i="0" lang="en-US" sz="1737" u="none" cap="none" strike="noStrike">
                <a:solidFill>
                  <a:srgbClr val="1A202C"/>
                </a:solidFill>
                <a:latin typeface="Calibri"/>
                <a:ea typeface="Calibri"/>
                <a:cs typeface="Calibri"/>
                <a:sym typeface="Calibri"/>
              </a:rPr>
              <a:t>WhatsApp or email sent to business owner with order summary.</a:t>
            </a:r>
            <a:endParaRPr b="0" i="0" sz="1737"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84" name="Shape 584"/>
        <p:cNvGrpSpPr/>
        <p:nvPr/>
      </p:nvGrpSpPr>
      <p:grpSpPr>
        <a:xfrm>
          <a:off x="0" y="0"/>
          <a:ext cx="0" cy="0"/>
          <a:chOff x="0" y="0"/>
          <a:chExt cx="0" cy="0"/>
        </a:xfrm>
      </p:grpSpPr>
      <p:grpSp>
        <p:nvGrpSpPr>
          <p:cNvPr id="585" name="Google Shape;585;g3dffc569eab_0_430"/>
          <p:cNvGrpSpPr/>
          <p:nvPr/>
        </p:nvGrpSpPr>
        <p:grpSpPr>
          <a:xfrm>
            <a:off x="1028700" y="811707"/>
            <a:ext cx="16230707" cy="8446648"/>
            <a:chOff x="0" y="-57150"/>
            <a:chExt cx="4274726" cy="2224617"/>
          </a:xfrm>
        </p:grpSpPr>
        <p:sp>
          <p:nvSpPr>
            <p:cNvPr id="586" name="Google Shape;586;g3dffc569eab_0_43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87" name="Google Shape;587;g3dffc569eab_0_43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88" name="Google Shape;588;g3dffc569eab_0_43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89" name="Google Shape;589;g3dffc569eab_0_43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90" name="Google Shape;590;g3dffc569eab_0_43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91" name="Google Shape;591;g3dffc569eab_0_43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g3dffc569eab_0_43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g3dffc569eab_0_430"/>
          <p:cNvSpPr/>
          <p:nvPr/>
        </p:nvSpPr>
        <p:spPr>
          <a:xfrm>
            <a:off x="1028800" y="1307300"/>
            <a:ext cx="16230600" cy="1692000"/>
          </a:xfrm>
          <a:prstGeom prst="rect">
            <a:avLst/>
          </a:prstGeom>
          <a:solidFill>
            <a:srgbClr val="F4A623"/>
          </a:solidFill>
          <a:ln cap="flat" cmpd="sng" w="22825">
            <a:solidFill>
              <a:srgbClr val="F4A623"/>
            </a:solidFill>
            <a:prstDash val="solid"/>
            <a:round/>
            <a:headEnd len="sm" w="sm" type="none"/>
            <a:tailEnd len="sm" w="sm" type="none"/>
          </a:ln>
        </p:spPr>
        <p:txBody>
          <a:bodyPr anchorCtr="0" anchor="ctr" bIns="164275" lIns="164275" spcFirstLastPara="1" rIns="164275" wrap="square" tIns="164275">
            <a:noAutofit/>
          </a:bodyPr>
          <a:lstStyle/>
          <a:p>
            <a:pPr indent="0" lvl="0" marL="0" rtl="0" algn="l">
              <a:spcBef>
                <a:spcPts val="0"/>
              </a:spcBef>
              <a:spcAft>
                <a:spcPts val="0"/>
              </a:spcAft>
              <a:buNone/>
            </a:pPr>
            <a:r>
              <a:t/>
            </a:r>
            <a:endParaRPr/>
          </a:p>
        </p:txBody>
      </p:sp>
      <p:sp>
        <p:nvSpPr>
          <p:cNvPr id="594" name="Google Shape;594;g3dffc569eab_0_430"/>
          <p:cNvSpPr/>
          <p:nvPr/>
        </p:nvSpPr>
        <p:spPr>
          <a:xfrm>
            <a:off x="1840330" y="1307304"/>
            <a:ext cx="4869000" cy="624300"/>
          </a:xfrm>
          <a:prstGeom prst="rect">
            <a:avLst/>
          </a:prstGeom>
          <a:noFill/>
          <a:ln>
            <a:noFill/>
          </a:ln>
        </p:spPr>
        <p:txBody>
          <a:bodyPr anchorCtr="0" anchor="ctr" bIns="82125" lIns="164275" spcFirstLastPara="1" rIns="164275" wrap="square" tIns="82125">
            <a:noAutofit/>
          </a:bodyPr>
          <a:lstStyle/>
          <a:p>
            <a:pPr indent="0" lvl="0" marL="0" marR="0" rtl="0" algn="l">
              <a:spcBef>
                <a:spcPts val="0"/>
              </a:spcBef>
              <a:spcAft>
                <a:spcPts val="0"/>
              </a:spcAft>
              <a:buClr>
                <a:srgbClr val="07C8A0"/>
              </a:buClr>
              <a:buSzPts val="1977"/>
              <a:buFont typeface="Trebuchet MS"/>
              <a:buNone/>
            </a:pPr>
            <a:r>
              <a:rPr b="1" i="0" lang="en-US" sz="1977" u="none" cap="none" strike="noStrike">
                <a:solidFill>
                  <a:srgbClr val="980000"/>
                </a:solidFill>
                <a:latin typeface="Trebuchet MS"/>
                <a:ea typeface="Trebuchet MS"/>
                <a:cs typeface="Trebuchet MS"/>
                <a:sym typeface="Trebuchet MS"/>
              </a:rPr>
              <a:t>DEFINITION</a:t>
            </a:r>
            <a:endParaRPr b="0" i="0" sz="1977" u="none" cap="none" strike="noStrike">
              <a:solidFill>
                <a:srgbClr val="980000"/>
              </a:solidFill>
              <a:latin typeface="Calibri"/>
              <a:ea typeface="Calibri"/>
              <a:cs typeface="Calibri"/>
              <a:sym typeface="Calibri"/>
            </a:endParaRPr>
          </a:p>
        </p:txBody>
      </p:sp>
      <p:sp>
        <p:nvSpPr>
          <p:cNvPr id="595" name="Google Shape;595;g3dffc569eab_0_430"/>
          <p:cNvSpPr/>
          <p:nvPr/>
        </p:nvSpPr>
        <p:spPr>
          <a:xfrm>
            <a:off x="1840330" y="1931659"/>
            <a:ext cx="14607600" cy="1018800"/>
          </a:xfrm>
          <a:prstGeom prst="rect">
            <a:avLst/>
          </a:prstGeom>
          <a:noFill/>
          <a:ln>
            <a:noFill/>
          </a:ln>
        </p:spPr>
        <p:txBody>
          <a:bodyPr anchorCtr="0" anchor="ctr" bIns="82125" lIns="164275" spcFirstLastPara="1" rIns="164275" wrap="square" tIns="82125">
            <a:noAutofit/>
          </a:bodyPr>
          <a:lstStyle/>
          <a:p>
            <a:pPr indent="0" lvl="0" marL="0" marR="0" rtl="0" algn="l">
              <a:spcBef>
                <a:spcPts val="0"/>
              </a:spcBef>
              <a:spcAft>
                <a:spcPts val="0"/>
              </a:spcAft>
              <a:buClr>
                <a:srgbClr val="FFFFFF"/>
              </a:buClr>
              <a:buSzPts val="5391"/>
              <a:buFont typeface="Trebuchet MS"/>
              <a:buNone/>
            </a:pPr>
            <a:r>
              <a:rPr b="1" i="0" lang="en-US" sz="5391" u="none" cap="none" strike="noStrike">
                <a:solidFill>
                  <a:srgbClr val="FFFFFF"/>
                </a:solidFill>
                <a:latin typeface="Trebuchet MS"/>
                <a:ea typeface="Trebuchet MS"/>
                <a:cs typeface="Trebuchet MS"/>
                <a:sym typeface="Trebuchet MS"/>
              </a:rPr>
              <a:t>CRM (Customer Relationship Management)</a:t>
            </a:r>
            <a:endParaRPr b="0" i="0" sz="5391" u="none" cap="none" strike="noStrike">
              <a:solidFill>
                <a:srgbClr val="000000"/>
              </a:solidFill>
              <a:latin typeface="Calibri"/>
              <a:ea typeface="Calibri"/>
              <a:cs typeface="Calibri"/>
              <a:sym typeface="Calibri"/>
            </a:endParaRPr>
          </a:p>
        </p:txBody>
      </p:sp>
      <p:sp>
        <p:nvSpPr>
          <p:cNvPr id="596" name="Google Shape;596;g3dffc569eab_0_430"/>
          <p:cNvSpPr/>
          <p:nvPr/>
        </p:nvSpPr>
        <p:spPr>
          <a:xfrm>
            <a:off x="1678024" y="3361104"/>
            <a:ext cx="14932200" cy="2300100"/>
          </a:xfrm>
          <a:prstGeom prst="rect">
            <a:avLst/>
          </a:prstGeom>
          <a:solidFill>
            <a:srgbClr val="FFF8F2"/>
          </a:solidFill>
          <a:ln cap="flat" cmpd="sng" w="34225">
            <a:solidFill>
              <a:srgbClr val="FBB03B"/>
            </a:solidFill>
            <a:prstDash val="solid"/>
            <a:round/>
            <a:headEnd len="sm" w="sm" type="none"/>
            <a:tailEnd len="sm" w="sm" type="none"/>
          </a:ln>
        </p:spPr>
        <p:txBody>
          <a:bodyPr anchorCtr="0" anchor="ctr" bIns="164275" lIns="164275" spcFirstLastPara="1" rIns="164275" wrap="square" tIns="164275">
            <a:noAutofit/>
          </a:bodyPr>
          <a:lstStyle/>
          <a:p>
            <a:pPr indent="0" lvl="0" marL="0" rtl="0" algn="l">
              <a:spcBef>
                <a:spcPts val="0"/>
              </a:spcBef>
              <a:spcAft>
                <a:spcPts val="0"/>
              </a:spcAft>
              <a:buNone/>
            </a:pPr>
            <a:r>
              <a:t/>
            </a:r>
            <a:endParaRPr/>
          </a:p>
        </p:txBody>
      </p:sp>
      <p:sp>
        <p:nvSpPr>
          <p:cNvPr id="597" name="Google Shape;597;g3dffc569eab_0_430"/>
          <p:cNvSpPr/>
          <p:nvPr/>
        </p:nvSpPr>
        <p:spPr>
          <a:xfrm>
            <a:off x="2002636" y="3410396"/>
            <a:ext cx="14445000" cy="2218200"/>
          </a:xfrm>
          <a:prstGeom prst="rect">
            <a:avLst/>
          </a:prstGeom>
          <a:noFill/>
          <a:ln>
            <a:noFill/>
          </a:ln>
        </p:spPr>
        <p:txBody>
          <a:bodyPr anchorCtr="0" anchor="ctr" bIns="82125" lIns="164275" spcFirstLastPara="1" rIns="164275" wrap="square" tIns="82125">
            <a:noAutofit/>
          </a:bodyPr>
          <a:lstStyle/>
          <a:p>
            <a:pPr indent="0" lvl="0" marL="0" marR="0" rtl="0" algn="l">
              <a:spcBef>
                <a:spcPts val="0"/>
              </a:spcBef>
              <a:spcAft>
                <a:spcPts val="0"/>
              </a:spcAft>
              <a:buClr>
                <a:srgbClr val="1A202C"/>
              </a:buClr>
              <a:buSzPts val="2695"/>
              <a:buFont typeface="Calibri"/>
              <a:buNone/>
            </a:pPr>
            <a:r>
              <a:rPr b="0" i="0" lang="en-US" sz="2695" u="none" cap="none" strike="noStrike">
                <a:solidFill>
                  <a:srgbClr val="1A202C"/>
                </a:solidFill>
                <a:latin typeface="Calibri"/>
                <a:ea typeface="Calibri"/>
                <a:cs typeface="Calibri"/>
                <a:sym typeface="Calibri"/>
              </a:rPr>
              <a:t>A system for capturing, organizing, tracking, and communicating with clients throughout the relationship lifecycle — from first contact to repeat business. For freelancers, a CRM prevents leads from falling through the cracks and enables systematic follow-up.</a:t>
            </a:r>
            <a:endParaRPr b="0" i="0" sz="2695" u="none" cap="none" strike="noStrike">
              <a:solidFill>
                <a:srgbClr val="000000"/>
              </a:solidFill>
              <a:latin typeface="Calibri"/>
              <a:ea typeface="Calibri"/>
              <a:cs typeface="Calibri"/>
              <a:sym typeface="Calibri"/>
            </a:endParaRPr>
          </a:p>
        </p:txBody>
      </p:sp>
      <p:sp>
        <p:nvSpPr>
          <p:cNvPr id="598" name="Google Shape;598;g3dffc569eab_0_430"/>
          <p:cNvSpPr/>
          <p:nvPr/>
        </p:nvSpPr>
        <p:spPr>
          <a:xfrm>
            <a:off x="1678024" y="5989969"/>
            <a:ext cx="6492300" cy="657000"/>
          </a:xfrm>
          <a:prstGeom prst="rect">
            <a:avLst/>
          </a:prstGeom>
          <a:noFill/>
          <a:ln>
            <a:noFill/>
          </a:ln>
        </p:spPr>
        <p:txBody>
          <a:bodyPr anchorCtr="0" anchor="ctr" bIns="82125" lIns="164275" spcFirstLastPara="1" rIns="164275" wrap="square" tIns="82125">
            <a:noAutofit/>
          </a:bodyPr>
          <a:lstStyle/>
          <a:p>
            <a:pPr indent="0" lvl="0" marL="0" marR="0" rtl="0" algn="l">
              <a:spcBef>
                <a:spcPts val="0"/>
              </a:spcBef>
              <a:spcAft>
                <a:spcPts val="0"/>
              </a:spcAft>
              <a:buClr>
                <a:srgbClr val="059669"/>
              </a:buClr>
              <a:buSzPts val="2516"/>
              <a:buFont typeface="Trebuchet MS"/>
              <a:buNone/>
            </a:pPr>
            <a:r>
              <a:rPr b="1" i="0" lang="en-US" sz="2516" u="none" cap="none" strike="noStrike">
                <a:solidFill>
                  <a:srgbClr val="1A5CB0"/>
                </a:solidFill>
                <a:latin typeface="Trebuchet MS"/>
                <a:ea typeface="Trebuchet MS"/>
                <a:cs typeface="Trebuchet MS"/>
                <a:sym typeface="Trebuchet MS"/>
              </a:rPr>
              <a:t>Real-World Examples</a:t>
            </a:r>
            <a:endParaRPr b="0" i="0" sz="2516" u="none" cap="none" strike="noStrike">
              <a:solidFill>
                <a:srgbClr val="1A5CB0"/>
              </a:solidFill>
              <a:latin typeface="Calibri"/>
              <a:ea typeface="Calibri"/>
              <a:cs typeface="Calibri"/>
              <a:sym typeface="Calibri"/>
            </a:endParaRPr>
          </a:p>
        </p:txBody>
      </p:sp>
      <p:sp>
        <p:nvSpPr>
          <p:cNvPr id="599" name="Google Shape;599;g3dffc569eab_0_430"/>
          <p:cNvSpPr/>
          <p:nvPr/>
        </p:nvSpPr>
        <p:spPr>
          <a:xfrm>
            <a:off x="1840330" y="6696476"/>
            <a:ext cx="14607600" cy="3286200"/>
          </a:xfrm>
          <a:prstGeom prst="rect">
            <a:avLst/>
          </a:prstGeom>
          <a:noFill/>
          <a:ln>
            <a:noFill/>
          </a:ln>
        </p:spPr>
        <p:txBody>
          <a:bodyPr anchorCtr="0" anchor="t" bIns="82125" lIns="164275" spcFirstLastPara="1" rIns="164275" wrap="square" tIns="82125">
            <a:noAutofit/>
          </a:bodyPr>
          <a:lstStyle/>
          <a:p>
            <a:pPr indent="-616140" lvl="0" marL="616141" marR="0" rtl="0" algn="l">
              <a:spcBef>
                <a:spcPts val="0"/>
              </a:spcBef>
              <a:spcAft>
                <a:spcPts val="0"/>
              </a:spcAft>
              <a:buClr>
                <a:srgbClr val="1A202C"/>
              </a:buClr>
              <a:buSzPts val="2516"/>
              <a:buFont typeface="Calibri"/>
              <a:buChar char="•"/>
            </a:pPr>
            <a:r>
              <a:rPr b="0" i="0" lang="en-US" sz="2516" u="none" cap="none" strike="noStrike">
                <a:solidFill>
                  <a:srgbClr val="1A202C"/>
                </a:solidFill>
                <a:latin typeface="Calibri"/>
                <a:ea typeface="Calibri"/>
                <a:cs typeface="Calibri"/>
                <a:sym typeface="Calibri"/>
              </a:rPr>
              <a:t>Track every prospect: contacted on X date, waiting for reply, follow up on Y date</a:t>
            </a:r>
            <a:endParaRPr b="0" i="0" sz="2516" u="none" cap="none" strike="noStrike">
              <a:solidFill>
                <a:srgbClr val="000000"/>
              </a:solidFill>
              <a:latin typeface="Calibri"/>
              <a:ea typeface="Calibri"/>
              <a:cs typeface="Calibri"/>
              <a:sym typeface="Calibri"/>
            </a:endParaRPr>
          </a:p>
          <a:p>
            <a:pPr indent="-616140" lvl="0" marL="616141" marR="0" rtl="0" algn="l">
              <a:spcBef>
                <a:spcPts val="0"/>
              </a:spcBef>
              <a:spcAft>
                <a:spcPts val="0"/>
              </a:spcAft>
              <a:buClr>
                <a:srgbClr val="1A202C"/>
              </a:buClr>
              <a:buSzPts val="2516"/>
              <a:buFont typeface="Calibri"/>
              <a:buChar char="•"/>
            </a:pPr>
            <a:r>
              <a:rPr b="0" i="0" lang="en-US" sz="2516" u="none" cap="none" strike="noStrike">
                <a:solidFill>
                  <a:srgbClr val="1A202C"/>
                </a:solidFill>
                <a:latin typeface="Calibri"/>
                <a:ea typeface="Calibri"/>
                <a:cs typeface="Calibri"/>
                <a:sym typeface="Calibri"/>
              </a:rPr>
              <a:t>Segment clients: active, past, potential — tailor communication to each group</a:t>
            </a:r>
            <a:endParaRPr b="0" i="0" sz="2516" u="none" cap="none" strike="noStrike">
              <a:solidFill>
                <a:srgbClr val="000000"/>
              </a:solidFill>
              <a:latin typeface="Calibri"/>
              <a:ea typeface="Calibri"/>
              <a:cs typeface="Calibri"/>
              <a:sym typeface="Calibri"/>
            </a:endParaRPr>
          </a:p>
          <a:p>
            <a:pPr indent="-616140" lvl="0" marL="616141" marR="0" rtl="0" algn="l">
              <a:spcBef>
                <a:spcPts val="0"/>
              </a:spcBef>
              <a:spcAft>
                <a:spcPts val="0"/>
              </a:spcAft>
              <a:buClr>
                <a:srgbClr val="1A202C"/>
              </a:buClr>
              <a:buSzPts val="2516"/>
              <a:buFont typeface="Calibri"/>
              <a:buChar char="•"/>
            </a:pPr>
            <a:r>
              <a:rPr b="0" i="0" lang="en-US" sz="2516" u="none" cap="none" strike="noStrike">
                <a:solidFill>
                  <a:srgbClr val="1A202C"/>
                </a:solidFill>
                <a:latin typeface="Calibri"/>
                <a:ea typeface="Calibri"/>
                <a:cs typeface="Calibri"/>
                <a:sym typeface="Calibri"/>
              </a:rPr>
              <a:t>Automated follow-ups: no client should ever be forgotten or ignored</a:t>
            </a:r>
            <a:endParaRPr b="0" i="0" sz="2516"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03" name="Shape 603"/>
        <p:cNvGrpSpPr/>
        <p:nvPr/>
      </p:nvGrpSpPr>
      <p:grpSpPr>
        <a:xfrm>
          <a:off x="0" y="0"/>
          <a:ext cx="0" cy="0"/>
          <a:chOff x="0" y="0"/>
          <a:chExt cx="0" cy="0"/>
        </a:xfrm>
      </p:grpSpPr>
      <p:grpSp>
        <p:nvGrpSpPr>
          <p:cNvPr id="604" name="Google Shape;604;g3dffc569eab_0_419"/>
          <p:cNvGrpSpPr/>
          <p:nvPr/>
        </p:nvGrpSpPr>
        <p:grpSpPr>
          <a:xfrm>
            <a:off x="1028700" y="811707"/>
            <a:ext cx="16230707" cy="8446648"/>
            <a:chOff x="0" y="-57150"/>
            <a:chExt cx="4274726" cy="2224617"/>
          </a:xfrm>
        </p:grpSpPr>
        <p:sp>
          <p:nvSpPr>
            <p:cNvPr id="605" name="Google Shape;605;g3dffc569eab_0_41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06" name="Google Shape;606;g3dffc569eab_0_41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07" name="Google Shape;607;g3dffc569eab_0_41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08" name="Google Shape;608;g3dffc569eab_0_41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09" name="Google Shape;609;g3dffc569eab_0_41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10" name="Google Shape;610;g3dffc569eab_0_41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g3dffc569eab_0_41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g3dffc569eab_0_419"/>
          <p:cNvSpPr/>
          <p:nvPr/>
        </p:nvSpPr>
        <p:spPr>
          <a:xfrm>
            <a:off x="1053855" y="1447902"/>
            <a:ext cx="14906100" cy="1101000"/>
          </a:xfrm>
          <a:prstGeom prst="rect">
            <a:avLst/>
          </a:prstGeom>
          <a:noFill/>
          <a:ln>
            <a:noFill/>
          </a:ln>
        </p:spPr>
        <p:txBody>
          <a:bodyPr anchorCtr="0" anchor="ctr" bIns="84650" lIns="169350" spcFirstLastPara="1" rIns="169350" wrap="square" tIns="84650">
            <a:noAutofit/>
          </a:bodyPr>
          <a:lstStyle/>
          <a:p>
            <a:pPr indent="0" lvl="0" marL="0" marR="0" rtl="0" algn="l">
              <a:spcBef>
                <a:spcPts val="0"/>
              </a:spcBef>
              <a:spcAft>
                <a:spcPts val="0"/>
              </a:spcAft>
              <a:buClr>
                <a:srgbClr val="0D1B4B"/>
              </a:buClr>
              <a:buSzPts val="4446"/>
              <a:buFont typeface="Trebuchet MS"/>
              <a:buNone/>
            </a:pPr>
            <a:r>
              <a:rPr b="1" i="0" lang="en-US" sz="4446" u="none" cap="none" strike="noStrike">
                <a:solidFill>
                  <a:srgbClr val="0D1B4B"/>
                </a:solidFill>
                <a:latin typeface="Trebuchet MS"/>
                <a:ea typeface="Trebuchet MS"/>
                <a:cs typeface="Trebuchet MS"/>
                <a:sym typeface="Trebuchet MS"/>
              </a:rPr>
              <a:t>Building a Simple CRM Workflow for a Small Business</a:t>
            </a:r>
            <a:endParaRPr b="0" i="0" sz="4446" u="none" cap="none" strike="noStrike">
              <a:solidFill>
                <a:srgbClr val="000000"/>
              </a:solidFill>
              <a:latin typeface="Calibri"/>
              <a:ea typeface="Calibri"/>
              <a:cs typeface="Calibri"/>
              <a:sym typeface="Calibri"/>
            </a:endParaRPr>
          </a:p>
        </p:txBody>
      </p:sp>
      <p:sp>
        <p:nvSpPr>
          <p:cNvPr id="613" name="Google Shape;613;g3dffc569eab_0_419"/>
          <p:cNvSpPr/>
          <p:nvPr/>
        </p:nvSpPr>
        <p:spPr>
          <a:xfrm>
            <a:off x="1053855" y="2548936"/>
            <a:ext cx="14567700" cy="50700"/>
          </a:xfrm>
          <a:prstGeom prst="rect">
            <a:avLst/>
          </a:prstGeom>
          <a:solidFill>
            <a:srgbClr val="1A5CB0"/>
          </a:solidFill>
          <a:ln cap="flat" cmpd="sng" w="23525">
            <a:solidFill>
              <a:srgbClr val="1A5CB0"/>
            </a:solidFill>
            <a:prstDash val="solid"/>
            <a:round/>
            <a:headEnd len="sm" w="sm" type="none"/>
            <a:tailEnd len="sm" w="sm" type="none"/>
          </a:ln>
        </p:spPr>
        <p:txBody>
          <a:bodyPr anchorCtr="0" anchor="ctr" bIns="169350" lIns="169350" spcFirstLastPara="1" rIns="169350" wrap="square" tIns="169350">
            <a:noAutofit/>
          </a:bodyPr>
          <a:lstStyle/>
          <a:p>
            <a:pPr indent="0" lvl="0" marL="0" rtl="0" algn="l">
              <a:spcBef>
                <a:spcPts val="0"/>
              </a:spcBef>
              <a:spcAft>
                <a:spcPts val="0"/>
              </a:spcAft>
              <a:buNone/>
            </a:pPr>
            <a:r>
              <a:t/>
            </a:r>
            <a:endParaRPr/>
          </a:p>
        </p:txBody>
      </p:sp>
      <p:sp>
        <p:nvSpPr>
          <p:cNvPr id="614" name="Google Shape;614;g3dffc569eab_0_419"/>
          <p:cNvSpPr/>
          <p:nvPr/>
        </p:nvSpPr>
        <p:spPr>
          <a:xfrm>
            <a:off x="1053855" y="2769143"/>
            <a:ext cx="14906100" cy="7283400"/>
          </a:xfrm>
          <a:prstGeom prst="rect">
            <a:avLst/>
          </a:prstGeom>
          <a:noFill/>
          <a:ln>
            <a:noFill/>
          </a:ln>
        </p:spPr>
        <p:txBody>
          <a:bodyPr anchorCtr="0" anchor="t" bIns="84650" lIns="169350" spcFirstLastPara="1" rIns="169350" wrap="square" tIns="84650">
            <a:noAutofit/>
          </a:bodyPr>
          <a:lstStyle/>
          <a:p>
            <a:pPr indent="-635213" lvl="0" marL="635212" marR="0" rtl="0" algn="l">
              <a:spcBef>
                <a:spcPts val="0"/>
              </a:spcBef>
              <a:spcAft>
                <a:spcPts val="0"/>
              </a:spcAft>
              <a:buClr>
                <a:srgbClr val="1A202C"/>
              </a:buClr>
              <a:buSzPts val="2779"/>
              <a:buFont typeface="Calibri"/>
              <a:buChar char="•"/>
            </a:pPr>
            <a:r>
              <a:rPr b="1" i="0" lang="en-US" sz="2779" u="none" cap="none" strike="noStrike">
                <a:solidFill>
                  <a:srgbClr val="1A202C"/>
                </a:solidFill>
                <a:latin typeface="Calibri"/>
                <a:ea typeface="Calibri"/>
                <a:cs typeface="Calibri"/>
                <a:sym typeface="Calibri"/>
              </a:rPr>
              <a:t>The 4 CRM stages to automate:</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CAPTURE: Lead fills contact form → data enters your CRM or spreadsheet automatically</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QUALIFY: AI or formula flags hot/warm/cold leads based on criteria you define</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NURTURE: Automated message sequences keep leads engaged</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Day 1: Thank you and intro message</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Day 3: Case study or testimonial shared</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Day 7: Follow-up with specific offer or call to action</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CONVERT: When lead becomes client → trigger onboarding workflow automatically</a:t>
            </a:r>
            <a:endParaRPr b="0" i="0" sz="2779" u="none" cap="none" strike="noStrike">
              <a:solidFill>
                <a:srgbClr val="000000"/>
              </a:solidFill>
              <a:latin typeface="Calibri"/>
              <a:ea typeface="Calibri"/>
              <a:cs typeface="Calibri"/>
              <a:sym typeface="Calibri"/>
            </a:endParaRPr>
          </a:p>
          <a:p>
            <a:pPr indent="-635213" lvl="0" marL="635212" marR="0" rtl="0" algn="l">
              <a:spcBef>
                <a:spcPts val="0"/>
              </a:spcBef>
              <a:spcAft>
                <a:spcPts val="0"/>
              </a:spcAft>
              <a:buClr>
                <a:srgbClr val="1A202C"/>
              </a:buClr>
              <a:buSzPts val="2779"/>
              <a:buFont typeface="Calibri"/>
              <a:buChar char="•"/>
            </a:pPr>
            <a:r>
              <a:rPr b="0" i="0" lang="en-US" sz="2779" u="none" cap="none" strike="noStrike">
                <a:solidFill>
                  <a:srgbClr val="1A202C"/>
                </a:solidFill>
                <a:latin typeface="Calibri"/>
                <a:ea typeface="Calibri"/>
                <a:cs typeface="Calibri"/>
                <a:sym typeface="Calibri"/>
              </a:rPr>
              <a:t>RETAIN: After project: automated satisfaction check, referral request, anniversary message</a:t>
            </a:r>
            <a:endParaRPr b="0" i="0" sz="2779"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18" name="Shape 618"/>
        <p:cNvGrpSpPr/>
        <p:nvPr/>
      </p:nvGrpSpPr>
      <p:grpSpPr>
        <a:xfrm>
          <a:off x="0" y="0"/>
          <a:ext cx="0" cy="0"/>
          <a:chOff x="0" y="0"/>
          <a:chExt cx="0" cy="0"/>
        </a:xfrm>
      </p:grpSpPr>
      <p:grpSp>
        <p:nvGrpSpPr>
          <p:cNvPr id="619" name="Google Shape;619;g3dffc569eab_0_301"/>
          <p:cNvGrpSpPr/>
          <p:nvPr/>
        </p:nvGrpSpPr>
        <p:grpSpPr>
          <a:xfrm>
            <a:off x="1028700" y="811707"/>
            <a:ext cx="16230707" cy="8446648"/>
            <a:chOff x="0" y="-57150"/>
            <a:chExt cx="4274726" cy="2224617"/>
          </a:xfrm>
        </p:grpSpPr>
        <p:sp>
          <p:nvSpPr>
            <p:cNvPr id="620" name="Google Shape;620;g3dffc569eab_0_30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21" name="Google Shape;621;g3dffc569eab_0_30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22" name="Google Shape;622;g3dffc569eab_0_30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23" name="Google Shape;623;g3dffc569eab_0_30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24" name="Google Shape;624;g3dffc569eab_0_30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25" name="Google Shape;625;g3dffc569eab_0_30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g3dffc569eab_0_30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g3dffc569eab_0_301"/>
          <p:cNvSpPr/>
          <p:nvPr/>
        </p:nvSpPr>
        <p:spPr>
          <a:xfrm>
            <a:off x="1358186" y="1448583"/>
            <a:ext cx="3466800" cy="712800"/>
          </a:xfrm>
          <a:prstGeom prst="rect">
            <a:avLst/>
          </a:prstGeom>
          <a:solidFill>
            <a:srgbClr val="F4A623"/>
          </a:solidFill>
          <a:ln cap="flat" cmpd="sng" w="23575">
            <a:solidFill>
              <a:srgbClr val="F4A623"/>
            </a:solidFill>
            <a:prstDash val="solid"/>
            <a:round/>
            <a:headEnd len="sm" w="sm" type="none"/>
            <a:tailEnd len="sm" w="sm" type="none"/>
          </a:ln>
        </p:spPr>
        <p:txBody>
          <a:bodyPr anchorCtr="0" anchor="ctr" bIns="169750" lIns="169750" spcFirstLastPara="1" rIns="169750" wrap="square" tIns="169750">
            <a:noAutofit/>
          </a:bodyPr>
          <a:lstStyle/>
          <a:p>
            <a:pPr indent="0" lvl="0" marL="0" rtl="0" algn="l">
              <a:spcBef>
                <a:spcPts val="0"/>
              </a:spcBef>
              <a:spcAft>
                <a:spcPts val="0"/>
              </a:spcAft>
              <a:buNone/>
            </a:pPr>
            <a:r>
              <a:t/>
            </a:r>
            <a:endParaRPr/>
          </a:p>
        </p:txBody>
      </p:sp>
      <p:sp>
        <p:nvSpPr>
          <p:cNvPr id="628" name="Google Shape;628;g3dffc569eab_0_301"/>
          <p:cNvSpPr/>
          <p:nvPr/>
        </p:nvSpPr>
        <p:spPr>
          <a:xfrm>
            <a:off x="1358186" y="1448583"/>
            <a:ext cx="3466800" cy="712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228"/>
              <a:buFont typeface="Trebuchet MS"/>
              <a:buNone/>
            </a:pPr>
            <a:r>
              <a:rPr b="1" i="0" lang="en-US" sz="2228" u="none" cap="none" strike="noStrike">
                <a:solidFill>
                  <a:srgbClr val="0D1B4B"/>
                </a:solidFill>
                <a:latin typeface="Trebuchet MS"/>
                <a:ea typeface="Trebuchet MS"/>
                <a:cs typeface="Trebuchet MS"/>
                <a:sym typeface="Trebuchet MS"/>
              </a:rPr>
              <a:t>🏗 CAPSTONE BUILD</a:t>
            </a:r>
            <a:endParaRPr b="0" i="0" sz="2228" u="none" cap="none" strike="noStrike">
              <a:solidFill>
                <a:srgbClr val="000000"/>
              </a:solidFill>
              <a:latin typeface="Calibri"/>
              <a:ea typeface="Calibri"/>
              <a:cs typeface="Calibri"/>
              <a:sym typeface="Calibri"/>
            </a:endParaRPr>
          </a:p>
        </p:txBody>
      </p:sp>
      <p:sp>
        <p:nvSpPr>
          <p:cNvPr id="629" name="Google Shape;629;g3dffc569eab_0_301"/>
          <p:cNvSpPr/>
          <p:nvPr/>
        </p:nvSpPr>
        <p:spPr>
          <a:xfrm>
            <a:off x="5318500" y="1532463"/>
            <a:ext cx="11985900" cy="798900"/>
          </a:xfrm>
          <a:prstGeom prst="rect">
            <a:avLst/>
          </a:prstGeom>
          <a:noFill/>
          <a:ln>
            <a:noFill/>
          </a:ln>
        </p:spPr>
        <p:txBody>
          <a:bodyPr anchorCtr="0" anchor="ctr" bIns="84850" lIns="169750" spcFirstLastPara="1" rIns="169750" wrap="square" tIns="84850">
            <a:noAutofit/>
          </a:bodyPr>
          <a:lstStyle/>
          <a:p>
            <a:pPr indent="0" lvl="0" marL="0" marR="0" rtl="0" algn="l">
              <a:spcBef>
                <a:spcPts val="0"/>
              </a:spcBef>
              <a:spcAft>
                <a:spcPts val="0"/>
              </a:spcAft>
              <a:buClr>
                <a:srgbClr val="0D1B4B"/>
              </a:buClr>
              <a:buSzPts val="4085"/>
              <a:buFont typeface="Trebuchet MS"/>
              <a:buNone/>
            </a:pPr>
            <a:r>
              <a:rPr b="1" i="0" lang="en-US" sz="4085" u="none" cap="none" strike="noStrike">
                <a:solidFill>
                  <a:srgbClr val="0D1B4B"/>
                </a:solidFill>
                <a:latin typeface="Trebuchet MS"/>
                <a:ea typeface="Trebuchet MS"/>
                <a:cs typeface="Trebuchet MS"/>
                <a:sym typeface="Trebuchet MS"/>
              </a:rPr>
              <a:t>Build a Complete CRM Workflow in Google Sheets</a:t>
            </a:r>
            <a:endParaRPr b="0" i="0" sz="4085" u="none" cap="none" strike="noStrike">
              <a:solidFill>
                <a:srgbClr val="000000"/>
              </a:solidFill>
              <a:latin typeface="Calibri"/>
              <a:ea typeface="Calibri"/>
              <a:cs typeface="Calibri"/>
              <a:sym typeface="Calibri"/>
            </a:endParaRPr>
          </a:p>
        </p:txBody>
      </p:sp>
      <p:sp>
        <p:nvSpPr>
          <p:cNvPr id="630" name="Google Shape;630;g3dffc569eab_0_301"/>
          <p:cNvSpPr/>
          <p:nvPr/>
        </p:nvSpPr>
        <p:spPr>
          <a:xfrm>
            <a:off x="1028700" y="2586025"/>
            <a:ext cx="16230600" cy="1697700"/>
          </a:xfrm>
          <a:prstGeom prst="rect">
            <a:avLst/>
          </a:prstGeom>
          <a:solidFill>
            <a:srgbClr val="1A5CB0"/>
          </a:solidFill>
          <a:ln cap="flat" cmpd="sng" w="23575">
            <a:solidFill>
              <a:srgbClr val="1A5CB0"/>
            </a:solidFill>
            <a:prstDash val="solid"/>
            <a:round/>
            <a:headEnd len="sm" w="sm" type="none"/>
            <a:tailEnd len="sm" w="sm" type="none"/>
          </a:ln>
          <a:effectLst>
            <a:outerShdw blurRad="188631" rotWithShape="0" algn="bl" dir="8100000" dist="70737">
              <a:srgbClr val="000000">
                <a:alpha val="12160"/>
              </a:srgbClr>
            </a:outerShdw>
          </a:effectLst>
        </p:spPr>
        <p:txBody>
          <a:bodyPr anchorCtr="0" anchor="ctr" bIns="169750" lIns="169750" spcFirstLastPara="1" rIns="169750" wrap="square" tIns="169750">
            <a:noAutofit/>
          </a:bodyPr>
          <a:lstStyle/>
          <a:p>
            <a:pPr indent="0" lvl="0" marL="0" rtl="0" algn="l">
              <a:spcBef>
                <a:spcPts val="0"/>
              </a:spcBef>
              <a:spcAft>
                <a:spcPts val="0"/>
              </a:spcAft>
              <a:buNone/>
            </a:pPr>
            <a:r>
              <a:t/>
            </a:r>
            <a:endParaRPr/>
          </a:p>
        </p:txBody>
      </p:sp>
      <p:sp>
        <p:nvSpPr>
          <p:cNvPr id="631" name="Google Shape;631;g3dffc569eab_0_301"/>
          <p:cNvSpPr/>
          <p:nvPr/>
        </p:nvSpPr>
        <p:spPr>
          <a:xfrm>
            <a:off x="1618187" y="2586030"/>
            <a:ext cx="15599700" cy="1697700"/>
          </a:xfrm>
          <a:prstGeom prst="rect">
            <a:avLst/>
          </a:prstGeom>
          <a:noFill/>
          <a:ln>
            <a:noFill/>
          </a:ln>
        </p:spPr>
        <p:txBody>
          <a:bodyPr anchorCtr="0" anchor="ctr" bIns="84850" lIns="169750" spcFirstLastPara="1" rIns="169750" wrap="square" tIns="84850">
            <a:noAutofit/>
          </a:bodyPr>
          <a:lstStyle/>
          <a:p>
            <a:pPr indent="0" lvl="0" marL="0" marR="0" rtl="0" algn="l">
              <a:spcBef>
                <a:spcPts val="0"/>
              </a:spcBef>
              <a:spcAft>
                <a:spcPts val="0"/>
              </a:spcAft>
              <a:buClr>
                <a:srgbClr val="FFFFFF"/>
              </a:buClr>
              <a:buSzPts val="2785"/>
              <a:buFont typeface="Calibri"/>
              <a:buNone/>
            </a:pPr>
            <a:r>
              <a:rPr b="0" i="1" lang="en-US" sz="2785" u="none" cap="none" strike="noStrike">
                <a:solidFill>
                  <a:srgbClr val="FFFFFF"/>
                </a:solidFill>
                <a:latin typeface="Calibri"/>
                <a:ea typeface="Calibri"/>
                <a:cs typeface="Calibri"/>
                <a:sym typeface="Calibri"/>
              </a:rPr>
              <a:t>Build a functional small-business CRM with automated stages, follow-up flags, and status tracking.</a:t>
            </a:r>
            <a:endParaRPr b="0" i="0" sz="2785" u="none" cap="none" strike="noStrike">
              <a:solidFill>
                <a:srgbClr val="000000"/>
              </a:solidFill>
              <a:latin typeface="Calibri"/>
              <a:ea typeface="Calibri"/>
              <a:cs typeface="Calibri"/>
              <a:sym typeface="Calibri"/>
            </a:endParaRPr>
          </a:p>
        </p:txBody>
      </p:sp>
      <p:sp>
        <p:nvSpPr>
          <p:cNvPr id="632" name="Google Shape;632;g3dffc569eab_0_301"/>
          <p:cNvSpPr/>
          <p:nvPr/>
        </p:nvSpPr>
        <p:spPr>
          <a:xfrm>
            <a:off x="1531520" y="4623248"/>
            <a:ext cx="15773700" cy="5602200"/>
          </a:xfrm>
          <a:prstGeom prst="rect">
            <a:avLst/>
          </a:prstGeom>
          <a:noFill/>
          <a:ln>
            <a:noFill/>
          </a:ln>
        </p:spPr>
        <p:txBody>
          <a:bodyPr anchorCtr="0" anchor="t" bIns="84850" lIns="169750" spcFirstLastPara="1" rIns="169750" wrap="square" tIns="84850">
            <a:noAutofit/>
          </a:bodyPr>
          <a:lstStyle/>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1: Create a Google Sheet with columns: Name | Phone | Email | Lead Date | Status | Last Contact | Next Action | Notes</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2: Add data validation to Status column: dropdown with options: New Lead | Contacted | Proposal Sent | Won | Lost</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3: Add conditional formatting: New Lead = blue | Won = green | Lost = red | Proposal Sent = yellow</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4: Add a formula in Next Action: =IF(D2+7&lt;TODAY(),'FOLLOW UP NOW','Pending')</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5: Create a second sheet 'Dashboard': use COUNTIF to count leads in each status stage</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6: Create a 5-step automated welcome sequence template (emails for each day)</a:t>
            </a:r>
            <a:endParaRPr b="0" i="0" sz="2599" u="none" cap="none" strike="noStrike">
              <a:solidFill>
                <a:srgbClr val="000000"/>
              </a:solidFill>
              <a:latin typeface="Calibri"/>
              <a:ea typeface="Calibri"/>
              <a:cs typeface="Calibri"/>
              <a:sym typeface="Calibri"/>
            </a:endParaRPr>
          </a:p>
          <a:p>
            <a:pPr indent="-636629" lvl="0" marL="636629" marR="0" rtl="0" algn="l">
              <a:spcBef>
                <a:spcPts val="0"/>
              </a:spcBef>
              <a:spcAft>
                <a:spcPts val="0"/>
              </a:spcAft>
              <a:buClr>
                <a:srgbClr val="1A202C"/>
              </a:buClr>
              <a:buSzPts val="2599"/>
              <a:buFont typeface="Calibri"/>
              <a:buAutoNum type="arabicPeriod"/>
            </a:pPr>
            <a:r>
              <a:rPr b="0" i="0" lang="en-US" sz="2599" u="none" cap="none" strike="noStrike">
                <a:solidFill>
                  <a:srgbClr val="1A202C"/>
                </a:solidFill>
                <a:latin typeface="Calibri"/>
                <a:ea typeface="Calibri"/>
                <a:cs typeface="Calibri"/>
                <a:sym typeface="Calibri"/>
              </a:rPr>
              <a:t>Step 7: Present your CRM to the group — demonstrate the automated follow-up flagging</a:t>
            </a:r>
            <a:endParaRPr b="0" i="0" sz="2599"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36" name="Shape 636"/>
        <p:cNvGrpSpPr/>
        <p:nvPr/>
      </p:nvGrpSpPr>
      <p:grpSpPr>
        <a:xfrm>
          <a:off x="0" y="0"/>
          <a:ext cx="0" cy="0"/>
          <a:chOff x="0" y="0"/>
          <a:chExt cx="0" cy="0"/>
        </a:xfrm>
      </p:grpSpPr>
      <p:grpSp>
        <p:nvGrpSpPr>
          <p:cNvPr id="637" name="Google Shape;637;g3dffc569eab_0_567"/>
          <p:cNvGrpSpPr/>
          <p:nvPr/>
        </p:nvGrpSpPr>
        <p:grpSpPr>
          <a:xfrm>
            <a:off x="1028700" y="811707"/>
            <a:ext cx="16230707" cy="8446648"/>
            <a:chOff x="0" y="-57150"/>
            <a:chExt cx="4274726" cy="2224617"/>
          </a:xfrm>
        </p:grpSpPr>
        <p:sp>
          <p:nvSpPr>
            <p:cNvPr id="638" name="Google Shape;638;g3dffc569eab_0_56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39" name="Google Shape;639;g3dffc569eab_0_56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40" name="Google Shape;640;g3dffc569eab_0_56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41" name="Google Shape;641;g3dffc569eab_0_56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42" name="Google Shape;642;g3dffc569eab_0_567"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43" name="Google Shape;643;g3dffc569eab_0_56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g3dffc569eab_0_56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g3dffc569eab_0_567"/>
          <p:cNvSpPr/>
          <p:nvPr/>
        </p:nvSpPr>
        <p:spPr>
          <a:xfrm>
            <a:off x="1033694" y="1447565"/>
            <a:ext cx="14889600" cy="1099800"/>
          </a:xfrm>
          <a:prstGeom prst="rect">
            <a:avLst/>
          </a:prstGeom>
          <a:noFill/>
          <a:ln>
            <a:noFill/>
          </a:ln>
        </p:spPr>
        <p:txBody>
          <a:bodyPr anchorCtr="0" anchor="ctr" bIns="84575" lIns="169175" spcFirstLastPara="1" rIns="169175" wrap="square" tIns="84575">
            <a:noAutofit/>
          </a:bodyPr>
          <a:lstStyle/>
          <a:p>
            <a:pPr indent="0" lvl="0" marL="0" marR="0" rtl="0" algn="l">
              <a:spcBef>
                <a:spcPts val="0"/>
              </a:spcBef>
              <a:spcAft>
                <a:spcPts val="0"/>
              </a:spcAft>
              <a:buClr>
                <a:srgbClr val="0D1B4B"/>
              </a:buClr>
              <a:buSzPts val="4441"/>
              <a:buFont typeface="Trebuchet MS"/>
              <a:buNone/>
            </a:pPr>
            <a:r>
              <a:rPr b="1" i="0" lang="en-US" sz="4441" u="none" cap="none" strike="noStrike">
                <a:solidFill>
                  <a:srgbClr val="0D1B4B"/>
                </a:solidFill>
                <a:latin typeface="Trebuchet MS"/>
                <a:ea typeface="Trebuchet MS"/>
                <a:cs typeface="Trebuchet MS"/>
                <a:sym typeface="Trebuchet MS"/>
              </a:rPr>
              <a:t>Scheduling &amp; Time-Based Automation</a:t>
            </a:r>
            <a:endParaRPr b="0" i="0" sz="4441" u="none" cap="none" strike="noStrike">
              <a:solidFill>
                <a:srgbClr val="000000"/>
              </a:solidFill>
              <a:latin typeface="Calibri"/>
              <a:ea typeface="Calibri"/>
              <a:cs typeface="Calibri"/>
              <a:sym typeface="Calibri"/>
            </a:endParaRPr>
          </a:p>
        </p:txBody>
      </p:sp>
      <p:sp>
        <p:nvSpPr>
          <p:cNvPr id="646" name="Google Shape;646;g3dffc569eab_0_567"/>
          <p:cNvSpPr/>
          <p:nvPr/>
        </p:nvSpPr>
        <p:spPr>
          <a:xfrm>
            <a:off x="1033694" y="2547382"/>
            <a:ext cx="14551500" cy="50400"/>
          </a:xfrm>
          <a:prstGeom prst="rect">
            <a:avLst/>
          </a:prstGeom>
          <a:solidFill>
            <a:srgbClr val="1A5CB0"/>
          </a:solidFill>
          <a:ln cap="flat" cmpd="sng" w="23500">
            <a:solidFill>
              <a:srgbClr val="1A5CB0"/>
            </a:solidFill>
            <a:prstDash val="solid"/>
            <a:round/>
            <a:headEnd len="sm" w="sm" type="none"/>
            <a:tailEnd len="sm" w="sm" type="none"/>
          </a:ln>
        </p:spPr>
        <p:txBody>
          <a:bodyPr anchorCtr="0" anchor="ctr" bIns="169175" lIns="169175" spcFirstLastPara="1" rIns="169175" wrap="square" tIns="169175">
            <a:noAutofit/>
          </a:bodyPr>
          <a:lstStyle/>
          <a:p>
            <a:pPr indent="0" lvl="0" marL="0" rtl="0" algn="l">
              <a:spcBef>
                <a:spcPts val="0"/>
              </a:spcBef>
              <a:spcAft>
                <a:spcPts val="0"/>
              </a:spcAft>
              <a:buNone/>
            </a:pPr>
            <a:r>
              <a:t/>
            </a:r>
            <a:endParaRPr/>
          </a:p>
        </p:txBody>
      </p:sp>
      <p:sp>
        <p:nvSpPr>
          <p:cNvPr id="647" name="Google Shape;647;g3dffc569eab_0_567"/>
          <p:cNvSpPr/>
          <p:nvPr/>
        </p:nvSpPr>
        <p:spPr>
          <a:xfrm>
            <a:off x="1033694" y="2767346"/>
            <a:ext cx="14889600" cy="7275600"/>
          </a:xfrm>
          <a:prstGeom prst="rect">
            <a:avLst/>
          </a:prstGeom>
          <a:noFill/>
          <a:ln>
            <a:noFill/>
          </a:ln>
        </p:spPr>
        <p:txBody>
          <a:bodyPr anchorCtr="0" anchor="t" bIns="84575" lIns="169175" spcFirstLastPara="1" rIns="169175" wrap="square" tIns="84575">
            <a:noAutofit/>
          </a:bodyPr>
          <a:lstStyle/>
          <a:p>
            <a:pPr indent="-634510" lvl="0" marL="634510" marR="0" rtl="0" algn="l">
              <a:spcBef>
                <a:spcPts val="0"/>
              </a:spcBef>
              <a:spcAft>
                <a:spcPts val="0"/>
              </a:spcAft>
              <a:buClr>
                <a:srgbClr val="1A202C"/>
              </a:buClr>
              <a:buSzPts val="2776"/>
              <a:buFont typeface="Calibri"/>
              <a:buChar char="•"/>
            </a:pPr>
            <a:r>
              <a:rPr b="1" i="0" lang="en-US" sz="2776" u="none" cap="none" strike="noStrike">
                <a:solidFill>
                  <a:srgbClr val="1A202C"/>
                </a:solidFill>
                <a:latin typeface="Calibri"/>
                <a:ea typeface="Calibri"/>
                <a:cs typeface="Calibri"/>
                <a:sym typeface="Calibri"/>
              </a:rPr>
              <a:t>Scheduling automation serves three functions:</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Booking automation — clients self-book without calling or messaging</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Reminder automation — no-shows drop dramatically with automated reminders</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Reporting automation — weekly/monthly reports generated and sent without effort</a:t>
            </a:r>
            <a:endParaRPr b="0" i="0" sz="2776" u="none" cap="none" strike="noStrike">
              <a:solidFill>
                <a:srgbClr val="000000"/>
              </a:solidFill>
              <a:latin typeface="Calibri"/>
              <a:ea typeface="Calibri"/>
              <a:cs typeface="Calibri"/>
              <a:sym typeface="Calibri"/>
            </a:endParaRPr>
          </a:p>
          <a:p>
            <a:pPr indent="-458257" lvl="0" marL="634510" marR="0" rtl="0" algn="l">
              <a:spcBef>
                <a:spcPts val="0"/>
              </a:spcBef>
              <a:spcAft>
                <a:spcPts val="0"/>
              </a:spcAft>
              <a:buClr>
                <a:srgbClr val="000000"/>
              </a:buClr>
              <a:buSzPts val="2776"/>
              <a:buFont typeface="Calibri"/>
              <a:buNone/>
            </a:pPr>
            <a:r>
              <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1" i="0" lang="en-US" sz="2776" u="none" cap="none" strike="noStrike">
                <a:solidFill>
                  <a:srgbClr val="1A202C"/>
                </a:solidFill>
                <a:latin typeface="Calibri"/>
                <a:ea typeface="Calibri"/>
                <a:cs typeface="Calibri"/>
                <a:sym typeface="Calibri"/>
              </a:rPr>
              <a:t>Building a reminder system:</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Step 1: Client books via Calendly → appointment added to Google Calendar</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Step 2: Calendar event created → Zapier triggers reminder sequence</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Step 3: 24 hours before: automated email and SMS reminder sent</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Step 4: 2 hours before: final WhatsApp reminder sent</a:t>
            </a:r>
            <a:endParaRPr b="0" i="0" sz="2776" u="none" cap="none" strike="noStrike">
              <a:solidFill>
                <a:srgbClr val="000000"/>
              </a:solidFill>
              <a:latin typeface="Calibri"/>
              <a:ea typeface="Calibri"/>
              <a:cs typeface="Calibri"/>
              <a:sym typeface="Calibri"/>
            </a:endParaRPr>
          </a:p>
          <a:p>
            <a:pPr indent="-634510" lvl="0" marL="634510" marR="0" rtl="0" algn="l">
              <a:spcBef>
                <a:spcPts val="0"/>
              </a:spcBef>
              <a:spcAft>
                <a:spcPts val="0"/>
              </a:spcAft>
              <a:buClr>
                <a:srgbClr val="1A202C"/>
              </a:buClr>
              <a:buSzPts val="2776"/>
              <a:buFont typeface="Calibri"/>
              <a:buChar char="•"/>
            </a:pPr>
            <a:r>
              <a:rPr b="0" i="0" lang="en-US" sz="2776" u="none" cap="none" strike="noStrike">
                <a:solidFill>
                  <a:srgbClr val="1A202C"/>
                </a:solidFill>
                <a:latin typeface="Calibri"/>
                <a:ea typeface="Calibri"/>
                <a:cs typeface="Calibri"/>
                <a:sym typeface="Calibri"/>
              </a:rPr>
              <a:t>Step 5: After appointment: automated follow-up and review request sent</a:t>
            </a:r>
            <a:endParaRPr b="0" i="0" sz="2776"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51" name="Shape 651"/>
        <p:cNvGrpSpPr/>
        <p:nvPr/>
      </p:nvGrpSpPr>
      <p:grpSpPr>
        <a:xfrm>
          <a:off x="0" y="0"/>
          <a:ext cx="0" cy="0"/>
          <a:chOff x="0" y="0"/>
          <a:chExt cx="0" cy="0"/>
        </a:xfrm>
      </p:grpSpPr>
      <p:grpSp>
        <p:nvGrpSpPr>
          <p:cNvPr id="652" name="Google Shape;652;g3dffc569eab_0_556"/>
          <p:cNvGrpSpPr/>
          <p:nvPr/>
        </p:nvGrpSpPr>
        <p:grpSpPr>
          <a:xfrm>
            <a:off x="1028700" y="811707"/>
            <a:ext cx="16230707" cy="8446648"/>
            <a:chOff x="0" y="-57150"/>
            <a:chExt cx="4274726" cy="2224617"/>
          </a:xfrm>
        </p:grpSpPr>
        <p:sp>
          <p:nvSpPr>
            <p:cNvPr id="653" name="Google Shape;653;g3dffc569eab_0_55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54" name="Google Shape;654;g3dffc569eab_0_55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55" name="Google Shape;655;g3dffc569eab_0_55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56" name="Google Shape;656;g3dffc569eab_0_55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57" name="Google Shape;657;g3dffc569eab_0_55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58" name="Google Shape;658;g3dffc569eab_0_55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g3dffc569eab_0_55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g3dffc569eab_0_556"/>
          <p:cNvSpPr/>
          <p:nvPr/>
        </p:nvSpPr>
        <p:spPr>
          <a:xfrm>
            <a:off x="4489500" y="1400925"/>
            <a:ext cx="9326100" cy="50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D1B4B"/>
              </a:buClr>
              <a:buSzPts val="2200"/>
              <a:buFont typeface="Trebuchet MS"/>
              <a:buNone/>
            </a:pPr>
            <a:r>
              <a:rPr b="1" i="0" lang="en-US" sz="2500" u="none" cap="none" strike="noStrike">
                <a:solidFill>
                  <a:srgbClr val="0D1B4B"/>
                </a:solidFill>
                <a:latin typeface="Trebuchet MS"/>
                <a:ea typeface="Trebuchet MS"/>
                <a:cs typeface="Trebuchet MS"/>
                <a:sym typeface="Trebuchet MS"/>
              </a:rPr>
              <a:t>Advanced Automation Use Cases &amp; Income Opportunities</a:t>
            </a:r>
            <a:endParaRPr b="0" i="0" sz="2500" u="none" cap="none" strike="noStrike">
              <a:solidFill>
                <a:srgbClr val="000000"/>
              </a:solidFill>
              <a:latin typeface="Calibri"/>
              <a:ea typeface="Calibri"/>
              <a:cs typeface="Calibri"/>
              <a:sym typeface="Calibri"/>
            </a:endParaRPr>
          </a:p>
        </p:txBody>
      </p:sp>
      <p:sp>
        <p:nvSpPr>
          <p:cNvPr id="661" name="Google Shape;661;g3dffc569eab_0_556"/>
          <p:cNvSpPr/>
          <p:nvPr/>
        </p:nvSpPr>
        <p:spPr>
          <a:xfrm>
            <a:off x="4937760" y="1894692"/>
            <a:ext cx="8412600" cy="27300"/>
          </a:xfrm>
          <a:prstGeom prst="rect">
            <a:avLst/>
          </a:prstGeom>
          <a:solidFill>
            <a:srgbClr val="F4A623"/>
          </a:solidFill>
          <a:ln cap="flat" cmpd="sng" w="12700">
            <a:solidFill>
              <a:srgbClr val="F4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662" name="Google Shape;662;g3dffc569eab_0_556"/>
          <p:cNvGraphicFramePr/>
          <p:nvPr/>
        </p:nvGraphicFramePr>
        <p:xfrm>
          <a:off x="1244960" y="2022708"/>
          <a:ext cx="3000000" cy="3000000"/>
        </p:xfrm>
        <a:graphic>
          <a:graphicData uri="http://schemas.openxmlformats.org/drawingml/2006/table">
            <a:tbl>
              <a:tblPr>
                <a:noFill/>
                <a:tableStyleId>{3FA5D2EA-4BDF-4BD6-8FED-9620C087E6A0}</a:tableStyleId>
              </a:tblPr>
              <a:tblGrid>
                <a:gridCol w="3963650"/>
                <a:gridCol w="3963650"/>
                <a:gridCol w="3963650"/>
                <a:gridCol w="3963650"/>
              </a:tblGrid>
              <a:tr h="918075">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Automation Type</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Who Needs It</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What You Build</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Trebuchet MS"/>
                        <a:buNone/>
                      </a:pPr>
                      <a:r>
                        <a:rPr b="1" lang="en-US" sz="2400" u="none" cap="none" strike="noStrike">
                          <a:solidFill>
                            <a:srgbClr val="FFFFFF"/>
                          </a:solidFill>
                          <a:latin typeface="Trebuchet MS"/>
                          <a:ea typeface="Trebuchet MS"/>
                          <a:cs typeface="Trebuchet MS"/>
                          <a:sym typeface="Trebuchet MS"/>
                        </a:rPr>
                        <a:t>Income Potential</a:t>
                      </a:r>
                      <a:endParaRPr sz="2400" u="none" cap="none" strike="noStrike">
                        <a:latin typeface="Trebuchet MS"/>
                        <a:ea typeface="Trebuchet MS"/>
                        <a:cs typeface="Trebuchet MS"/>
                        <a:sym typeface="Trebuchet MS"/>
                      </a:endParaRPr>
                    </a:p>
                  </a:txBody>
                  <a:tcPr marT="45725" marB="45725" marR="91450" marL="91450">
                    <a:lnL cap="flat" cmpd="sng" w="12700">
                      <a:solidFill>
                        <a:srgbClr val="1A5CB0"/>
                      </a:solidFill>
                      <a:prstDash val="solid"/>
                      <a:round/>
                      <a:headEnd len="sm" w="sm" type="none"/>
                      <a:tailEnd len="sm" w="sm" type="none"/>
                    </a:lnL>
                    <a:lnR cap="flat" cmpd="sng" w="12700">
                      <a:solidFill>
                        <a:srgbClr val="1A5CB0"/>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1A5CB0"/>
                      </a:solidFill>
                      <a:prstDash val="solid"/>
                      <a:round/>
                      <a:headEnd len="sm" w="sm" type="none"/>
                      <a:tailEnd len="sm" w="sm" type="none"/>
                    </a:lnB>
                    <a:solidFill>
                      <a:srgbClr val="1A5CB0"/>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Booking System</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Clinics, salons, tutors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Calendly + Sheets + email reminders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$150–$400 setup</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1A5CB0"/>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Sales Dashboard</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Shops, freelancers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Sheets with auto-charts + weekly email report</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$100–$250 setup</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Client Onboarding</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Any service business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Form → welcome email → task list → CRM</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$200–$500 setup</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Inventory Tracker</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Retail, food business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Sheets + alerts when stock falls below threshold</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$100–$300 setup</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Invoice Automation</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Freelancers, agencies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Time trigger → invoice generated → email sent</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$150–$350 setup</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r h="869800">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Social Media Scheduling</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Small businesses</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Buffer/Later + content calendar + analytics report</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A202C"/>
                        </a:buClr>
                        <a:buSzPts val="1200"/>
                        <a:buFont typeface="Calibri"/>
                        <a:buNone/>
                      </a:pPr>
                      <a:r>
                        <a:rPr lang="en-US" sz="2400" u="none" cap="none" strike="noStrike">
                          <a:solidFill>
                            <a:srgbClr val="1A202C"/>
                          </a:solidFill>
                          <a:latin typeface="Calibri"/>
                          <a:ea typeface="Calibri"/>
                          <a:cs typeface="Calibri"/>
                          <a:sym typeface="Calibri"/>
                        </a:rPr>
                        <a:t>$75–$200/month</a:t>
                      </a:r>
                      <a:endParaRPr sz="2400" u="none" cap="none" strike="noStrike">
                        <a:latin typeface="Calibri"/>
                        <a:ea typeface="Calibri"/>
                        <a:cs typeface="Calibri"/>
                        <a:sym typeface="Calibri"/>
                      </a:endParaRPr>
                    </a:p>
                  </a:txBody>
                  <a:tcPr marT="45725" marB="45725" marR="91450" marL="91450">
                    <a:lnL cap="flat" cmpd="sng" w="12700">
                      <a:solidFill>
                        <a:srgbClr val="FFF8F2"/>
                      </a:solidFill>
                      <a:prstDash val="solid"/>
                      <a:round/>
                      <a:headEnd len="sm" w="sm" type="none"/>
                      <a:tailEnd len="sm" w="sm" type="none"/>
                    </a:lnL>
                    <a:lnR cap="flat" cmpd="sng" w="12700">
                      <a:solidFill>
                        <a:srgbClr val="FFF8F2"/>
                      </a:solidFill>
                      <a:prstDash val="solid"/>
                      <a:round/>
                      <a:headEnd len="sm" w="sm" type="none"/>
                      <a:tailEnd len="sm" w="sm" type="none"/>
                    </a:lnR>
                    <a:lnT cap="flat" cmpd="sng" w="12700">
                      <a:solidFill>
                        <a:srgbClr val="FFF8F2"/>
                      </a:solidFill>
                      <a:prstDash val="solid"/>
                      <a:round/>
                      <a:headEnd len="sm" w="sm" type="none"/>
                      <a:tailEnd len="sm" w="sm" type="none"/>
                    </a:lnT>
                    <a:lnB cap="flat" cmpd="sng" w="12700">
                      <a:solidFill>
                        <a:srgbClr val="FFF8F2"/>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66" name="Shape 666"/>
        <p:cNvGrpSpPr/>
        <p:nvPr/>
      </p:nvGrpSpPr>
      <p:grpSpPr>
        <a:xfrm>
          <a:off x="0" y="0"/>
          <a:ext cx="0" cy="0"/>
          <a:chOff x="0" y="0"/>
          <a:chExt cx="0" cy="0"/>
        </a:xfrm>
      </p:grpSpPr>
      <p:grpSp>
        <p:nvGrpSpPr>
          <p:cNvPr id="667" name="Google Shape;667;g3dffc569eab_0_545"/>
          <p:cNvGrpSpPr/>
          <p:nvPr/>
        </p:nvGrpSpPr>
        <p:grpSpPr>
          <a:xfrm>
            <a:off x="1028700" y="811707"/>
            <a:ext cx="16230707" cy="8446648"/>
            <a:chOff x="0" y="-57150"/>
            <a:chExt cx="4274726" cy="2224617"/>
          </a:xfrm>
        </p:grpSpPr>
        <p:sp>
          <p:nvSpPr>
            <p:cNvPr id="668" name="Google Shape;668;g3dffc569eab_0_54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69" name="Google Shape;669;g3dffc569eab_0_54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70" name="Google Shape;670;g3dffc569eab_0_54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71" name="Google Shape;671;g3dffc569eab_0_54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72" name="Google Shape;672;g3dffc569eab_0_54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73" name="Google Shape;673;g3dffc569eab_0_54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g3dffc569eab_0_54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g3dffc569eab_0_545"/>
          <p:cNvSpPr/>
          <p:nvPr/>
        </p:nvSpPr>
        <p:spPr>
          <a:xfrm>
            <a:off x="1499867" y="1520918"/>
            <a:ext cx="3079500" cy="578700"/>
          </a:xfrm>
          <a:prstGeom prst="rect">
            <a:avLst/>
          </a:prstGeom>
          <a:solidFill>
            <a:srgbClr val="F4A623"/>
          </a:solidFill>
          <a:ln cap="flat" cmpd="sng" w="19125">
            <a:solidFill>
              <a:srgbClr val="F4A623"/>
            </a:solidFill>
            <a:prstDash val="solid"/>
            <a:round/>
            <a:headEnd len="sm" w="sm" type="none"/>
            <a:tailEnd len="sm" w="sm" type="none"/>
          </a:ln>
        </p:spPr>
        <p:txBody>
          <a:bodyPr anchorCtr="0" anchor="ctr" bIns="137775" lIns="137775" spcFirstLastPara="1" rIns="137775" wrap="square" tIns="137775">
            <a:noAutofit/>
          </a:bodyPr>
          <a:lstStyle/>
          <a:p>
            <a:pPr indent="0" lvl="0" marL="0" rtl="0" algn="l">
              <a:spcBef>
                <a:spcPts val="0"/>
              </a:spcBef>
              <a:spcAft>
                <a:spcPts val="0"/>
              </a:spcAft>
              <a:buNone/>
            </a:pPr>
            <a:r>
              <a:t/>
            </a:r>
            <a:endParaRPr/>
          </a:p>
        </p:txBody>
      </p:sp>
      <p:sp>
        <p:nvSpPr>
          <p:cNvPr id="676" name="Google Shape;676;g3dffc569eab_0_545"/>
          <p:cNvSpPr/>
          <p:nvPr/>
        </p:nvSpPr>
        <p:spPr>
          <a:xfrm>
            <a:off x="1499867" y="1520918"/>
            <a:ext cx="3079500" cy="57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10"/>
              <a:buFont typeface="Trebuchet MS"/>
              <a:buNone/>
            </a:pPr>
            <a:r>
              <a:rPr b="1" i="0" lang="en-US" sz="2110" u="none" cap="none" strike="noStrike">
                <a:solidFill>
                  <a:srgbClr val="0D1B4B"/>
                </a:solidFill>
                <a:latin typeface="Trebuchet MS"/>
                <a:ea typeface="Trebuchet MS"/>
                <a:cs typeface="Trebuchet MS"/>
                <a:sym typeface="Trebuchet MS"/>
              </a:rPr>
              <a:t>Q 3</a:t>
            </a:r>
            <a:endParaRPr b="0" i="0" sz="2110" u="none" cap="none" strike="noStrike">
              <a:solidFill>
                <a:srgbClr val="000000"/>
              </a:solidFill>
              <a:latin typeface="Calibri"/>
              <a:ea typeface="Calibri"/>
              <a:cs typeface="Calibri"/>
              <a:sym typeface="Calibri"/>
            </a:endParaRPr>
          </a:p>
        </p:txBody>
      </p:sp>
      <p:sp>
        <p:nvSpPr>
          <p:cNvPr id="677" name="Google Shape;677;g3dffc569eab_0_545"/>
          <p:cNvSpPr/>
          <p:nvPr/>
        </p:nvSpPr>
        <p:spPr>
          <a:xfrm>
            <a:off x="4921329" y="1576033"/>
            <a:ext cx="6843300" cy="4824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F4A623"/>
              </a:buClr>
              <a:buSzPts val="1658"/>
              <a:buFont typeface="Trebuchet MS"/>
              <a:buNone/>
            </a:pPr>
            <a:r>
              <a:rPr b="1" i="0" lang="en-US" sz="1858" u="none" cap="none" strike="noStrike">
                <a:solidFill>
                  <a:srgbClr val="980000"/>
                </a:solidFill>
                <a:latin typeface="Trebuchet MS"/>
                <a:ea typeface="Trebuchet MS"/>
                <a:cs typeface="Trebuchet MS"/>
                <a:sym typeface="Trebuchet MS"/>
              </a:rPr>
              <a:t>KNOWLEDGE CHECK</a:t>
            </a:r>
            <a:endParaRPr b="0" i="0" sz="1858" u="none" cap="none" strike="noStrike">
              <a:solidFill>
                <a:srgbClr val="980000"/>
              </a:solidFill>
              <a:latin typeface="Calibri"/>
              <a:ea typeface="Calibri"/>
              <a:cs typeface="Calibri"/>
              <a:sym typeface="Calibri"/>
            </a:endParaRPr>
          </a:p>
        </p:txBody>
      </p:sp>
      <p:sp>
        <p:nvSpPr>
          <p:cNvPr id="678" name="Google Shape;678;g3dffc569eab_0_545"/>
          <p:cNvSpPr/>
          <p:nvPr/>
        </p:nvSpPr>
        <p:spPr>
          <a:xfrm>
            <a:off x="1211225" y="2347650"/>
            <a:ext cx="16027500" cy="15159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FFFFFF"/>
              </a:buClr>
              <a:buSzPts val="3014"/>
              <a:buFont typeface="Trebuchet MS"/>
              <a:buNone/>
            </a:pPr>
            <a:r>
              <a:rPr b="1" i="0" lang="en-US" sz="3314" u="none" cap="none" strike="noStrike">
                <a:solidFill>
                  <a:schemeClr val="dk1"/>
                </a:solidFill>
                <a:latin typeface="Trebuchet MS"/>
                <a:ea typeface="Trebuchet MS"/>
                <a:cs typeface="Trebuchet MS"/>
                <a:sym typeface="Trebuchet MS"/>
              </a:rPr>
              <a:t>A salon owner loses revenue because clients forget appointments and don't cancel in advance. What is the most effective automation solution?</a:t>
            </a:r>
            <a:endParaRPr b="0" i="0" sz="3314" u="none" cap="none" strike="noStrike">
              <a:solidFill>
                <a:schemeClr val="dk1"/>
              </a:solidFill>
              <a:latin typeface="Calibri"/>
              <a:ea typeface="Calibri"/>
              <a:cs typeface="Calibri"/>
              <a:sym typeface="Calibri"/>
            </a:endParaRPr>
          </a:p>
        </p:txBody>
      </p:sp>
      <p:sp>
        <p:nvSpPr>
          <p:cNvPr id="679" name="Google Shape;679;g3dffc569eab_0_545"/>
          <p:cNvSpPr/>
          <p:nvPr/>
        </p:nvSpPr>
        <p:spPr>
          <a:xfrm>
            <a:off x="1008175" y="4166450"/>
            <a:ext cx="16230600" cy="895500"/>
          </a:xfrm>
          <a:prstGeom prst="rect">
            <a:avLst/>
          </a:prstGeom>
          <a:solidFill>
            <a:schemeClr val="dk2"/>
          </a:solidFill>
          <a:ln cap="flat" cmpd="sng" w="19125">
            <a:solidFill>
              <a:schemeClr val="dk2"/>
            </a:solidFill>
            <a:prstDash val="solid"/>
            <a:round/>
            <a:headEnd len="sm" w="sm" type="none"/>
            <a:tailEnd len="sm" w="sm" type="none"/>
          </a:ln>
        </p:spPr>
        <p:txBody>
          <a:bodyPr anchorCtr="0" anchor="ctr" bIns="137775" lIns="137775" spcFirstLastPara="1" rIns="137775" wrap="square" tIns="137775">
            <a:noAutofit/>
          </a:bodyPr>
          <a:lstStyle/>
          <a:p>
            <a:pPr indent="0" lvl="0" marL="0" rtl="0" algn="l">
              <a:spcBef>
                <a:spcPts val="0"/>
              </a:spcBef>
              <a:spcAft>
                <a:spcPts val="0"/>
              </a:spcAft>
              <a:buNone/>
            </a:pPr>
            <a:r>
              <a:t/>
            </a:r>
            <a:endParaRPr/>
          </a:p>
        </p:txBody>
      </p:sp>
      <p:sp>
        <p:nvSpPr>
          <p:cNvPr id="680" name="Google Shape;680;g3dffc569eab_0_545"/>
          <p:cNvSpPr/>
          <p:nvPr/>
        </p:nvSpPr>
        <p:spPr>
          <a:xfrm>
            <a:off x="1384814" y="4166444"/>
            <a:ext cx="15225600" cy="8955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FFFFFF"/>
              </a:buClr>
              <a:buSzPts val="2110"/>
              <a:buFont typeface="Calibri"/>
              <a:buNone/>
            </a:pPr>
            <a:r>
              <a:rPr b="0" i="0" lang="en-US" sz="2310" u="none" cap="none" strike="noStrike">
                <a:solidFill>
                  <a:srgbClr val="FFFFFF"/>
                </a:solidFill>
                <a:latin typeface="Calibri"/>
                <a:ea typeface="Calibri"/>
                <a:cs typeface="Calibri"/>
                <a:sym typeface="Calibri"/>
              </a:rPr>
              <a:t>A.  Post more reminders on their social media pages</a:t>
            </a:r>
            <a:endParaRPr b="0" i="0" sz="2310" u="none" cap="none" strike="noStrike">
              <a:solidFill>
                <a:srgbClr val="000000"/>
              </a:solidFill>
              <a:latin typeface="Calibri"/>
              <a:ea typeface="Calibri"/>
              <a:cs typeface="Calibri"/>
              <a:sym typeface="Calibri"/>
            </a:endParaRPr>
          </a:p>
        </p:txBody>
      </p:sp>
      <p:sp>
        <p:nvSpPr>
          <p:cNvPr id="681" name="Google Shape;681;g3dffc569eab_0_545"/>
          <p:cNvSpPr/>
          <p:nvPr/>
        </p:nvSpPr>
        <p:spPr>
          <a:xfrm>
            <a:off x="1008175" y="5296300"/>
            <a:ext cx="16230600" cy="895500"/>
          </a:xfrm>
          <a:prstGeom prst="rect">
            <a:avLst/>
          </a:prstGeom>
          <a:solidFill>
            <a:schemeClr val="dk2"/>
          </a:solidFill>
          <a:ln cap="flat" cmpd="sng" w="19125">
            <a:solidFill>
              <a:schemeClr val="dk2"/>
            </a:solidFill>
            <a:prstDash val="solid"/>
            <a:round/>
            <a:headEnd len="sm" w="sm" type="none"/>
            <a:tailEnd len="sm" w="sm" type="none"/>
          </a:ln>
        </p:spPr>
        <p:txBody>
          <a:bodyPr anchorCtr="0" anchor="ctr" bIns="137775" lIns="137775" spcFirstLastPara="1" rIns="137775" wrap="square" tIns="137775">
            <a:noAutofit/>
          </a:bodyPr>
          <a:lstStyle/>
          <a:p>
            <a:pPr indent="0" lvl="0" marL="0" rtl="0" algn="l">
              <a:spcBef>
                <a:spcPts val="0"/>
              </a:spcBef>
              <a:spcAft>
                <a:spcPts val="0"/>
              </a:spcAft>
              <a:buNone/>
            </a:pPr>
            <a:r>
              <a:t/>
            </a:r>
            <a:endParaRPr/>
          </a:p>
        </p:txBody>
      </p:sp>
      <p:sp>
        <p:nvSpPr>
          <p:cNvPr id="682" name="Google Shape;682;g3dffc569eab_0_545"/>
          <p:cNvSpPr/>
          <p:nvPr/>
        </p:nvSpPr>
        <p:spPr>
          <a:xfrm>
            <a:off x="1384814" y="5296305"/>
            <a:ext cx="15225600" cy="8955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FFFFFF"/>
              </a:buClr>
              <a:buSzPts val="2110"/>
              <a:buFont typeface="Calibri"/>
              <a:buNone/>
            </a:pPr>
            <a:r>
              <a:rPr b="0" i="0" lang="en-US" sz="2310" u="none" cap="none" strike="noStrike">
                <a:solidFill>
                  <a:srgbClr val="FFFFFF"/>
                </a:solidFill>
                <a:latin typeface="Calibri"/>
                <a:ea typeface="Calibri"/>
                <a:cs typeface="Calibri"/>
                <a:sym typeface="Calibri"/>
              </a:rPr>
              <a:t>B.  Call every client manually the day before their appointment</a:t>
            </a:r>
            <a:endParaRPr b="0" i="0" sz="2310" u="none" cap="none" strike="noStrike">
              <a:solidFill>
                <a:srgbClr val="000000"/>
              </a:solidFill>
              <a:latin typeface="Calibri"/>
              <a:ea typeface="Calibri"/>
              <a:cs typeface="Calibri"/>
              <a:sym typeface="Calibri"/>
            </a:endParaRPr>
          </a:p>
        </p:txBody>
      </p:sp>
      <p:sp>
        <p:nvSpPr>
          <p:cNvPr id="683" name="Google Shape;683;g3dffc569eab_0_545"/>
          <p:cNvSpPr/>
          <p:nvPr/>
        </p:nvSpPr>
        <p:spPr>
          <a:xfrm>
            <a:off x="1008175" y="6426175"/>
            <a:ext cx="16230600" cy="895500"/>
          </a:xfrm>
          <a:prstGeom prst="rect">
            <a:avLst/>
          </a:prstGeom>
          <a:solidFill>
            <a:srgbClr val="07C8A0"/>
          </a:solidFill>
          <a:ln cap="flat" cmpd="sng" w="19125">
            <a:solidFill>
              <a:srgbClr val="07C8A0"/>
            </a:solidFill>
            <a:prstDash val="solid"/>
            <a:round/>
            <a:headEnd len="sm" w="sm" type="none"/>
            <a:tailEnd len="sm" w="sm" type="none"/>
          </a:ln>
        </p:spPr>
        <p:txBody>
          <a:bodyPr anchorCtr="0" anchor="ctr" bIns="137775" lIns="137775" spcFirstLastPara="1" rIns="137775" wrap="square" tIns="137775">
            <a:noAutofit/>
          </a:bodyPr>
          <a:lstStyle/>
          <a:p>
            <a:pPr indent="0" lvl="0" marL="0" rtl="0" algn="l">
              <a:spcBef>
                <a:spcPts val="0"/>
              </a:spcBef>
              <a:spcAft>
                <a:spcPts val="0"/>
              </a:spcAft>
              <a:buNone/>
            </a:pPr>
            <a:r>
              <a:t/>
            </a:r>
            <a:endParaRPr/>
          </a:p>
        </p:txBody>
      </p:sp>
      <p:sp>
        <p:nvSpPr>
          <p:cNvPr id="684" name="Google Shape;684;g3dffc569eab_0_545"/>
          <p:cNvSpPr/>
          <p:nvPr/>
        </p:nvSpPr>
        <p:spPr>
          <a:xfrm>
            <a:off x="1384814" y="6426165"/>
            <a:ext cx="15225600" cy="8955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0D1B4B"/>
              </a:buClr>
              <a:buSzPts val="2110"/>
              <a:buFont typeface="Calibri"/>
              <a:buNone/>
            </a:pPr>
            <a:r>
              <a:rPr b="1" i="0" lang="en-US" sz="2310" u="none" cap="none" strike="noStrike">
                <a:solidFill>
                  <a:srgbClr val="0D1B4B"/>
                </a:solidFill>
                <a:latin typeface="Calibri"/>
                <a:ea typeface="Calibri"/>
                <a:cs typeface="Calibri"/>
                <a:sym typeface="Calibri"/>
              </a:rPr>
              <a:t>C.  Set up: booking form → calendar sync → automated SMS 24hrs before → WhatsApp 2hrs before</a:t>
            </a:r>
            <a:endParaRPr b="0" i="0" sz="2310" u="none" cap="none" strike="noStrike">
              <a:solidFill>
                <a:srgbClr val="000000"/>
              </a:solidFill>
              <a:latin typeface="Calibri"/>
              <a:ea typeface="Calibri"/>
              <a:cs typeface="Calibri"/>
              <a:sym typeface="Calibri"/>
            </a:endParaRPr>
          </a:p>
        </p:txBody>
      </p:sp>
      <p:sp>
        <p:nvSpPr>
          <p:cNvPr id="685" name="Google Shape;685;g3dffc569eab_0_545"/>
          <p:cNvSpPr/>
          <p:nvPr/>
        </p:nvSpPr>
        <p:spPr>
          <a:xfrm>
            <a:off x="1008175" y="7556025"/>
            <a:ext cx="16230600" cy="895500"/>
          </a:xfrm>
          <a:prstGeom prst="rect">
            <a:avLst/>
          </a:prstGeom>
          <a:solidFill>
            <a:schemeClr val="dk2"/>
          </a:solidFill>
          <a:ln cap="flat" cmpd="sng" w="19125">
            <a:solidFill>
              <a:srgbClr val="1A5CB0"/>
            </a:solidFill>
            <a:prstDash val="solid"/>
            <a:round/>
            <a:headEnd len="sm" w="sm" type="none"/>
            <a:tailEnd len="sm" w="sm" type="none"/>
          </a:ln>
        </p:spPr>
        <p:txBody>
          <a:bodyPr anchorCtr="0" anchor="ctr" bIns="137775" lIns="137775" spcFirstLastPara="1" rIns="137775" wrap="square" tIns="137775">
            <a:noAutofit/>
          </a:bodyPr>
          <a:lstStyle/>
          <a:p>
            <a:pPr indent="0" lvl="0" marL="0" rtl="0" algn="l">
              <a:spcBef>
                <a:spcPts val="0"/>
              </a:spcBef>
              <a:spcAft>
                <a:spcPts val="0"/>
              </a:spcAft>
              <a:buNone/>
            </a:pPr>
            <a:r>
              <a:t/>
            </a:r>
            <a:endParaRPr/>
          </a:p>
        </p:txBody>
      </p:sp>
      <p:sp>
        <p:nvSpPr>
          <p:cNvPr id="686" name="Google Shape;686;g3dffc569eab_0_545"/>
          <p:cNvSpPr/>
          <p:nvPr/>
        </p:nvSpPr>
        <p:spPr>
          <a:xfrm>
            <a:off x="1461014" y="7556025"/>
            <a:ext cx="15225600" cy="895500"/>
          </a:xfrm>
          <a:prstGeom prst="rect">
            <a:avLst/>
          </a:prstGeom>
          <a:noFill/>
          <a:ln>
            <a:noFill/>
          </a:ln>
        </p:spPr>
        <p:txBody>
          <a:bodyPr anchorCtr="0" anchor="ctr" bIns="68875" lIns="137775" spcFirstLastPara="1" rIns="137775" wrap="square" tIns="68875">
            <a:noAutofit/>
          </a:bodyPr>
          <a:lstStyle/>
          <a:p>
            <a:pPr indent="0" lvl="0" marL="0" marR="0" rtl="0" algn="l">
              <a:spcBef>
                <a:spcPts val="0"/>
              </a:spcBef>
              <a:spcAft>
                <a:spcPts val="0"/>
              </a:spcAft>
              <a:buClr>
                <a:srgbClr val="FFFFFF"/>
              </a:buClr>
              <a:buSzPts val="2110"/>
              <a:buFont typeface="Calibri"/>
              <a:buNone/>
            </a:pPr>
            <a:r>
              <a:rPr b="0" i="0" lang="en-US" sz="2310" u="none" cap="none" strike="noStrike">
                <a:solidFill>
                  <a:srgbClr val="FFFFFF"/>
                </a:solidFill>
                <a:latin typeface="Calibri"/>
                <a:ea typeface="Calibri"/>
                <a:cs typeface="Calibri"/>
                <a:sym typeface="Calibri"/>
              </a:rPr>
              <a:t>D.  Use a waitlist — if someone cancels, manually fill the slot</a:t>
            </a:r>
            <a:endParaRPr b="0" i="0" sz="231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90" name="Shape 690"/>
        <p:cNvGrpSpPr/>
        <p:nvPr/>
      </p:nvGrpSpPr>
      <p:grpSpPr>
        <a:xfrm>
          <a:off x="0" y="0"/>
          <a:ext cx="0" cy="0"/>
          <a:chOff x="0" y="0"/>
          <a:chExt cx="0" cy="0"/>
        </a:xfrm>
      </p:grpSpPr>
      <p:grpSp>
        <p:nvGrpSpPr>
          <p:cNvPr id="691" name="Google Shape;691;g3dffc569eab_0_699"/>
          <p:cNvGrpSpPr/>
          <p:nvPr/>
        </p:nvGrpSpPr>
        <p:grpSpPr>
          <a:xfrm>
            <a:off x="1028700" y="811707"/>
            <a:ext cx="16230707" cy="8446648"/>
            <a:chOff x="0" y="-57150"/>
            <a:chExt cx="4274726" cy="2224617"/>
          </a:xfrm>
        </p:grpSpPr>
        <p:sp>
          <p:nvSpPr>
            <p:cNvPr id="692" name="Google Shape;692;g3dffc569eab_0_69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93" name="Google Shape;693;g3dffc569eab_0_69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94" name="Google Shape;694;g3dffc569eab_0_69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95" name="Google Shape;695;g3dffc569eab_0_69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96" name="Google Shape;696;g3dffc569eab_0_69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97" name="Google Shape;697;g3dffc569eab_0_69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g3dffc569eab_0_69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9" name="Google Shape;699;g3dffc569eab_0_699"/>
          <p:cNvSpPr/>
          <p:nvPr/>
        </p:nvSpPr>
        <p:spPr>
          <a:xfrm>
            <a:off x="1050698" y="1335889"/>
            <a:ext cx="8826600" cy="578700"/>
          </a:xfrm>
          <a:prstGeom prst="rect">
            <a:avLst/>
          </a:prstGeom>
          <a:solidFill>
            <a:srgbClr val="1A5CB0"/>
          </a:solidFill>
          <a:ln>
            <a:noFill/>
          </a:ln>
        </p:spPr>
        <p:txBody>
          <a:bodyPr anchorCtr="0" anchor="ctr" bIns="64275" lIns="128575" spcFirstLastPara="1" rIns="128575" wrap="square" tIns="64275">
            <a:noAutofit/>
          </a:bodyPr>
          <a:lstStyle/>
          <a:p>
            <a:pPr indent="0" lvl="0" marL="0" marR="0" rtl="0" algn="l">
              <a:spcBef>
                <a:spcPts val="0"/>
              </a:spcBef>
              <a:spcAft>
                <a:spcPts val="0"/>
              </a:spcAft>
              <a:buClr>
                <a:srgbClr val="07C8A0"/>
              </a:buClr>
              <a:buSzPts val="1969"/>
              <a:buFont typeface="Trebuchet MS"/>
              <a:buNone/>
            </a:pPr>
            <a:r>
              <a:rPr b="1" i="0" lang="en-US" sz="1969" u="none" cap="none" strike="noStrike">
                <a:solidFill>
                  <a:srgbClr val="07C8A0"/>
                </a:solidFill>
                <a:latin typeface="Trebuchet MS"/>
                <a:ea typeface="Trebuchet MS"/>
                <a:cs typeface="Trebuchet MS"/>
                <a:sym typeface="Trebuchet MS"/>
              </a:rPr>
              <a:t>✅  </a:t>
            </a:r>
            <a:r>
              <a:rPr b="1" i="0" lang="en-US" sz="1969" u="none" cap="none" strike="noStrike">
                <a:solidFill>
                  <a:schemeClr val="lt1"/>
                </a:solidFill>
                <a:latin typeface="Trebuchet MS"/>
                <a:ea typeface="Trebuchet MS"/>
                <a:cs typeface="Trebuchet MS"/>
                <a:sym typeface="Trebuchet MS"/>
              </a:rPr>
              <a:t>LESSON SUMMARY</a:t>
            </a:r>
            <a:endParaRPr b="0" i="0" sz="1969" u="none" cap="none" strike="noStrike">
              <a:solidFill>
                <a:schemeClr val="lt1"/>
              </a:solidFill>
              <a:latin typeface="Calibri"/>
              <a:ea typeface="Calibri"/>
              <a:cs typeface="Calibri"/>
              <a:sym typeface="Calibri"/>
            </a:endParaRPr>
          </a:p>
        </p:txBody>
      </p:sp>
      <p:sp>
        <p:nvSpPr>
          <p:cNvPr id="700" name="Google Shape;700;g3dffc569eab_0_699"/>
          <p:cNvSpPr/>
          <p:nvPr/>
        </p:nvSpPr>
        <p:spPr>
          <a:xfrm>
            <a:off x="1050698" y="1888836"/>
            <a:ext cx="16242000" cy="1054200"/>
          </a:xfrm>
          <a:prstGeom prst="rect">
            <a:avLst/>
          </a:prstGeom>
          <a:noFill/>
          <a:ln>
            <a:noFill/>
          </a:ln>
        </p:spPr>
        <p:txBody>
          <a:bodyPr anchorCtr="0" anchor="ctr" bIns="64275" lIns="128575" spcFirstLastPara="1" rIns="128575" wrap="square" tIns="64275">
            <a:noAutofit/>
          </a:bodyPr>
          <a:lstStyle/>
          <a:p>
            <a:pPr indent="0" lvl="0" marL="0" marR="0" rtl="0" algn="l">
              <a:spcBef>
                <a:spcPts val="0"/>
              </a:spcBef>
              <a:spcAft>
                <a:spcPts val="0"/>
              </a:spcAft>
              <a:buClr>
                <a:srgbClr val="FFFFFF"/>
              </a:buClr>
              <a:buSzPts val="3938"/>
              <a:buFont typeface="Trebuchet MS"/>
              <a:buNone/>
            </a:pPr>
            <a:r>
              <a:rPr b="1" i="0" lang="en-US" sz="4038" u="none" cap="none" strike="noStrike">
                <a:solidFill>
                  <a:schemeClr val="dk1"/>
                </a:solidFill>
                <a:latin typeface="Trebuchet MS"/>
                <a:ea typeface="Trebuchet MS"/>
                <a:cs typeface="Trebuchet MS"/>
                <a:sym typeface="Trebuchet MS"/>
              </a:rPr>
              <a:t>Lesson 3: Advanced Multi-Step Automation Systems</a:t>
            </a:r>
            <a:endParaRPr b="0" i="0" sz="4038" u="none" cap="none" strike="noStrike">
              <a:solidFill>
                <a:schemeClr val="dk1"/>
              </a:solidFill>
              <a:latin typeface="Calibri"/>
              <a:ea typeface="Calibri"/>
              <a:cs typeface="Calibri"/>
              <a:sym typeface="Calibri"/>
            </a:endParaRPr>
          </a:p>
        </p:txBody>
      </p:sp>
      <p:sp>
        <p:nvSpPr>
          <p:cNvPr id="701" name="Google Shape;701;g3dffc569eab_0_699"/>
          <p:cNvSpPr/>
          <p:nvPr/>
        </p:nvSpPr>
        <p:spPr>
          <a:xfrm>
            <a:off x="1050698" y="3136183"/>
            <a:ext cx="7061700" cy="488700"/>
          </a:xfrm>
          <a:prstGeom prst="rect">
            <a:avLst/>
          </a:prstGeom>
          <a:noFill/>
          <a:ln>
            <a:noFill/>
          </a:ln>
        </p:spPr>
        <p:txBody>
          <a:bodyPr anchorCtr="0" anchor="ctr" bIns="64275" lIns="128575" spcFirstLastPara="1" rIns="128575" wrap="square" tIns="64275">
            <a:noAutofit/>
          </a:bodyPr>
          <a:lstStyle/>
          <a:p>
            <a:pPr indent="0" lvl="0" marL="0" marR="0" rtl="0" algn="l">
              <a:spcBef>
                <a:spcPts val="0"/>
              </a:spcBef>
              <a:spcAft>
                <a:spcPts val="0"/>
              </a:spcAft>
              <a:buClr>
                <a:srgbClr val="F4A623"/>
              </a:buClr>
              <a:buSzPts val="2250"/>
              <a:buFont typeface="Trebuchet MS"/>
              <a:buNone/>
            </a:pPr>
            <a:r>
              <a:rPr b="1" i="0" lang="en-US" sz="2550" u="none" cap="none" strike="noStrike">
                <a:solidFill>
                  <a:srgbClr val="F4A623"/>
                </a:solidFill>
                <a:latin typeface="Trebuchet MS"/>
                <a:ea typeface="Trebuchet MS"/>
                <a:cs typeface="Trebuchet MS"/>
                <a:sym typeface="Trebuchet MS"/>
              </a:rPr>
              <a:t>Key Takeaways</a:t>
            </a:r>
            <a:endParaRPr b="0" i="0" sz="2550" u="none" cap="none" strike="noStrike">
              <a:solidFill>
                <a:srgbClr val="000000"/>
              </a:solidFill>
              <a:latin typeface="Calibri"/>
              <a:ea typeface="Calibri"/>
              <a:cs typeface="Calibri"/>
              <a:sym typeface="Calibri"/>
            </a:endParaRPr>
          </a:p>
        </p:txBody>
      </p:sp>
      <p:sp>
        <p:nvSpPr>
          <p:cNvPr id="702" name="Google Shape;702;g3dffc569eab_0_699"/>
          <p:cNvSpPr/>
          <p:nvPr/>
        </p:nvSpPr>
        <p:spPr>
          <a:xfrm>
            <a:off x="1050698" y="3714849"/>
            <a:ext cx="15888300" cy="3472200"/>
          </a:xfrm>
          <a:prstGeom prst="rect">
            <a:avLst/>
          </a:prstGeom>
          <a:noFill/>
          <a:ln>
            <a:noFill/>
          </a:ln>
        </p:spPr>
        <p:txBody>
          <a:bodyPr anchorCtr="0" anchor="t" bIns="64275" lIns="128575" spcFirstLastPara="1" rIns="128575" wrap="square" tIns="64275">
            <a:noAutofit/>
          </a:bodyPr>
          <a:lstStyle/>
          <a:p>
            <a:pPr indent="-526672" lvl="0" marL="482222" marR="0" rtl="0" algn="l">
              <a:spcBef>
                <a:spcPts val="0"/>
              </a:spcBef>
              <a:spcAft>
                <a:spcPts val="0"/>
              </a:spcAft>
              <a:buClr>
                <a:schemeClr val="dk1"/>
              </a:buClr>
              <a:buSzPts val="2669"/>
              <a:buFont typeface="Calibri"/>
              <a:buChar char="•"/>
            </a:pPr>
            <a:r>
              <a:rPr b="0" i="0" lang="en-US" sz="2669" u="none" cap="none" strike="noStrike">
                <a:solidFill>
                  <a:schemeClr val="dk1"/>
                </a:solidFill>
                <a:latin typeface="Calibri"/>
                <a:ea typeface="Calibri"/>
                <a:cs typeface="Calibri"/>
                <a:sym typeface="Calibri"/>
              </a:rPr>
              <a:t>Multi-step workflows link: form → spreadsheet → invoice → task board → notification</a:t>
            </a:r>
            <a:endParaRPr b="0" i="0" sz="2669" u="none" cap="none" strike="noStrike">
              <a:solidFill>
                <a:schemeClr val="dk1"/>
              </a:solidFill>
              <a:latin typeface="Calibri"/>
              <a:ea typeface="Calibri"/>
              <a:cs typeface="Calibri"/>
              <a:sym typeface="Calibri"/>
            </a:endParaRPr>
          </a:p>
          <a:p>
            <a:pPr indent="-526672" lvl="0" marL="482222" marR="0" rtl="0" algn="l">
              <a:spcBef>
                <a:spcPts val="0"/>
              </a:spcBef>
              <a:spcAft>
                <a:spcPts val="0"/>
              </a:spcAft>
              <a:buClr>
                <a:schemeClr val="dk1"/>
              </a:buClr>
              <a:buSzPts val="2669"/>
              <a:buFont typeface="Calibri"/>
              <a:buChar char="•"/>
            </a:pPr>
            <a:r>
              <a:rPr b="0" i="0" lang="en-US" sz="2669" u="none" cap="none" strike="noStrike">
                <a:solidFill>
                  <a:schemeClr val="dk1"/>
                </a:solidFill>
                <a:latin typeface="Calibri"/>
                <a:ea typeface="Calibri"/>
                <a:cs typeface="Calibri"/>
                <a:sym typeface="Calibri"/>
              </a:rPr>
              <a:t>CRM automation: Capture → Qualify → Nurture → Convert → Retain — all automatable</a:t>
            </a:r>
            <a:endParaRPr b="0" i="0" sz="2669" u="none" cap="none" strike="noStrike">
              <a:solidFill>
                <a:schemeClr val="dk1"/>
              </a:solidFill>
              <a:latin typeface="Calibri"/>
              <a:ea typeface="Calibri"/>
              <a:cs typeface="Calibri"/>
              <a:sym typeface="Calibri"/>
            </a:endParaRPr>
          </a:p>
          <a:p>
            <a:pPr indent="-526672" lvl="0" marL="482222" marR="0" rtl="0" algn="l">
              <a:spcBef>
                <a:spcPts val="0"/>
              </a:spcBef>
              <a:spcAft>
                <a:spcPts val="0"/>
              </a:spcAft>
              <a:buClr>
                <a:schemeClr val="dk1"/>
              </a:buClr>
              <a:buSzPts val="2669"/>
              <a:buFont typeface="Calibri"/>
              <a:buChar char="•"/>
            </a:pPr>
            <a:r>
              <a:rPr b="0" i="0" lang="en-US" sz="2669" u="none" cap="none" strike="noStrike">
                <a:solidFill>
                  <a:schemeClr val="dk1"/>
                </a:solidFill>
                <a:latin typeface="Calibri"/>
                <a:ea typeface="Calibri"/>
                <a:cs typeface="Calibri"/>
                <a:sym typeface="Calibri"/>
              </a:rPr>
              <a:t>Scheduling automation with reminders reduces no-shows by 30-50%</a:t>
            </a:r>
            <a:endParaRPr b="0" i="0" sz="2669" u="none" cap="none" strike="noStrike">
              <a:solidFill>
                <a:schemeClr val="dk1"/>
              </a:solidFill>
              <a:latin typeface="Calibri"/>
              <a:ea typeface="Calibri"/>
              <a:cs typeface="Calibri"/>
              <a:sym typeface="Calibri"/>
            </a:endParaRPr>
          </a:p>
          <a:p>
            <a:pPr indent="-526672" lvl="0" marL="482222" marR="0" rtl="0" algn="l">
              <a:spcBef>
                <a:spcPts val="0"/>
              </a:spcBef>
              <a:spcAft>
                <a:spcPts val="0"/>
              </a:spcAft>
              <a:buClr>
                <a:schemeClr val="dk1"/>
              </a:buClr>
              <a:buSzPts val="2669"/>
              <a:buFont typeface="Calibri"/>
              <a:buChar char="•"/>
            </a:pPr>
            <a:r>
              <a:rPr b="0" i="0" lang="en-US" sz="2669" u="none" cap="none" strike="noStrike">
                <a:solidFill>
                  <a:schemeClr val="dk1"/>
                </a:solidFill>
                <a:latin typeface="Calibri"/>
                <a:ea typeface="Calibri"/>
                <a:cs typeface="Calibri"/>
                <a:sym typeface="Calibri"/>
              </a:rPr>
              <a:t>These automation packages can earn $100-$500 per client setup as a freelance service</a:t>
            </a:r>
            <a:endParaRPr b="0" i="0" sz="2669" u="none" cap="none" strike="noStrike">
              <a:solidFill>
                <a:schemeClr val="dk1"/>
              </a:solidFill>
              <a:latin typeface="Calibri"/>
              <a:ea typeface="Calibri"/>
              <a:cs typeface="Calibri"/>
              <a:sym typeface="Calibri"/>
            </a:endParaRPr>
          </a:p>
          <a:p>
            <a:pPr indent="-526672" lvl="0" marL="482222" marR="0" rtl="0" algn="l">
              <a:spcBef>
                <a:spcPts val="0"/>
              </a:spcBef>
              <a:spcAft>
                <a:spcPts val="0"/>
              </a:spcAft>
              <a:buClr>
                <a:schemeClr val="dk1"/>
              </a:buClr>
              <a:buSzPts val="2669"/>
              <a:buFont typeface="Calibri"/>
              <a:buChar char="•"/>
            </a:pPr>
            <a:r>
              <a:rPr b="0" i="0" lang="en-US" sz="2669" u="none" cap="none" strike="noStrike">
                <a:solidFill>
                  <a:schemeClr val="dk1"/>
                </a:solidFill>
                <a:latin typeface="Calibri"/>
                <a:ea typeface="Calibri"/>
                <a:cs typeface="Calibri"/>
                <a:sym typeface="Calibri"/>
              </a:rPr>
              <a:t>Build a portfolio of working automation demos — your best sales tool</a:t>
            </a:r>
            <a:endParaRPr b="0" i="0" sz="2669" u="none" cap="none" strike="noStrike">
              <a:solidFill>
                <a:schemeClr val="dk1"/>
              </a:solidFill>
              <a:latin typeface="Calibri"/>
              <a:ea typeface="Calibri"/>
              <a:cs typeface="Calibri"/>
              <a:sym typeface="Calibri"/>
            </a:endParaRPr>
          </a:p>
        </p:txBody>
      </p:sp>
      <p:sp>
        <p:nvSpPr>
          <p:cNvPr id="703" name="Google Shape;703;g3dffc569eab_0_699"/>
          <p:cNvSpPr/>
          <p:nvPr/>
        </p:nvSpPr>
        <p:spPr>
          <a:xfrm>
            <a:off x="1050698" y="7341155"/>
            <a:ext cx="16242000" cy="745800"/>
          </a:xfrm>
          <a:prstGeom prst="rect">
            <a:avLst/>
          </a:prstGeom>
          <a:solidFill>
            <a:srgbClr val="1A5CB0"/>
          </a:solidFill>
          <a:ln cap="flat" cmpd="sng" w="17850">
            <a:solidFill>
              <a:srgbClr val="1A5CB0"/>
            </a:solidFill>
            <a:prstDash val="solid"/>
            <a:round/>
            <a:headEnd len="sm" w="sm" type="none"/>
            <a:tailEnd len="sm" w="sm" type="none"/>
          </a:ln>
        </p:spPr>
        <p:txBody>
          <a:bodyPr anchorCtr="0" anchor="ctr" bIns="128575" lIns="128575" spcFirstLastPara="1" rIns="128575" wrap="square" tIns="128575">
            <a:noAutofit/>
          </a:bodyPr>
          <a:lstStyle/>
          <a:p>
            <a:pPr indent="0" lvl="0" marL="0" rtl="0" algn="l">
              <a:spcBef>
                <a:spcPts val="0"/>
              </a:spcBef>
              <a:spcAft>
                <a:spcPts val="0"/>
              </a:spcAft>
              <a:buNone/>
            </a:pPr>
            <a:r>
              <a:t/>
            </a:r>
            <a:endParaRPr/>
          </a:p>
        </p:txBody>
      </p:sp>
      <p:sp>
        <p:nvSpPr>
          <p:cNvPr id="704" name="Google Shape;704;g3dffc569eab_0_699"/>
          <p:cNvSpPr/>
          <p:nvPr/>
        </p:nvSpPr>
        <p:spPr>
          <a:xfrm>
            <a:off x="1403775" y="7341150"/>
            <a:ext cx="15888300" cy="745800"/>
          </a:xfrm>
          <a:prstGeom prst="rect">
            <a:avLst/>
          </a:prstGeom>
          <a:noFill/>
          <a:ln>
            <a:noFill/>
          </a:ln>
        </p:spPr>
        <p:txBody>
          <a:bodyPr anchorCtr="0" anchor="ctr" bIns="64275" lIns="128575" spcFirstLastPara="1" rIns="128575" wrap="square" tIns="64275">
            <a:noAutofit/>
          </a:bodyPr>
          <a:lstStyle/>
          <a:p>
            <a:pPr indent="0" lvl="0" marL="0" marR="0" rtl="0" algn="l">
              <a:spcBef>
                <a:spcPts val="0"/>
              </a:spcBef>
              <a:spcAft>
                <a:spcPts val="0"/>
              </a:spcAft>
              <a:buClr>
                <a:srgbClr val="FFFFFF"/>
              </a:buClr>
              <a:buSzPts val="1969"/>
              <a:buFont typeface="Calibri"/>
              <a:buNone/>
            </a:pPr>
            <a:r>
              <a:rPr b="1" i="0" lang="en-US" sz="1969" u="none" cap="none" strike="noStrike">
                <a:solidFill>
                  <a:srgbClr val="FFFFFF"/>
                </a:solidFill>
                <a:latin typeface="Calibri"/>
                <a:ea typeface="Calibri"/>
                <a:cs typeface="Calibri"/>
                <a:sym typeface="Calibri"/>
              </a:rPr>
              <a:t>▶  Next: Lesson 4: Automation for Income &amp; Risk Management</a:t>
            </a:r>
            <a:endParaRPr b="0" i="0" sz="1969"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08" name="Shape 708"/>
        <p:cNvGrpSpPr/>
        <p:nvPr/>
      </p:nvGrpSpPr>
      <p:grpSpPr>
        <a:xfrm>
          <a:off x="0" y="0"/>
          <a:ext cx="0" cy="0"/>
          <a:chOff x="0" y="0"/>
          <a:chExt cx="0" cy="0"/>
        </a:xfrm>
      </p:grpSpPr>
      <p:grpSp>
        <p:nvGrpSpPr>
          <p:cNvPr id="709" name="Google Shape;709;g3dffc569eab_0_688"/>
          <p:cNvGrpSpPr/>
          <p:nvPr/>
        </p:nvGrpSpPr>
        <p:grpSpPr>
          <a:xfrm>
            <a:off x="1028700" y="811707"/>
            <a:ext cx="16230707" cy="8446648"/>
            <a:chOff x="0" y="-57150"/>
            <a:chExt cx="4274726" cy="2224617"/>
          </a:xfrm>
        </p:grpSpPr>
        <p:sp>
          <p:nvSpPr>
            <p:cNvPr id="710" name="Google Shape;710;g3dffc569eab_0_68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11" name="Google Shape;711;g3dffc569eab_0_68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12" name="Google Shape;712;g3dffc569eab_0_68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13" name="Google Shape;713;g3dffc569eab_0_68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14" name="Google Shape;714;g3dffc569eab_0_68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15" name="Google Shape;715;g3dffc569eab_0_68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g3dffc569eab_0_68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g3dffc569eab_0_688"/>
          <p:cNvSpPr/>
          <p:nvPr/>
        </p:nvSpPr>
        <p:spPr>
          <a:xfrm>
            <a:off x="1867952" y="3001079"/>
            <a:ext cx="1637400" cy="1637400"/>
          </a:xfrm>
          <a:prstGeom prst="rect">
            <a:avLst/>
          </a:prstGeom>
          <a:solidFill>
            <a:srgbClr val="F4A623"/>
          </a:solidFill>
          <a:ln cap="flat" cmpd="sng" w="22750">
            <a:solidFill>
              <a:srgbClr val="F4A623"/>
            </a:solidFill>
            <a:prstDash val="solid"/>
            <a:round/>
            <a:headEnd len="sm" w="sm" type="none"/>
            <a:tailEnd len="sm" w="sm" type="none"/>
          </a:ln>
        </p:spPr>
        <p:txBody>
          <a:bodyPr anchorCtr="0" anchor="ctr" bIns="163700" lIns="163700" spcFirstLastPara="1" rIns="163700" wrap="square" tIns="163700">
            <a:noAutofit/>
          </a:bodyPr>
          <a:lstStyle/>
          <a:p>
            <a:pPr indent="0" lvl="0" marL="0" rtl="0" algn="l">
              <a:spcBef>
                <a:spcPts val="0"/>
              </a:spcBef>
              <a:spcAft>
                <a:spcPts val="0"/>
              </a:spcAft>
              <a:buNone/>
            </a:pPr>
            <a:r>
              <a:t/>
            </a:r>
            <a:endParaRPr/>
          </a:p>
        </p:txBody>
      </p:sp>
      <p:sp>
        <p:nvSpPr>
          <p:cNvPr id="718" name="Google Shape;718;g3dffc569eab_0_688"/>
          <p:cNvSpPr/>
          <p:nvPr/>
        </p:nvSpPr>
        <p:spPr>
          <a:xfrm>
            <a:off x="1867952" y="3001079"/>
            <a:ext cx="1637400" cy="16374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0D1B4B"/>
              </a:buClr>
              <a:buSzPts val="6446"/>
              <a:buFont typeface="Trebuchet MS"/>
              <a:buNone/>
            </a:pPr>
            <a:r>
              <a:rPr b="1" i="0" lang="en-US" sz="6446" u="none" cap="none" strike="noStrike">
                <a:solidFill>
                  <a:schemeClr val="lt1"/>
                </a:solidFill>
                <a:latin typeface="Trebuchet MS"/>
                <a:ea typeface="Trebuchet MS"/>
                <a:cs typeface="Trebuchet MS"/>
                <a:sym typeface="Trebuchet MS"/>
              </a:rPr>
              <a:t>4</a:t>
            </a:r>
            <a:endParaRPr b="0" i="0" sz="6446" u="none" cap="none" strike="noStrike">
              <a:solidFill>
                <a:schemeClr val="lt1"/>
              </a:solidFill>
              <a:latin typeface="Calibri"/>
              <a:ea typeface="Calibri"/>
              <a:cs typeface="Calibri"/>
              <a:sym typeface="Calibri"/>
            </a:endParaRPr>
          </a:p>
        </p:txBody>
      </p:sp>
      <p:sp>
        <p:nvSpPr>
          <p:cNvPr id="719" name="Google Shape;719;g3dffc569eab_0_688"/>
          <p:cNvSpPr/>
          <p:nvPr/>
        </p:nvSpPr>
        <p:spPr>
          <a:xfrm>
            <a:off x="3832805" y="3001079"/>
            <a:ext cx="4912200" cy="654900"/>
          </a:xfrm>
          <a:prstGeom prst="rect">
            <a:avLst/>
          </a:prstGeom>
          <a:noFill/>
          <a:ln>
            <a:noFill/>
          </a:ln>
        </p:spPr>
        <p:txBody>
          <a:bodyPr anchorCtr="0" anchor="ctr" bIns="81825" lIns="163700" spcFirstLastPara="1" rIns="163700" wrap="square" tIns="81825">
            <a:noAutofit/>
          </a:bodyPr>
          <a:lstStyle/>
          <a:p>
            <a:pPr indent="0" lvl="0" marL="0" marR="0" rtl="0" algn="l">
              <a:spcBef>
                <a:spcPts val="0"/>
              </a:spcBef>
              <a:spcAft>
                <a:spcPts val="0"/>
              </a:spcAft>
              <a:buClr>
                <a:srgbClr val="F4A623"/>
              </a:buClr>
              <a:buSzPts val="2149"/>
              <a:buFont typeface="Trebuchet MS"/>
              <a:buNone/>
            </a:pPr>
            <a:r>
              <a:rPr b="1" i="0" lang="en-US" sz="2249" u="none" cap="none" strike="noStrike">
                <a:solidFill>
                  <a:srgbClr val="980000"/>
                </a:solidFill>
                <a:latin typeface="Trebuchet MS"/>
                <a:ea typeface="Trebuchet MS"/>
                <a:cs typeface="Trebuchet MS"/>
                <a:sym typeface="Trebuchet MS"/>
              </a:rPr>
              <a:t>LESSON</a:t>
            </a:r>
            <a:endParaRPr b="0" i="0" sz="2249" u="none" cap="none" strike="noStrike">
              <a:solidFill>
                <a:srgbClr val="980000"/>
              </a:solidFill>
              <a:latin typeface="Calibri"/>
              <a:ea typeface="Calibri"/>
              <a:cs typeface="Calibri"/>
              <a:sym typeface="Calibri"/>
            </a:endParaRPr>
          </a:p>
        </p:txBody>
      </p:sp>
      <p:sp>
        <p:nvSpPr>
          <p:cNvPr id="720" name="Google Shape;720;g3dffc569eab_0_688"/>
          <p:cNvSpPr/>
          <p:nvPr/>
        </p:nvSpPr>
        <p:spPr>
          <a:xfrm>
            <a:off x="3832805" y="3656030"/>
            <a:ext cx="12771300" cy="1801200"/>
          </a:xfrm>
          <a:prstGeom prst="rect">
            <a:avLst/>
          </a:prstGeom>
          <a:noFill/>
          <a:ln>
            <a:noFill/>
          </a:ln>
        </p:spPr>
        <p:txBody>
          <a:bodyPr anchorCtr="0" anchor="ctr" bIns="81825" lIns="163700" spcFirstLastPara="1" rIns="163700" wrap="square" tIns="81825">
            <a:noAutofit/>
          </a:bodyPr>
          <a:lstStyle/>
          <a:p>
            <a:pPr indent="0" lvl="0" marL="0" marR="0" rtl="0" algn="l">
              <a:spcBef>
                <a:spcPts val="0"/>
              </a:spcBef>
              <a:spcAft>
                <a:spcPts val="0"/>
              </a:spcAft>
              <a:buClr>
                <a:srgbClr val="FFFFFF"/>
              </a:buClr>
              <a:buSzPts val="5730"/>
              <a:buFont typeface="Trebuchet MS"/>
              <a:buNone/>
            </a:pPr>
            <a:r>
              <a:rPr b="1" i="0" lang="en-US" sz="5730" u="none" cap="none" strike="noStrike">
                <a:solidFill>
                  <a:schemeClr val="dk1"/>
                </a:solidFill>
                <a:latin typeface="Trebuchet MS"/>
                <a:ea typeface="Trebuchet MS"/>
                <a:cs typeface="Trebuchet MS"/>
                <a:sym typeface="Trebuchet MS"/>
              </a:rPr>
              <a:t>Automation for Income &amp; Risk Management</a:t>
            </a:r>
            <a:endParaRPr b="0" i="0" sz="5730" u="none" cap="none" strike="noStrike">
              <a:solidFill>
                <a:schemeClr val="dk1"/>
              </a:solidFill>
              <a:latin typeface="Calibri"/>
              <a:ea typeface="Calibri"/>
              <a:cs typeface="Calibri"/>
              <a:sym typeface="Calibri"/>
            </a:endParaRPr>
          </a:p>
        </p:txBody>
      </p:sp>
      <p:sp>
        <p:nvSpPr>
          <p:cNvPr id="721" name="Google Shape;721;g3dffc569eab_0_688"/>
          <p:cNvSpPr/>
          <p:nvPr/>
        </p:nvSpPr>
        <p:spPr>
          <a:xfrm>
            <a:off x="3832805" y="5702753"/>
            <a:ext cx="12280200" cy="1473600"/>
          </a:xfrm>
          <a:prstGeom prst="rect">
            <a:avLst/>
          </a:prstGeom>
          <a:noFill/>
          <a:ln>
            <a:noFill/>
          </a:ln>
        </p:spPr>
        <p:txBody>
          <a:bodyPr anchorCtr="0" anchor="ctr" bIns="81825" lIns="163700" spcFirstLastPara="1" rIns="163700" wrap="square" tIns="81825">
            <a:noAutofit/>
          </a:bodyPr>
          <a:lstStyle/>
          <a:p>
            <a:pPr indent="0" lvl="0" marL="0" marR="0" rtl="0" algn="l">
              <a:spcBef>
                <a:spcPts val="0"/>
              </a:spcBef>
              <a:spcAft>
                <a:spcPts val="0"/>
              </a:spcAft>
              <a:buClr>
                <a:srgbClr val="A7F3D0"/>
              </a:buClr>
              <a:buSzPts val="2686"/>
              <a:buFont typeface="Calibri"/>
              <a:buNone/>
            </a:pPr>
            <a:r>
              <a:rPr b="0" i="1" lang="en-US" sz="2686" u="none" cap="none" strike="noStrike">
                <a:solidFill>
                  <a:srgbClr val="1A5CB0"/>
                </a:solidFill>
                <a:latin typeface="Calibri"/>
                <a:ea typeface="Calibri"/>
                <a:cs typeface="Calibri"/>
                <a:sym typeface="Calibri"/>
              </a:rPr>
              <a:t>Monetizing your automation skills and building systems safely and ethically</a:t>
            </a:r>
            <a:endParaRPr b="0" i="0" sz="2686" u="none" cap="none" strike="noStrike">
              <a:solidFill>
                <a:srgbClr val="1A5CB0"/>
              </a:solidFill>
              <a:latin typeface="Calibri"/>
              <a:ea typeface="Calibri"/>
              <a:cs typeface="Calibri"/>
              <a:sym typeface="Calibri"/>
            </a:endParaRPr>
          </a:p>
        </p:txBody>
      </p:sp>
      <p:sp>
        <p:nvSpPr>
          <p:cNvPr id="722" name="Google Shape;722;g3dffc569eab_0_688"/>
          <p:cNvSpPr/>
          <p:nvPr/>
        </p:nvSpPr>
        <p:spPr>
          <a:xfrm>
            <a:off x="3832805" y="5539015"/>
            <a:ext cx="8187000" cy="65400"/>
          </a:xfrm>
          <a:prstGeom prst="rect">
            <a:avLst/>
          </a:prstGeom>
          <a:solidFill>
            <a:srgbClr val="F4A623"/>
          </a:solidFill>
          <a:ln cap="flat" cmpd="sng" w="22750">
            <a:solidFill>
              <a:srgbClr val="F4A623"/>
            </a:solidFill>
            <a:prstDash val="solid"/>
            <a:round/>
            <a:headEnd len="sm" w="sm" type="none"/>
            <a:tailEnd len="sm" w="sm" type="none"/>
          </a:ln>
        </p:spPr>
        <p:txBody>
          <a:bodyPr anchorCtr="0" anchor="ctr" bIns="163700" lIns="163700" spcFirstLastPara="1" rIns="163700" wrap="square" tIns="163700">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26" name="Shape 726"/>
        <p:cNvGrpSpPr/>
        <p:nvPr/>
      </p:nvGrpSpPr>
      <p:grpSpPr>
        <a:xfrm>
          <a:off x="0" y="0"/>
          <a:ext cx="0" cy="0"/>
          <a:chOff x="0" y="0"/>
          <a:chExt cx="0" cy="0"/>
        </a:xfrm>
      </p:grpSpPr>
      <p:grpSp>
        <p:nvGrpSpPr>
          <p:cNvPr id="727" name="Google Shape;727;g3dffc569eab_0_677"/>
          <p:cNvGrpSpPr/>
          <p:nvPr/>
        </p:nvGrpSpPr>
        <p:grpSpPr>
          <a:xfrm>
            <a:off x="1028700" y="811707"/>
            <a:ext cx="16230707" cy="8446648"/>
            <a:chOff x="0" y="-57150"/>
            <a:chExt cx="4274726" cy="2224617"/>
          </a:xfrm>
        </p:grpSpPr>
        <p:sp>
          <p:nvSpPr>
            <p:cNvPr id="728" name="Google Shape;728;g3dffc569eab_0_67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29" name="Google Shape;729;g3dffc569eab_0_67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30" name="Google Shape;730;g3dffc569eab_0_67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31" name="Google Shape;731;g3dffc569eab_0_67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32" name="Google Shape;732;g3dffc569eab_0_677"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33" name="Google Shape;733;g3dffc569eab_0_67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g3dffc569eab_0_67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g3dffc569eab_0_677"/>
          <p:cNvSpPr/>
          <p:nvPr/>
        </p:nvSpPr>
        <p:spPr>
          <a:xfrm>
            <a:off x="1016734" y="1444611"/>
            <a:ext cx="14745300" cy="10890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0D1B4B"/>
              </a:buClr>
              <a:buSzPts val="4398"/>
              <a:buFont typeface="Trebuchet MS"/>
              <a:buNone/>
            </a:pPr>
            <a:r>
              <a:rPr b="1" i="0" lang="en-US" sz="4398" u="none" cap="none" strike="noStrike">
                <a:solidFill>
                  <a:srgbClr val="0D1B4B"/>
                </a:solidFill>
                <a:latin typeface="Trebuchet MS"/>
                <a:ea typeface="Trebuchet MS"/>
                <a:cs typeface="Trebuchet MS"/>
                <a:sym typeface="Trebuchet MS"/>
              </a:rPr>
              <a:t>Packaging Your Automation Skills as Services</a:t>
            </a:r>
            <a:endParaRPr b="0" i="0" sz="4398" u="none" cap="none" strike="noStrike">
              <a:solidFill>
                <a:srgbClr val="000000"/>
              </a:solidFill>
              <a:latin typeface="Calibri"/>
              <a:ea typeface="Calibri"/>
              <a:cs typeface="Calibri"/>
              <a:sym typeface="Calibri"/>
            </a:endParaRPr>
          </a:p>
        </p:txBody>
      </p:sp>
      <p:sp>
        <p:nvSpPr>
          <p:cNvPr id="736" name="Google Shape;736;g3dffc569eab_0_677"/>
          <p:cNvSpPr/>
          <p:nvPr/>
        </p:nvSpPr>
        <p:spPr>
          <a:xfrm>
            <a:off x="1016734" y="2533764"/>
            <a:ext cx="14410500" cy="50100"/>
          </a:xfrm>
          <a:prstGeom prst="rect">
            <a:avLst/>
          </a:prstGeom>
          <a:solidFill>
            <a:srgbClr val="1A5CB0"/>
          </a:solidFill>
          <a:ln cap="flat" cmpd="sng" w="23275">
            <a:solidFill>
              <a:srgbClr val="FFF8F2"/>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737" name="Google Shape;737;g3dffc569eab_0_677"/>
          <p:cNvSpPr/>
          <p:nvPr/>
        </p:nvSpPr>
        <p:spPr>
          <a:xfrm>
            <a:off x="1016734" y="2751595"/>
            <a:ext cx="14745300" cy="7204800"/>
          </a:xfrm>
          <a:prstGeom prst="rect">
            <a:avLst/>
          </a:prstGeom>
          <a:noFill/>
          <a:ln>
            <a:noFill/>
          </a:ln>
        </p:spPr>
        <p:txBody>
          <a:bodyPr anchorCtr="0" anchor="t" bIns="83750" lIns="167525" spcFirstLastPara="1" rIns="167525" wrap="square" tIns="83750">
            <a:noAutofit/>
          </a:bodyPr>
          <a:lstStyle/>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How to structure your automation service offering:</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Starter Package ($50–$100): Email auto-reply system + 5 templates + FAQ document</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Standard Package ($150–$250): Form intake system + spreadsheet + email notifications</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Premium Package ($300–$500): Full CRM + booking system + reporting dashboard + training</a:t>
            </a:r>
            <a:endParaRPr b="0" i="0" sz="2749" u="none" cap="none" strike="noStrike">
              <a:solidFill>
                <a:srgbClr val="000000"/>
              </a:solidFill>
              <a:latin typeface="Calibri"/>
              <a:ea typeface="Calibri"/>
              <a:cs typeface="Calibri"/>
              <a:sym typeface="Calibri"/>
            </a:endParaRPr>
          </a:p>
          <a:p>
            <a:pPr indent="-453814" lvl="0" marL="628358" marR="0" rtl="0" algn="l">
              <a:spcBef>
                <a:spcPts val="0"/>
              </a:spcBef>
              <a:spcAft>
                <a:spcPts val="0"/>
              </a:spcAft>
              <a:buClr>
                <a:srgbClr val="000000"/>
              </a:buClr>
              <a:buSzPts val="2749"/>
              <a:buFont typeface="Calibri"/>
              <a:buNone/>
            </a:pPr>
            <a:r>
              <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1" i="0" lang="en-US" sz="2749" u="none" cap="none" strike="noStrike">
                <a:solidFill>
                  <a:srgbClr val="1A202C"/>
                </a:solidFill>
                <a:latin typeface="Calibri"/>
                <a:ea typeface="Calibri"/>
                <a:cs typeface="Calibri"/>
                <a:sym typeface="Calibri"/>
              </a:rPr>
              <a:t>What to include in each package:</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Service description (1 paragraph explaining what they get)</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Deliverables list (exactly what files, systems, links they receive)</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Timeline (how many days to complete)</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Support period (e.g., 7 days of help after delivery)</a:t>
            </a:r>
            <a:endParaRPr b="0" i="0" sz="2749" u="none" cap="none" strike="noStrike">
              <a:solidFill>
                <a:srgbClr val="000000"/>
              </a:solidFill>
              <a:latin typeface="Calibri"/>
              <a:ea typeface="Calibri"/>
              <a:cs typeface="Calibri"/>
              <a:sym typeface="Calibri"/>
            </a:endParaRPr>
          </a:p>
          <a:p>
            <a:pPr indent="-628358" lvl="0" marL="628358" marR="0" rtl="0" algn="l">
              <a:spcBef>
                <a:spcPts val="0"/>
              </a:spcBef>
              <a:spcAft>
                <a:spcPts val="0"/>
              </a:spcAft>
              <a:buClr>
                <a:srgbClr val="1A202C"/>
              </a:buClr>
              <a:buSzPts val="2749"/>
              <a:buFont typeface="Calibri"/>
              <a:buChar char="•"/>
            </a:pPr>
            <a:r>
              <a:rPr b="0" i="0" lang="en-US" sz="2749" u="none" cap="none" strike="noStrike">
                <a:solidFill>
                  <a:srgbClr val="1A202C"/>
                </a:solidFill>
                <a:latin typeface="Calibri"/>
                <a:ea typeface="Calibri"/>
                <a:cs typeface="Calibri"/>
                <a:sym typeface="Calibri"/>
              </a:rPr>
              <a:t>Tutorial video (Loom walkthrough so client can use the system)</a:t>
            </a:r>
            <a:endParaRPr b="0" i="0" sz="2749" u="none" cap="none" strike="noStrike">
              <a:solidFill>
                <a:srgbClr val="000000"/>
              </a:solidFill>
              <a:latin typeface="Calibri"/>
              <a:ea typeface="Calibri"/>
              <a:cs typeface="Calibri"/>
              <a:sym typeface="Calibri"/>
            </a:endParaRPr>
          </a:p>
        </p:txBody>
      </p:sp>
      <p:sp>
        <p:nvSpPr>
          <p:cNvPr id="738" name="Google Shape;738;g3dffc569eab_0_677"/>
          <p:cNvSpPr/>
          <p:nvPr/>
        </p:nvSpPr>
        <p:spPr>
          <a:xfrm>
            <a:off x="681610" y="9839464"/>
            <a:ext cx="15080700" cy="703800"/>
          </a:xfrm>
          <a:prstGeom prst="rect">
            <a:avLst/>
          </a:prstGeom>
          <a:noFill/>
          <a:ln>
            <a:noFill/>
          </a:ln>
        </p:spPr>
        <p:txBody>
          <a:bodyPr anchorCtr="0" anchor="ctr" bIns="83750" lIns="167525" spcFirstLastPara="1" rIns="167525" wrap="square" tIns="83750">
            <a:noAutofit/>
          </a:bodyPr>
          <a:lstStyle/>
          <a:p>
            <a:pPr indent="0" lvl="0" marL="0" marR="0" rtl="0" algn="l">
              <a:spcBef>
                <a:spcPts val="0"/>
              </a:spcBef>
              <a:spcAft>
                <a:spcPts val="0"/>
              </a:spcAft>
              <a:buClr>
                <a:srgbClr val="4A5568"/>
              </a:buClr>
              <a:buSzPts val="2016"/>
              <a:buFont typeface="Calibri"/>
              <a:buNone/>
            </a:pPr>
            <a:r>
              <a:t/>
            </a:r>
            <a:endParaRPr b="0" i="0" sz="2016"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42" name="Shape 742"/>
        <p:cNvGrpSpPr/>
        <p:nvPr/>
      </p:nvGrpSpPr>
      <p:grpSpPr>
        <a:xfrm>
          <a:off x="0" y="0"/>
          <a:ext cx="0" cy="0"/>
          <a:chOff x="0" y="0"/>
          <a:chExt cx="0" cy="0"/>
        </a:xfrm>
      </p:grpSpPr>
      <p:grpSp>
        <p:nvGrpSpPr>
          <p:cNvPr id="743" name="Google Shape;743;g3dffc569eab_0_666"/>
          <p:cNvGrpSpPr/>
          <p:nvPr/>
        </p:nvGrpSpPr>
        <p:grpSpPr>
          <a:xfrm>
            <a:off x="1028700" y="811707"/>
            <a:ext cx="16230707" cy="8446648"/>
            <a:chOff x="0" y="-57150"/>
            <a:chExt cx="4274726" cy="2224617"/>
          </a:xfrm>
        </p:grpSpPr>
        <p:sp>
          <p:nvSpPr>
            <p:cNvPr id="744" name="Google Shape;744;g3dffc569eab_0_66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45" name="Google Shape;745;g3dffc569eab_0_66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46" name="Google Shape;746;g3dffc569eab_0_66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47" name="Google Shape;747;g3dffc569eab_0_66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48" name="Google Shape;748;g3dffc569eab_0_666" title="logo2.png"/>
          <p:cNvPicPr preferRelativeResize="0"/>
          <p:nvPr/>
        </p:nvPicPr>
        <p:blipFill rotWithShape="1">
          <a:blip r:embed="rId4">
            <a:alphaModFix/>
          </a:blip>
          <a:srcRect b="21968" l="0" r="0" t="25865"/>
          <a:stretch/>
        </p:blipFill>
        <p:spPr>
          <a:xfrm>
            <a:off x="15095850" y="8249625"/>
            <a:ext cx="1893475" cy="987800"/>
          </a:xfrm>
          <a:prstGeom prst="rect">
            <a:avLst/>
          </a:prstGeom>
          <a:noFill/>
          <a:ln>
            <a:noFill/>
          </a:ln>
        </p:spPr>
      </p:pic>
      <p:sp>
        <p:nvSpPr>
          <p:cNvPr id="749" name="Google Shape;749;g3dffc569eab_0_66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g3dffc569eab_0_66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g3dffc569eab_0_666"/>
          <p:cNvSpPr/>
          <p:nvPr/>
        </p:nvSpPr>
        <p:spPr>
          <a:xfrm>
            <a:off x="1514194" y="1344521"/>
            <a:ext cx="15201900" cy="806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D1B4B"/>
              </a:buClr>
              <a:buSzPts val="2400"/>
              <a:buFont typeface="Trebuchet MS"/>
              <a:buNone/>
            </a:pPr>
            <a:r>
              <a:rPr b="1" i="0" lang="en-US" sz="3000" u="none" cap="none" strike="noStrike">
                <a:solidFill>
                  <a:srgbClr val="0D1B4B"/>
                </a:solidFill>
                <a:latin typeface="Trebuchet MS"/>
                <a:ea typeface="Trebuchet MS"/>
                <a:cs typeface="Trebuchet MS"/>
                <a:sym typeface="Trebuchet MS"/>
              </a:rPr>
              <a:t>The Process Audit Service — Your Entry Point</a:t>
            </a:r>
            <a:endParaRPr b="0" i="0" sz="3000" u="none" cap="none" strike="noStrike">
              <a:solidFill>
                <a:srgbClr val="000000"/>
              </a:solidFill>
              <a:latin typeface="Calibri"/>
              <a:ea typeface="Calibri"/>
              <a:cs typeface="Calibri"/>
              <a:sym typeface="Calibri"/>
            </a:endParaRPr>
          </a:p>
        </p:txBody>
      </p:sp>
      <p:sp>
        <p:nvSpPr>
          <p:cNvPr id="752" name="Google Shape;752;g3dffc569eab_0_666"/>
          <p:cNvSpPr/>
          <p:nvPr/>
        </p:nvSpPr>
        <p:spPr>
          <a:xfrm>
            <a:off x="1514194" y="2150605"/>
            <a:ext cx="15201900" cy="40200"/>
          </a:xfrm>
          <a:prstGeom prst="rect">
            <a:avLst/>
          </a:prstGeom>
          <a:solidFill>
            <a:srgbClr val="F4A623"/>
          </a:solidFill>
          <a:ln cap="flat" cmpd="sng" w="12700">
            <a:solidFill>
              <a:srgbClr val="F4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g3dffc569eab_0_666"/>
          <p:cNvSpPr/>
          <p:nvPr/>
        </p:nvSpPr>
        <p:spPr>
          <a:xfrm>
            <a:off x="1514194" y="2352126"/>
            <a:ext cx="7435500" cy="5911200"/>
          </a:xfrm>
          <a:prstGeom prst="rect">
            <a:avLst/>
          </a:prstGeom>
          <a:solidFill>
            <a:srgbClr val="059669">
              <a:alpha val="10200"/>
            </a:srgbClr>
          </a:solidFill>
          <a:ln cap="flat" cmpd="sng" w="19050">
            <a:solidFill>
              <a:srgbClr val="0596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g3dffc569eab_0_666"/>
          <p:cNvSpPr/>
          <p:nvPr/>
        </p:nvSpPr>
        <p:spPr>
          <a:xfrm>
            <a:off x="1514194" y="2352126"/>
            <a:ext cx="7435500" cy="604800"/>
          </a:xfrm>
          <a:prstGeom prst="rect">
            <a:avLst/>
          </a:prstGeom>
          <a:solidFill>
            <a:srgbClr val="059669"/>
          </a:solidFill>
          <a:ln cap="flat" cmpd="sng" w="12700">
            <a:solidFill>
              <a:srgbClr val="0596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g3dffc569eab_0_666"/>
          <p:cNvSpPr/>
          <p:nvPr/>
        </p:nvSpPr>
        <p:spPr>
          <a:xfrm>
            <a:off x="1514194" y="2352126"/>
            <a:ext cx="7435500" cy="60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Trebuchet MS"/>
              <a:buNone/>
            </a:pPr>
            <a:r>
              <a:rPr b="1" i="0" lang="en-US" sz="2700" u="none" cap="none" strike="noStrike">
                <a:solidFill>
                  <a:srgbClr val="FFFFFF"/>
                </a:solidFill>
                <a:latin typeface="Trebuchet MS"/>
                <a:ea typeface="Trebuchet MS"/>
                <a:cs typeface="Trebuchet MS"/>
                <a:sym typeface="Trebuchet MS"/>
              </a:rPr>
              <a:t>📋  What You Do</a:t>
            </a:r>
            <a:endParaRPr b="0" i="0" sz="2700" u="none" cap="none" strike="noStrike">
              <a:solidFill>
                <a:srgbClr val="000000"/>
              </a:solidFill>
              <a:latin typeface="Calibri"/>
              <a:ea typeface="Calibri"/>
              <a:cs typeface="Calibri"/>
              <a:sym typeface="Calibri"/>
            </a:endParaRPr>
          </a:p>
        </p:txBody>
      </p:sp>
      <p:sp>
        <p:nvSpPr>
          <p:cNvPr id="756" name="Google Shape;756;g3dffc569eab_0_666"/>
          <p:cNvSpPr/>
          <p:nvPr/>
        </p:nvSpPr>
        <p:spPr>
          <a:xfrm>
            <a:off x="1762048" y="3050732"/>
            <a:ext cx="6940500" cy="5105100"/>
          </a:xfrm>
          <a:prstGeom prst="rect">
            <a:avLst/>
          </a:prstGeom>
          <a:noFill/>
          <a:ln>
            <a:noFill/>
          </a:ln>
        </p:spPr>
        <p:txBody>
          <a:bodyPr anchorCtr="0" anchor="t" bIns="45700" lIns="91425" spcFirstLastPara="1" rIns="91425" wrap="square" tIns="45700">
            <a:noAutofit/>
          </a:bodyPr>
          <a:lstStyle/>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Interview the business owner (30-60 minutes)</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Observe their current workflow in action</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Document every manual step and time spent</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Identify top 5 automation opportunities</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Calculate time saved if automated</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Present a clear proposal with cost-benefit analysis</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Charge $50-$150 for the audit alone</a:t>
            </a:r>
            <a:endParaRPr b="0" i="0" sz="2500" u="none" cap="none" strike="noStrike">
              <a:solidFill>
                <a:srgbClr val="000000"/>
              </a:solidFill>
              <a:latin typeface="Calibri"/>
              <a:ea typeface="Calibri"/>
              <a:cs typeface="Calibri"/>
              <a:sym typeface="Calibri"/>
            </a:endParaRPr>
          </a:p>
        </p:txBody>
      </p:sp>
      <p:sp>
        <p:nvSpPr>
          <p:cNvPr id="757" name="Google Shape;757;g3dffc569eab_0_666"/>
          <p:cNvSpPr/>
          <p:nvPr/>
        </p:nvSpPr>
        <p:spPr>
          <a:xfrm>
            <a:off x="9280286" y="2352126"/>
            <a:ext cx="7435500" cy="5911200"/>
          </a:xfrm>
          <a:prstGeom prst="rect">
            <a:avLst/>
          </a:prstGeom>
          <a:solidFill>
            <a:srgbClr val="0B8FAC">
              <a:alpha val="10200"/>
            </a:srgbClr>
          </a:solidFill>
          <a:ln cap="flat" cmpd="sng" w="1905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g3dffc569eab_0_666"/>
          <p:cNvSpPr/>
          <p:nvPr/>
        </p:nvSpPr>
        <p:spPr>
          <a:xfrm>
            <a:off x="9280286" y="2352126"/>
            <a:ext cx="7435500" cy="604800"/>
          </a:xfrm>
          <a:prstGeom prst="rect">
            <a:avLst/>
          </a:prstGeom>
          <a:solidFill>
            <a:srgbClr val="0B8FAC"/>
          </a:solidFill>
          <a:ln cap="flat" cmpd="sng" w="12700">
            <a:solidFill>
              <a:srgbClr val="0B8FA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g3dffc569eab_0_666"/>
          <p:cNvSpPr/>
          <p:nvPr/>
        </p:nvSpPr>
        <p:spPr>
          <a:xfrm>
            <a:off x="9280286" y="2352126"/>
            <a:ext cx="7435500" cy="60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Trebuchet MS"/>
              <a:buNone/>
            </a:pPr>
            <a:r>
              <a:rPr b="1" i="0" lang="en-US" sz="2700" u="none" cap="none" strike="noStrike">
                <a:solidFill>
                  <a:srgbClr val="FFFFFF"/>
                </a:solidFill>
                <a:latin typeface="Trebuchet MS"/>
                <a:ea typeface="Trebuchet MS"/>
                <a:cs typeface="Trebuchet MS"/>
                <a:sym typeface="Trebuchet MS"/>
              </a:rPr>
              <a:t>💼  What You Deliver</a:t>
            </a:r>
            <a:endParaRPr b="0" i="0" sz="2700" u="none" cap="none" strike="noStrike">
              <a:solidFill>
                <a:srgbClr val="000000"/>
              </a:solidFill>
              <a:latin typeface="Calibri"/>
              <a:ea typeface="Calibri"/>
              <a:cs typeface="Calibri"/>
              <a:sym typeface="Calibri"/>
            </a:endParaRPr>
          </a:p>
        </p:txBody>
      </p:sp>
      <p:sp>
        <p:nvSpPr>
          <p:cNvPr id="760" name="Google Shape;760;g3dffc569eab_0_666"/>
          <p:cNvSpPr/>
          <p:nvPr/>
        </p:nvSpPr>
        <p:spPr>
          <a:xfrm>
            <a:off x="9528140" y="3050732"/>
            <a:ext cx="6940500" cy="5105100"/>
          </a:xfrm>
          <a:prstGeom prst="rect">
            <a:avLst/>
          </a:prstGeom>
          <a:noFill/>
          <a:ln>
            <a:noFill/>
          </a:ln>
        </p:spPr>
        <p:txBody>
          <a:bodyPr anchorCtr="0" anchor="t" bIns="45700" lIns="91425" spcFirstLastPara="1" rIns="91425" wrap="square" tIns="45700">
            <a:noAutofit/>
          </a:bodyPr>
          <a:lstStyle/>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Current process map (visual flowchart)</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Automation opportunity report</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Tool recommendations with free options</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Cost-benefit summary: hours saved × hourly value</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Implementation roadmap (phased by priority)</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Quote for building the recommended automations</a:t>
            </a:r>
            <a:endParaRPr b="0" i="0" sz="2500" u="none" cap="none" strike="noStrike">
              <a:solidFill>
                <a:srgbClr val="000000"/>
              </a:solidFill>
              <a:latin typeface="Calibri"/>
              <a:ea typeface="Calibri"/>
              <a:cs typeface="Calibri"/>
              <a:sym typeface="Calibri"/>
            </a:endParaRPr>
          </a:p>
          <a:p>
            <a:pPr indent="-412750" lvl="0" marL="342900" marR="0" rtl="0" algn="l">
              <a:spcBef>
                <a:spcPts val="0"/>
              </a:spcBef>
              <a:spcAft>
                <a:spcPts val="0"/>
              </a:spcAft>
              <a:buClr>
                <a:srgbClr val="1A202C"/>
              </a:buClr>
              <a:buSzPts val="2500"/>
              <a:buFont typeface="Calibri"/>
              <a:buChar char="•"/>
            </a:pPr>
            <a:r>
              <a:rPr b="0" i="0" lang="en-US" sz="2500" u="none" cap="none" strike="noStrike">
                <a:solidFill>
                  <a:srgbClr val="1A202C"/>
                </a:solidFill>
                <a:latin typeface="Calibri"/>
                <a:ea typeface="Calibri"/>
                <a:cs typeface="Calibri"/>
                <a:sym typeface="Calibri"/>
              </a:rPr>
              <a:t>The audit becomes your sales proposal</a:t>
            </a:r>
            <a:endParaRPr b="0" i="0" sz="2500" u="none" cap="none" strike="noStrik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64" name="Shape 764"/>
        <p:cNvGrpSpPr/>
        <p:nvPr/>
      </p:nvGrpSpPr>
      <p:grpSpPr>
        <a:xfrm>
          <a:off x="0" y="0"/>
          <a:ext cx="0" cy="0"/>
          <a:chOff x="0" y="0"/>
          <a:chExt cx="0" cy="0"/>
        </a:xfrm>
      </p:grpSpPr>
      <p:grpSp>
        <p:nvGrpSpPr>
          <p:cNvPr id="765" name="Google Shape;765;g3dffc569eab_0_655"/>
          <p:cNvGrpSpPr/>
          <p:nvPr/>
        </p:nvGrpSpPr>
        <p:grpSpPr>
          <a:xfrm>
            <a:off x="1028700" y="811707"/>
            <a:ext cx="16230707" cy="8446648"/>
            <a:chOff x="0" y="-57150"/>
            <a:chExt cx="4274726" cy="2224617"/>
          </a:xfrm>
        </p:grpSpPr>
        <p:sp>
          <p:nvSpPr>
            <p:cNvPr id="766" name="Google Shape;766;g3dffc569eab_0_65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67" name="Google Shape;767;g3dffc569eab_0_65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68" name="Google Shape;768;g3dffc569eab_0_65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69" name="Google Shape;769;g3dffc569eab_0_65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70" name="Google Shape;770;g3dffc569eab_0_65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71" name="Google Shape;771;g3dffc569eab_0_65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2" name="Google Shape;772;g3dffc569eab_0_65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g3dffc569eab_0_655"/>
          <p:cNvSpPr/>
          <p:nvPr/>
        </p:nvSpPr>
        <p:spPr>
          <a:xfrm>
            <a:off x="1012876" y="1576959"/>
            <a:ext cx="14865000" cy="1098000"/>
          </a:xfrm>
          <a:prstGeom prst="rect">
            <a:avLst/>
          </a:prstGeom>
          <a:noFill/>
          <a:ln>
            <a:noFill/>
          </a:ln>
        </p:spPr>
        <p:txBody>
          <a:bodyPr anchorCtr="0" anchor="ctr" bIns="84425" lIns="168900" spcFirstLastPara="1" rIns="168900" wrap="square" tIns="84425">
            <a:noAutofit/>
          </a:bodyPr>
          <a:lstStyle/>
          <a:p>
            <a:pPr indent="0" lvl="0" marL="0" marR="0" rtl="0" algn="l">
              <a:spcBef>
                <a:spcPts val="0"/>
              </a:spcBef>
              <a:spcAft>
                <a:spcPts val="0"/>
              </a:spcAft>
              <a:buClr>
                <a:srgbClr val="0D1B4B"/>
              </a:buClr>
              <a:buSzPts val="4434"/>
              <a:buFont typeface="Trebuchet MS"/>
              <a:buNone/>
            </a:pPr>
            <a:r>
              <a:rPr b="1" i="0" lang="en-US" sz="4434" u="none" cap="none" strike="noStrike">
                <a:solidFill>
                  <a:srgbClr val="0D1B4B"/>
                </a:solidFill>
                <a:latin typeface="Trebuchet MS"/>
                <a:ea typeface="Trebuchet MS"/>
                <a:cs typeface="Trebuchet MS"/>
                <a:sym typeface="Trebuchet MS"/>
              </a:rPr>
              <a:t>Risk Management in Automation Systems</a:t>
            </a:r>
            <a:endParaRPr b="0" i="0" sz="4434" u="none" cap="none" strike="noStrike">
              <a:solidFill>
                <a:srgbClr val="000000"/>
              </a:solidFill>
              <a:latin typeface="Calibri"/>
              <a:ea typeface="Calibri"/>
              <a:cs typeface="Calibri"/>
              <a:sym typeface="Calibri"/>
            </a:endParaRPr>
          </a:p>
        </p:txBody>
      </p:sp>
      <p:sp>
        <p:nvSpPr>
          <p:cNvPr id="774" name="Google Shape;774;g3dffc569eab_0_655"/>
          <p:cNvSpPr/>
          <p:nvPr/>
        </p:nvSpPr>
        <p:spPr>
          <a:xfrm>
            <a:off x="1012876" y="2674949"/>
            <a:ext cx="14527500" cy="50400"/>
          </a:xfrm>
          <a:prstGeom prst="rect">
            <a:avLst/>
          </a:prstGeom>
          <a:solidFill>
            <a:srgbClr val="1A5CB0"/>
          </a:solidFill>
          <a:ln cap="flat" cmpd="sng" w="23450">
            <a:solidFill>
              <a:srgbClr val="1A5CB0"/>
            </a:solidFill>
            <a:prstDash val="solid"/>
            <a:round/>
            <a:headEnd len="sm" w="sm" type="none"/>
            <a:tailEnd len="sm" w="sm" type="none"/>
          </a:ln>
        </p:spPr>
        <p:txBody>
          <a:bodyPr anchorCtr="0" anchor="ctr" bIns="168900" lIns="168900" spcFirstLastPara="1" rIns="168900" wrap="square" tIns="168900">
            <a:noAutofit/>
          </a:bodyPr>
          <a:lstStyle/>
          <a:p>
            <a:pPr indent="0" lvl="0" marL="0" rtl="0" algn="l">
              <a:spcBef>
                <a:spcPts val="0"/>
              </a:spcBef>
              <a:spcAft>
                <a:spcPts val="0"/>
              </a:spcAft>
              <a:buNone/>
            </a:pPr>
            <a:r>
              <a:t/>
            </a:r>
            <a:endParaRPr/>
          </a:p>
        </p:txBody>
      </p:sp>
      <p:sp>
        <p:nvSpPr>
          <p:cNvPr id="775" name="Google Shape;775;g3dffc569eab_0_655"/>
          <p:cNvSpPr/>
          <p:nvPr/>
        </p:nvSpPr>
        <p:spPr>
          <a:xfrm>
            <a:off x="1012876" y="2894547"/>
            <a:ext cx="14865000" cy="7263300"/>
          </a:xfrm>
          <a:prstGeom prst="rect">
            <a:avLst/>
          </a:prstGeom>
          <a:noFill/>
          <a:ln>
            <a:noFill/>
          </a:ln>
        </p:spPr>
        <p:txBody>
          <a:bodyPr anchorCtr="0" anchor="t" bIns="84425" lIns="168900" spcFirstLastPara="1" rIns="168900" wrap="square" tIns="84425">
            <a:noAutofit/>
          </a:bodyPr>
          <a:lstStyle/>
          <a:p>
            <a:pPr indent="-633456" lvl="0" marL="633456" marR="0" rtl="0" algn="l">
              <a:spcBef>
                <a:spcPts val="0"/>
              </a:spcBef>
              <a:spcAft>
                <a:spcPts val="0"/>
              </a:spcAft>
              <a:buClr>
                <a:srgbClr val="1A202C"/>
              </a:buClr>
              <a:buSzPts val="2771"/>
              <a:buFont typeface="Calibri"/>
              <a:buChar char="•"/>
            </a:pPr>
            <a:r>
              <a:rPr b="1" i="0" lang="en-US" sz="2771" u="none" cap="none" strike="noStrike">
                <a:solidFill>
                  <a:srgbClr val="1A202C"/>
                </a:solidFill>
                <a:latin typeface="Calibri"/>
                <a:ea typeface="Calibri"/>
                <a:cs typeface="Calibri"/>
                <a:sym typeface="Calibri"/>
              </a:rPr>
              <a:t>What can go wrong:</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System failures — automation stops working without warning</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Data errors — incorrect data flows through causing wrong outputs</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Over-automation — removing all human touch damages client relationships</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Privacy breaches — sensitive data exposed through insecure integrations</a:t>
            </a:r>
            <a:endParaRPr b="0" i="0" sz="2771" u="none" cap="none" strike="noStrike">
              <a:solidFill>
                <a:srgbClr val="000000"/>
              </a:solidFill>
              <a:latin typeface="Calibri"/>
              <a:ea typeface="Calibri"/>
              <a:cs typeface="Calibri"/>
              <a:sym typeface="Calibri"/>
            </a:endParaRPr>
          </a:p>
          <a:p>
            <a:pPr indent="-457496" lvl="0" marL="633456" marR="0" rtl="0" algn="l">
              <a:spcBef>
                <a:spcPts val="0"/>
              </a:spcBef>
              <a:spcAft>
                <a:spcPts val="0"/>
              </a:spcAft>
              <a:buClr>
                <a:srgbClr val="000000"/>
              </a:buClr>
              <a:buSzPts val="2771"/>
              <a:buFont typeface="Calibri"/>
              <a:buNone/>
            </a:pPr>
            <a:r>
              <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1" i="0" lang="en-US" sz="2771" u="none" cap="none" strike="noStrike">
                <a:solidFill>
                  <a:srgbClr val="1A202C"/>
                </a:solidFill>
                <a:latin typeface="Calibri"/>
                <a:ea typeface="Calibri"/>
                <a:cs typeface="Calibri"/>
                <a:sym typeface="Calibri"/>
              </a:rPr>
              <a:t>How to protect your clients and your reputation:</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Test every automation before going live — with real-world edge cases</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Build fallback procedures — what happens when automation fails?</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Monitor systems weekly — set up error notification alerts</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Keep audit logs — who accessed what, when, and what changed</a:t>
            </a:r>
            <a:endParaRPr b="0" i="0" sz="2771" u="none" cap="none" strike="noStrike">
              <a:solidFill>
                <a:srgbClr val="000000"/>
              </a:solidFill>
              <a:latin typeface="Calibri"/>
              <a:ea typeface="Calibri"/>
              <a:cs typeface="Calibri"/>
              <a:sym typeface="Calibri"/>
            </a:endParaRPr>
          </a:p>
          <a:p>
            <a:pPr indent="-633456" lvl="0" marL="633456" marR="0" rtl="0" algn="l">
              <a:spcBef>
                <a:spcPts val="0"/>
              </a:spcBef>
              <a:spcAft>
                <a:spcPts val="0"/>
              </a:spcAft>
              <a:buClr>
                <a:srgbClr val="1A202C"/>
              </a:buClr>
              <a:buSzPts val="2771"/>
              <a:buFont typeface="Calibri"/>
              <a:buChar char="•"/>
            </a:pPr>
            <a:r>
              <a:rPr b="0" i="0" lang="en-US" sz="2771" u="none" cap="none" strike="noStrike">
                <a:solidFill>
                  <a:srgbClr val="1A202C"/>
                </a:solidFill>
                <a:latin typeface="Calibri"/>
                <a:ea typeface="Calibri"/>
                <a:cs typeface="Calibri"/>
                <a:sym typeface="Calibri"/>
              </a:rPr>
              <a:t>Never automate medical, legal, or financial decisions</a:t>
            </a:r>
            <a:endParaRPr b="0" i="0" sz="2771" u="none" cap="none" strike="noStrik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79" name="Shape 779"/>
        <p:cNvGrpSpPr/>
        <p:nvPr/>
      </p:nvGrpSpPr>
      <p:grpSpPr>
        <a:xfrm>
          <a:off x="0" y="0"/>
          <a:ext cx="0" cy="0"/>
          <a:chOff x="0" y="0"/>
          <a:chExt cx="0" cy="0"/>
        </a:xfrm>
      </p:grpSpPr>
      <p:grpSp>
        <p:nvGrpSpPr>
          <p:cNvPr id="780" name="Google Shape;780;g3dffc569eab_0_644"/>
          <p:cNvGrpSpPr/>
          <p:nvPr/>
        </p:nvGrpSpPr>
        <p:grpSpPr>
          <a:xfrm>
            <a:off x="1028700" y="811707"/>
            <a:ext cx="16230707" cy="8446648"/>
            <a:chOff x="0" y="-57150"/>
            <a:chExt cx="4274726" cy="2224617"/>
          </a:xfrm>
        </p:grpSpPr>
        <p:sp>
          <p:nvSpPr>
            <p:cNvPr id="781" name="Google Shape;781;g3dffc569eab_0_64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82" name="Google Shape;782;g3dffc569eab_0_64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83" name="Google Shape;783;g3dffc569eab_0_64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84" name="Google Shape;784;g3dffc569eab_0_64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85" name="Google Shape;785;g3dffc569eab_0_64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86" name="Google Shape;786;g3dffc569eab_0_64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g3dffc569eab_0_64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g3dffc569eab_0_644"/>
          <p:cNvSpPr/>
          <p:nvPr/>
        </p:nvSpPr>
        <p:spPr>
          <a:xfrm>
            <a:off x="1055182" y="1448243"/>
            <a:ext cx="14922900" cy="1102200"/>
          </a:xfrm>
          <a:prstGeom prst="rect">
            <a:avLst/>
          </a:prstGeom>
          <a:noFill/>
          <a:ln>
            <a:noFill/>
          </a:ln>
        </p:spPr>
        <p:txBody>
          <a:bodyPr anchorCtr="0" anchor="ctr" bIns="84750" lIns="169550" spcFirstLastPara="1" rIns="169550" wrap="square" tIns="84750">
            <a:noAutofit/>
          </a:bodyPr>
          <a:lstStyle/>
          <a:p>
            <a:pPr indent="0" lvl="0" marL="0" marR="0" rtl="0" algn="l">
              <a:spcBef>
                <a:spcPts val="0"/>
              </a:spcBef>
              <a:spcAft>
                <a:spcPts val="0"/>
              </a:spcAft>
              <a:buClr>
                <a:srgbClr val="0D1B4B"/>
              </a:buClr>
              <a:buSzPts val="4451"/>
              <a:buFont typeface="Trebuchet MS"/>
              <a:buNone/>
            </a:pPr>
            <a:r>
              <a:rPr b="1" i="0" lang="en-US" sz="4451" u="none" cap="none" strike="noStrike">
                <a:solidFill>
                  <a:srgbClr val="0D1B4B"/>
                </a:solidFill>
                <a:latin typeface="Trebuchet MS"/>
                <a:ea typeface="Trebuchet MS"/>
                <a:cs typeface="Trebuchet MS"/>
                <a:sym typeface="Trebuchet MS"/>
              </a:rPr>
              <a:t>Ethical Automation — The Human-in-the-Loop Principle</a:t>
            </a:r>
            <a:endParaRPr b="0" i="0" sz="4451" u="none" cap="none" strike="noStrike">
              <a:solidFill>
                <a:srgbClr val="000000"/>
              </a:solidFill>
              <a:latin typeface="Calibri"/>
              <a:ea typeface="Calibri"/>
              <a:cs typeface="Calibri"/>
              <a:sym typeface="Calibri"/>
            </a:endParaRPr>
          </a:p>
        </p:txBody>
      </p:sp>
      <p:sp>
        <p:nvSpPr>
          <p:cNvPr id="789" name="Google Shape;789;g3dffc569eab_0_644"/>
          <p:cNvSpPr/>
          <p:nvPr/>
        </p:nvSpPr>
        <p:spPr>
          <a:xfrm>
            <a:off x="1055182" y="2779109"/>
            <a:ext cx="14583900" cy="50700"/>
          </a:xfrm>
          <a:prstGeom prst="rect">
            <a:avLst/>
          </a:prstGeom>
          <a:solidFill>
            <a:srgbClr val="1A5CB0"/>
          </a:solidFill>
          <a:ln cap="flat" cmpd="sng" w="23550">
            <a:solidFill>
              <a:srgbClr val="1A5CB0"/>
            </a:solidFill>
            <a:prstDash val="solid"/>
            <a:round/>
            <a:headEnd len="sm" w="sm" type="none"/>
            <a:tailEnd len="sm" w="sm" type="none"/>
          </a:ln>
        </p:spPr>
        <p:txBody>
          <a:bodyPr anchorCtr="0" anchor="ctr" bIns="169550" lIns="169550" spcFirstLastPara="1" rIns="169550" wrap="square" tIns="169550">
            <a:noAutofit/>
          </a:bodyPr>
          <a:lstStyle/>
          <a:p>
            <a:pPr indent="0" lvl="0" marL="0" rtl="0" algn="l">
              <a:spcBef>
                <a:spcPts val="0"/>
              </a:spcBef>
              <a:spcAft>
                <a:spcPts val="0"/>
              </a:spcAft>
              <a:buNone/>
            </a:pPr>
            <a:r>
              <a:t/>
            </a:r>
            <a:endParaRPr/>
          </a:p>
        </p:txBody>
      </p:sp>
      <p:sp>
        <p:nvSpPr>
          <p:cNvPr id="790" name="Google Shape;790;g3dffc569eab_0_644"/>
          <p:cNvSpPr/>
          <p:nvPr/>
        </p:nvSpPr>
        <p:spPr>
          <a:xfrm>
            <a:off x="1055182" y="2770963"/>
            <a:ext cx="14922900" cy="7291800"/>
          </a:xfrm>
          <a:prstGeom prst="rect">
            <a:avLst/>
          </a:prstGeom>
          <a:noFill/>
          <a:ln>
            <a:noFill/>
          </a:ln>
        </p:spPr>
        <p:txBody>
          <a:bodyPr anchorCtr="0" anchor="t" bIns="84750" lIns="169550" spcFirstLastPara="1" rIns="169550" wrap="square" tIns="84750">
            <a:noAutofit/>
          </a:bodyPr>
          <a:lstStyle/>
          <a:p>
            <a:pPr indent="-635923" lvl="0" marL="635923" marR="0" rtl="0" algn="l">
              <a:spcBef>
                <a:spcPts val="0"/>
              </a:spcBef>
              <a:spcAft>
                <a:spcPts val="0"/>
              </a:spcAft>
              <a:buClr>
                <a:srgbClr val="1A202C"/>
              </a:buClr>
              <a:buSzPts val="2782"/>
              <a:buFont typeface="Calibri"/>
              <a:buChar char="•"/>
            </a:pPr>
            <a:r>
              <a:rPr b="1" i="0" lang="en-US" sz="2782" u="none" cap="none" strike="noStrike">
                <a:solidFill>
                  <a:srgbClr val="1A202C"/>
                </a:solidFill>
                <a:latin typeface="Calibri"/>
                <a:ea typeface="Calibri"/>
                <a:cs typeface="Calibri"/>
                <a:sym typeface="Calibri"/>
              </a:rPr>
              <a:t>Automation should serve humans, not replace human judgment:</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Never automate responses to complaints — they need empathy</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Never fully automate decisions involving money or identity verification</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Always leave a 'contact a human' option in any automated system</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Inform clients when they are interacting with automation, not a person</a:t>
            </a:r>
            <a:endParaRPr b="0" i="0" sz="2782" u="none" cap="none" strike="noStrike">
              <a:solidFill>
                <a:srgbClr val="000000"/>
              </a:solidFill>
              <a:latin typeface="Calibri"/>
              <a:ea typeface="Calibri"/>
              <a:cs typeface="Calibri"/>
              <a:sym typeface="Calibri"/>
            </a:endParaRPr>
          </a:p>
          <a:p>
            <a:pPr indent="-459278" lvl="0" marL="635923" marR="0" rtl="0" algn="l">
              <a:spcBef>
                <a:spcPts val="0"/>
              </a:spcBef>
              <a:spcAft>
                <a:spcPts val="0"/>
              </a:spcAft>
              <a:buClr>
                <a:srgbClr val="000000"/>
              </a:buClr>
              <a:buSzPts val="2782"/>
              <a:buFont typeface="Calibri"/>
              <a:buNone/>
            </a:pPr>
            <a:r>
              <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1" i="0" lang="en-US" sz="2782" u="none" cap="none" strike="noStrike">
                <a:solidFill>
                  <a:srgbClr val="1A202C"/>
                </a:solidFill>
                <a:latin typeface="Calibri"/>
                <a:ea typeface="Calibri"/>
                <a:cs typeface="Calibri"/>
                <a:sym typeface="Calibri"/>
              </a:rPr>
              <a:t>Data protection rules:</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Never store client personal data in unsecured automation tools</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Limit access permissions — only tools that need data should have it</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Use secure passwords and 2FA on all automation platform accounts</a:t>
            </a:r>
            <a:endParaRPr b="0" i="0" sz="2782" u="none" cap="none" strike="noStrike">
              <a:solidFill>
                <a:srgbClr val="000000"/>
              </a:solidFill>
              <a:latin typeface="Calibri"/>
              <a:ea typeface="Calibri"/>
              <a:cs typeface="Calibri"/>
              <a:sym typeface="Calibri"/>
            </a:endParaRPr>
          </a:p>
          <a:p>
            <a:pPr indent="-635923" lvl="0" marL="635923" marR="0" rtl="0" algn="l">
              <a:spcBef>
                <a:spcPts val="0"/>
              </a:spcBef>
              <a:spcAft>
                <a:spcPts val="0"/>
              </a:spcAft>
              <a:buClr>
                <a:srgbClr val="1A202C"/>
              </a:buClr>
              <a:buSzPts val="2782"/>
              <a:buFont typeface="Calibri"/>
              <a:buChar char="•"/>
            </a:pPr>
            <a:r>
              <a:rPr b="0" i="0" lang="en-US" sz="2782" u="none" cap="none" strike="noStrike">
                <a:solidFill>
                  <a:srgbClr val="1A202C"/>
                </a:solidFill>
                <a:latin typeface="Calibri"/>
                <a:ea typeface="Calibri"/>
                <a:cs typeface="Calibri"/>
                <a:sym typeface="Calibri"/>
              </a:rPr>
              <a:t>Delete client data from automation systems when work is complete</a:t>
            </a:r>
            <a:endParaRPr b="0" i="0" sz="2782"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94" name="Shape 794"/>
        <p:cNvGrpSpPr/>
        <p:nvPr/>
      </p:nvGrpSpPr>
      <p:grpSpPr>
        <a:xfrm>
          <a:off x="0" y="0"/>
          <a:ext cx="0" cy="0"/>
          <a:chOff x="0" y="0"/>
          <a:chExt cx="0" cy="0"/>
        </a:xfrm>
      </p:grpSpPr>
      <p:grpSp>
        <p:nvGrpSpPr>
          <p:cNvPr id="795" name="Google Shape;795;g3dffc569eab_0_633"/>
          <p:cNvGrpSpPr/>
          <p:nvPr/>
        </p:nvGrpSpPr>
        <p:grpSpPr>
          <a:xfrm>
            <a:off x="1028700" y="811707"/>
            <a:ext cx="16230707" cy="8446648"/>
            <a:chOff x="0" y="-57150"/>
            <a:chExt cx="4274726" cy="2224617"/>
          </a:xfrm>
        </p:grpSpPr>
        <p:sp>
          <p:nvSpPr>
            <p:cNvPr id="796" name="Google Shape;796;g3dffc569eab_0_63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97" name="Google Shape;797;g3dffc569eab_0_63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98" name="Google Shape;798;g3dffc569eab_0_63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99" name="Google Shape;799;g3dffc569eab_0_63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00" name="Google Shape;800;g3dffc569eab_0_63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01" name="Google Shape;801;g3dffc569eab_0_63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2" name="Google Shape;802;g3dffc569eab_0_63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3" name="Google Shape;803;g3dffc569eab_0_633"/>
          <p:cNvSpPr/>
          <p:nvPr/>
        </p:nvSpPr>
        <p:spPr>
          <a:xfrm>
            <a:off x="1351453" y="1435153"/>
            <a:ext cx="3895200" cy="7305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04" name="Google Shape;804;g3dffc569eab_0_633"/>
          <p:cNvSpPr/>
          <p:nvPr/>
        </p:nvSpPr>
        <p:spPr>
          <a:xfrm>
            <a:off x="1351453" y="1435153"/>
            <a:ext cx="3895200" cy="730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130"/>
              <a:buFont typeface="Trebuchet MS"/>
              <a:buNone/>
            </a:pPr>
            <a:r>
              <a:rPr b="1" i="0" lang="en-US" sz="2130" u="none" cap="none" strike="noStrike">
                <a:solidFill>
                  <a:srgbClr val="0D1B4B"/>
                </a:solidFill>
                <a:latin typeface="Trebuchet MS"/>
                <a:ea typeface="Trebuchet MS"/>
                <a:cs typeface="Trebuchet MS"/>
                <a:sym typeface="Trebuchet MS"/>
              </a:rPr>
              <a:t>📹  CASE STUDY</a:t>
            </a:r>
            <a:endParaRPr b="0" i="0" sz="2130" u="none" cap="none" strike="noStrike">
              <a:solidFill>
                <a:srgbClr val="000000"/>
              </a:solidFill>
              <a:latin typeface="Calibri"/>
              <a:ea typeface="Calibri"/>
              <a:cs typeface="Calibri"/>
              <a:sym typeface="Calibri"/>
            </a:endParaRPr>
          </a:p>
        </p:txBody>
      </p:sp>
      <p:sp>
        <p:nvSpPr>
          <p:cNvPr id="805" name="Google Shape;805;g3dffc569eab_0_633"/>
          <p:cNvSpPr/>
          <p:nvPr/>
        </p:nvSpPr>
        <p:spPr>
          <a:xfrm>
            <a:off x="5582250" y="1581550"/>
            <a:ext cx="10701600" cy="6651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D1B4B"/>
              </a:buClr>
              <a:buSzPts val="3550"/>
              <a:buFont typeface="Trebuchet MS"/>
              <a:buNone/>
            </a:pPr>
            <a:r>
              <a:rPr b="1" i="0" lang="en-US" sz="3550" u="none" cap="none" strike="noStrike">
                <a:solidFill>
                  <a:srgbClr val="0D1B4B"/>
                </a:solidFill>
                <a:latin typeface="Trebuchet MS"/>
                <a:ea typeface="Trebuchet MS"/>
                <a:cs typeface="Trebuchet MS"/>
                <a:sym typeface="Trebuchet MS"/>
              </a:rPr>
              <a:t>From Manual to Automated — A Barbershop Transformation</a:t>
            </a:r>
            <a:endParaRPr b="0" i="0" sz="3550" u="none" cap="none" strike="noStrike">
              <a:solidFill>
                <a:srgbClr val="000000"/>
              </a:solidFill>
              <a:latin typeface="Calibri"/>
              <a:ea typeface="Calibri"/>
              <a:cs typeface="Calibri"/>
              <a:sym typeface="Calibri"/>
            </a:endParaRPr>
          </a:p>
        </p:txBody>
      </p:sp>
      <p:sp>
        <p:nvSpPr>
          <p:cNvPr id="806" name="Google Shape;806;g3dffc569eab_0_633"/>
          <p:cNvSpPr/>
          <p:nvPr/>
        </p:nvSpPr>
        <p:spPr>
          <a:xfrm>
            <a:off x="1351453" y="2522613"/>
            <a:ext cx="14932500" cy="3246000"/>
          </a:xfrm>
          <a:prstGeom prst="rect">
            <a:avLst/>
          </a:prstGeom>
          <a:solidFill>
            <a:srgbClr val="FFF8F2"/>
          </a:solidFill>
          <a:ln cap="flat" cmpd="sng" w="33825">
            <a:solidFill>
              <a:srgbClr val="FBB03B"/>
            </a:solidFill>
            <a:prstDash val="solid"/>
            <a:round/>
            <a:headEnd len="sm" w="sm" type="none"/>
            <a:tailEnd len="sm" w="sm" type="none"/>
          </a:ln>
          <a:effectLst>
            <a:outerShdw blurRad="180341" rotWithShape="0" algn="bl" dir="8100000" dist="67628">
              <a:srgbClr val="000000">
                <a:alpha val="12160"/>
              </a:srgbClr>
            </a:outerShdw>
          </a:effectLst>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07" name="Google Shape;807;g3dffc569eab_0_633"/>
          <p:cNvSpPr/>
          <p:nvPr/>
        </p:nvSpPr>
        <p:spPr>
          <a:xfrm>
            <a:off x="1676067" y="2603766"/>
            <a:ext cx="4869300" cy="61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59669"/>
              </a:buClr>
              <a:buSzPts val="2308"/>
              <a:buFont typeface="Trebuchet MS"/>
              <a:buNone/>
            </a:pPr>
            <a:r>
              <a:rPr b="1" i="0" lang="en-US" sz="2308" u="none" cap="none" strike="noStrike">
                <a:solidFill>
                  <a:srgbClr val="1A5CB0"/>
                </a:solidFill>
                <a:latin typeface="Trebuchet MS"/>
                <a:ea typeface="Trebuchet MS"/>
                <a:cs typeface="Trebuchet MS"/>
                <a:sym typeface="Trebuchet MS"/>
              </a:rPr>
              <a:t>Case Summary</a:t>
            </a:r>
            <a:endParaRPr b="0" i="0" sz="2308" u="none" cap="none" strike="noStrike">
              <a:solidFill>
                <a:srgbClr val="1A5CB0"/>
              </a:solidFill>
              <a:latin typeface="Calibri"/>
              <a:ea typeface="Calibri"/>
              <a:cs typeface="Calibri"/>
              <a:sym typeface="Calibri"/>
            </a:endParaRPr>
          </a:p>
        </p:txBody>
      </p:sp>
      <p:sp>
        <p:nvSpPr>
          <p:cNvPr id="808" name="Google Shape;808;g3dffc569eab_0_633"/>
          <p:cNvSpPr/>
          <p:nvPr/>
        </p:nvSpPr>
        <p:spPr>
          <a:xfrm>
            <a:off x="1676067" y="3220535"/>
            <a:ext cx="14282700" cy="2434500"/>
          </a:xfrm>
          <a:prstGeom prst="rect">
            <a:avLst/>
          </a:prstGeom>
          <a:noFill/>
          <a:ln>
            <a:noFill/>
          </a:ln>
        </p:spPr>
        <p:txBody>
          <a:bodyPr anchorCtr="0" anchor="t" bIns="81125" lIns="162275" spcFirstLastPara="1" rIns="162275" wrap="square" tIns="81125">
            <a:noAutofit/>
          </a:bodyPr>
          <a:lstStyle/>
          <a:p>
            <a:pPr indent="0" lvl="0" marL="0" marR="0" rtl="0" algn="l">
              <a:spcBef>
                <a:spcPts val="0"/>
              </a:spcBef>
              <a:spcAft>
                <a:spcPts val="0"/>
              </a:spcAft>
              <a:buClr>
                <a:srgbClr val="1A202C"/>
              </a:buClr>
              <a:buSzPts val="2308"/>
              <a:buFont typeface="Calibri"/>
              <a:buNone/>
            </a:pPr>
            <a:r>
              <a:rPr b="0" i="0" lang="en-US" sz="2308" u="none" cap="none" strike="noStrike">
                <a:solidFill>
                  <a:srgbClr val="1A202C"/>
                </a:solidFill>
                <a:latin typeface="Calibri"/>
                <a:ea typeface="Calibri"/>
                <a:cs typeface="Calibri"/>
                <a:sym typeface="Calibri"/>
              </a:rPr>
              <a:t>Kwame, 25, completed this module and approached a local barbershop losing 30% of bookings to no-shows. He spent 3 hours building a Google Form booking system, connected to a Sheets tracker, and used Zapier to send WhatsApp reminders 24 hours before each appointment. In month 1, no-shows dropped from 8 per week to 2. The shop owner saved 6 hours of manual scheduling. Kwame charged $250 for setup and $75/month for maintenance — earning $1,150 in the first 6 months.</a:t>
            </a:r>
            <a:endParaRPr b="0" i="0" sz="2308" u="none" cap="none" strike="noStrike">
              <a:solidFill>
                <a:srgbClr val="000000"/>
              </a:solidFill>
              <a:latin typeface="Calibri"/>
              <a:ea typeface="Calibri"/>
              <a:cs typeface="Calibri"/>
              <a:sym typeface="Calibri"/>
            </a:endParaRPr>
          </a:p>
        </p:txBody>
      </p:sp>
      <p:sp>
        <p:nvSpPr>
          <p:cNvPr id="809" name="Google Shape;809;g3dffc569eab_0_633"/>
          <p:cNvSpPr/>
          <p:nvPr/>
        </p:nvSpPr>
        <p:spPr>
          <a:xfrm>
            <a:off x="1351453" y="6174529"/>
            <a:ext cx="8115300" cy="616500"/>
          </a:xfrm>
          <a:prstGeom prst="rect">
            <a:avLst/>
          </a:prstGeom>
          <a:noFill/>
          <a:ln>
            <a:noFill/>
          </a:ln>
        </p:spPr>
        <p:txBody>
          <a:bodyPr anchorCtr="0" anchor="ctr" bIns="81125" lIns="162275" spcFirstLastPara="1" rIns="162275" wrap="square" tIns="81125">
            <a:noAutofit/>
          </a:bodyPr>
          <a:lstStyle/>
          <a:p>
            <a:pPr indent="0" lvl="0" marL="0" marR="0" rtl="0" algn="l">
              <a:spcBef>
                <a:spcPts val="0"/>
              </a:spcBef>
              <a:spcAft>
                <a:spcPts val="0"/>
              </a:spcAft>
              <a:buClr>
                <a:srgbClr val="059669"/>
              </a:buClr>
              <a:buSzPts val="2485"/>
              <a:buFont typeface="Trebuchet MS"/>
              <a:buNone/>
            </a:pPr>
            <a:r>
              <a:rPr b="1" i="0" lang="en-US" sz="2485" u="none" cap="none" strike="noStrike">
                <a:solidFill>
                  <a:srgbClr val="1A5CB0"/>
                </a:solidFill>
                <a:latin typeface="Trebuchet MS"/>
                <a:ea typeface="Trebuchet MS"/>
                <a:cs typeface="Trebuchet MS"/>
                <a:sym typeface="Trebuchet MS"/>
              </a:rPr>
              <a:t>Learning Questions</a:t>
            </a:r>
            <a:endParaRPr b="0" i="0" sz="2485" u="none" cap="none" strike="noStrike">
              <a:solidFill>
                <a:srgbClr val="1A5CB0"/>
              </a:solidFill>
              <a:latin typeface="Calibri"/>
              <a:ea typeface="Calibri"/>
              <a:cs typeface="Calibri"/>
              <a:sym typeface="Calibri"/>
            </a:endParaRPr>
          </a:p>
        </p:txBody>
      </p:sp>
      <p:sp>
        <p:nvSpPr>
          <p:cNvPr id="810" name="Google Shape;810;g3dffc569eab_0_633"/>
          <p:cNvSpPr/>
          <p:nvPr/>
        </p:nvSpPr>
        <p:spPr>
          <a:xfrm>
            <a:off x="1351453" y="6856220"/>
            <a:ext cx="14932500" cy="3246000"/>
          </a:xfrm>
          <a:prstGeom prst="rect">
            <a:avLst/>
          </a:prstGeom>
          <a:noFill/>
          <a:ln>
            <a:noFill/>
          </a:ln>
        </p:spPr>
        <p:txBody>
          <a:bodyPr anchorCtr="0" anchor="t" bIns="81125" lIns="162275" spcFirstLastPara="1" rIns="162275" wrap="square" tIns="81125">
            <a:noAutofit/>
          </a:bodyPr>
          <a:lstStyle/>
          <a:p>
            <a:pPr indent="-608651" lvl="0" marL="608651" marR="0" rtl="0" algn="l">
              <a:spcBef>
                <a:spcPts val="0"/>
              </a:spcBef>
              <a:spcAft>
                <a:spcPts val="0"/>
              </a:spcAft>
              <a:buClr>
                <a:srgbClr val="1A202C"/>
              </a:buClr>
              <a:buSzPts val="2308"/>
              <a:buFont typeface="Calibri"/>
              <a:buAutoNum type="arabicPeriod"/>
            </a:pPr>
            <a:r>
              <a:rPr b="0" i="0" lang="en-US" sz="2308" u="none" cap="none" strike="noStrike">
                <a:solidFill>
                  <a:srgbClr val="1A202C"/>
                </a:solidFill>
                <a:latin typeface="Calibri"/>
                <a:ea typeface="Calibri"/>
                <a:cs typeface="Calibri"/>
                <a:sym typeface="Calibri"/>
              </a:rPr>
              <a:t>What specific process did Kwame analyze and map before building his solution?</a:t>
            </a:r>
            <a:endParaRPr b="0" i="0" sz="2308" u="none" cap="none" strike="noStrike">
              <a:solidFill>
                <a:srgbClr val="000000"/>
              </a:solidFill>
              <a:latin typeface="Calibri"/>
              <a:ea typeface="Calibri"/>
              <a:cs typeface="Calibri"/>
              <a:sym typeface="Calibri"/>
            </a:endParaRPr>
          </a:p>
          <a:p>
            <a:pPr indent="-608651" lvl="0" marL="608651" marR="0" rtl="0" algn="l">
              <a:spcBef>
                <a:spcPts val="0"/>
              </a:spcBef>
              <a:spcAft>
                <a:spcPts val="0"/>
              </a:spcAft>
              <a:buClr>
                <a:srgbClr val="1A202C"/>
              </a:buClr>
              <a:buSzPts val="2308"/>
              <a:buFont typeface="Calibri"/>
              <a:buAutoNum type="arabicPeriod"/>
            </a:pPr>
            <a:r>
              <a:rPr b="0" i="0" lang="en-US" sz="2308" u="none" cap="none" strike="noStrike">
                <a:solidFill>
                  <a:srgbClr val="1A202C"/>
                </a:solidFill>
                <a:latin typeface="Calibri"/>
                <a:ea typeface="Calibri"/>
                <a:cs typeface="Calibri"/>
                <a:sym typeface="Calibri"/>
              </a:rPr>
              <a:t>Which tools from this module did he use, and why were they the right choices?</a:t>
            </a:r>
            <a:endParaRPr b="0" i="0" sz="2308" u="none" cap="none" strike="noStrike">
              <a:solidFill>
                <a:srgbClr val="000000"/>
              </a:solidFill>
              <a:latin typeface="Calibri"/>
              <a:ea typeface="Calibri"/>
              <a:cs typeface="Calibri"/>
              <a:sym typeface="Calibri"/>
            </a:endParaRPr>
          </a:p>
          <a:p>
            <a:pPr indent="-608651" lvl="0" marL="608651" marR="0" rtl="0" algn="l">
              <a:spcBef>
                <a:spcPts val="0"/>
              </a:spcBef>
              <a:spcAft>
                <a:spcPts val="0"/>
              </a:spcAft>
              <a:buClr>
                <a:srgbClr val="1A202C"/>
              </a:buClr>
              <a:buSzPts val="2308"/>
              <a:buFont typeface="Calibri"/>
              <a:buAutoNum type="arabicPeriod"/>
            </a:pPr>
            <a:r>
              <a:rPr b="0" i="0" lang="en-US" sz="2308" u="none" cap="none" strike="noStrike">
                <a:solidFill>
                  <a:srgbClr val="1A202C"/>
                </a:solidFill>
                <a:latin typeface="Calibri"/>
                <a:ea typeface="Calibri"/>
                <a:cs typeface="Calibri"/>
                <a:sym typeface="Calibri"/>
              </a:rPr>
              <a:t>How did Kwame price his service — what formula could you use to replicate his approach?</a:t>
            </a:r>
            <a:endParaRPr b="0" i="0" sz="2308" u="none" cap="none" strike="noStrike">
              <a:solidFill>
                <a:srgbClr val="000000"/>
              </a:solidFill>
              <a:latin typeface="Calibri"/>
              <a:ea typeface="Calibri"/>
              <a:cs typeface="Calibri"/>
              <a:sym typeface="Calibri"/>
            </a:endParaRPr>
          </a:p>
          <a:p>
            <a:pPr indent="-608651" lvl="0" marL="608651" marR="0" rtl="0" algn="l">
              <a:spcBef>
                <a:spcPts val="0"/>
              </a:spcBef>
              <a:spcAft>
                <a:spcPts val="0"/>
              </a:spcAft>
              <a:buClr>
                <a:srgbClr val="1A202C"/>
              </a:buClr>
              <a:buSzPts val="2308"/>
              <a:buFont typeface="Calibri"/>
              <a:buAutoNum type="arabicPeriod"/>
            </a:pPr>
            <a:r>
              <a:rPr b="0" i="0" lang="en-US" sz="2308" u="none" cap="none" strike="noStrike">
                <a:solidFill>
                  <a:srgbClr val="1A202C"/>
                </a:solidFill>
                <a:latin typeface="Calibri"/>
                <a:ea typeface="Calibri"/>
                <a:cs typeface="Calibri"/>
                <a:sym typeface="Calibri"/>
              </a:rPr>
              <a:t>What risks existed in this automation and how would you mitigate them?</a:t>
            </a:r>
            <a:endParaRPr b="0" i="0" sz="2308"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14" name="Shape 814"/>
        <p:cNvGrpSpPr/>
        <p:nvPr/>
      </p:nvGrpSpPr>
      <p:grpSpPr>
        <a:xfrm>
          <a:off x="0" y="0"/>
          <a:ext cx="0" cy="0"/>
          <a:chOff x="0" y="0"/>
          <a:chExt cx="0" cy="0"/>
        </a:xfrm>
      </p:grpSpPr>
      <p:grpSp>
        <p:nvGrpSpPr>
          <p:cNvPr id="815" name="Google Shape;815;g3dffc569eab_0_622"/>
          <p:cNvGrpSpPr/>
          <p:nvPr/>
        </p:nvGrpSpPr>
        <p:grpSpPr>
          <a:xfrm>
            <a:off x="1028700" y="811707"/>
            <a:ext cx="16230707" cy="8446648"/>
            <a:chOff x="0" y="-57150"/>
            <a:chExt cx="4274726" cy="2224617"/>
          </a:xfrm>
        </p:grpSpPr>
        <p:sp>
          <p:nvSpPr>
            <p:cNvPr id="816" name="Google Shape;816;g3dffc569eab_0_62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17" name="Google Shape;817;g3dffc569eab_0_62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18" name="Google Shape;818;g3dffc569eab_0_62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19" name="Google Shape;819;g3dffc569eab_0_62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20" name="Google Shape;820;g3dffc569eab_0_62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21" name="Google Shape;821;g3dffc569eab_0_62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g3dffc569eab_0_62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g3dffc569eab_0_622"/>
          <p:cNvSpPr/>
          <p:nvPr/>
        </p:nvSpPr>
        <p:spPr>
          <a:xfrm>
            <a:off x="1028700" y="1247625"/>
            <a:ext cx="16230600" cy="981000"/>
          </a:xfrm>
          <a:prstGeom prst="rect">
            <a:avLst/>
          </a:prstGeom>
          <a:solidFill>
            <a:srgbClr val="1A5CB0"/>
          </a:solidFill>
          <a:ln cap="flat" cmpd="sng" w="18175">
            <a:solidFill>
              <a:srgbClr val="1A5CB0"/>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24" name="Google Shape;824;g3dffc569eab_0_622"/>
          <p:cNvSpPr/>
          <p:nvPr/>
        </p:nvSpPr>
        <p:spPr>
          <a:xfrm>
            <a:off x="1392105" y="1273787"/>
            <a:ext cx="6707100" cy="9156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FFFFFF"/>
              </a:buClr>
              <a:buSzPts val="3719"/>
              <a:buFont typeface="Trebuchet MS"/>
              <a:buNone/>
            </a:pPr>
            <a:r>
              <a:rPr b="1" i="0" lang="en-US" sz="3719" u="none" cap="none" strike="noStrike">
                <a:solidFill>
                  <a:srgbClr val="FFFFFF"/>
                </a:solidFill>
                <a:latin typeface="Trebuchet MS"/>
                <a:ea typeface="Trebuchet MS"/>
                <a:cs typeface="Trebuchet MS"/>
                <a:sym typeface="Trebuchet MS"/>
              </a:rPr>
              <a:t>📖  GLOSSARY</a:t>
            </a:r>
            <a:endParaRPr b="0" i="0" sz="3719" u="none" cap="none" strike="noStrike">
              <a:solidFill>
                <a:srgbClr val="000000"/>
              </a:solidFill>
              <a:latin typeface="Calibri"/>
              <a:ea typeface="Calibri"/>
              <a:cs typeface="Calibri"/>
              <a:sym typeface="Calibri"/>
            </a:endParaRPr>
          </a:p>
        </p:txBody>
      </p:sp>
      <p:sp>
        <p:nvSpPr>
          <p:cNvPr id="825" name="Google Shape;825;g3dffc569eab_0_622"/>
          <p:cNvSpPr/>
          <p:nvPr/>
        </p:nvSpPr>
        <p:spPr>
          <a:xfrm>
            <a:off x="1392105" y="2516259"/>
            <a:ext cx="15426900" cy="1020000"/>
          </a:xfrm>
          <a:prstGeom prst="rect">
            <a:avLst/>
          </a:prstGeom>
          <a:solidFill>
            <a:srgbClr val="FFF8F2"/>
          </a:solidFill>
          <a:ln cap="flat" cmpd="sng" w="18175">
            <a:solidFill>
              <a:srgbClr val="F4A623"/>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26" name="Google Shape;826;g3dffc569eab_0_622"/>
          <p:cNvSpPr/>
          <p:nvPr/>
        </p:nvSpPr>
        <p:spPr>
          <a:xfrm>
            <a:off x="1727470" y="2620888"/>
            <a:ext cx="40245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065F46"/>
              </a:buClr>
              <a:buSzPts val="1859"/>
              <a:buFont typeface="Trebuchet MS"/>
              <a:buNone/>
            </a:pPr>
            <a:r>
              <a:rPr b="1" i="0" lang="en-US" sz="1859" u="none" cap="none" strike="noStrike">
                <a:solidFill>
                  <a:srgbClr val="065F46"/>
                </a:solidFill>
                <a:latin typeface="Trebuchet MS"/>
                <a:ea typeface="Trebuchet MS"/>
                <a:cs typeface="Trebuchet MS"/>
                <a:sym typeface="Trebuchet MS"/>
              </a:rPr>
              <a:t>Process Mapping:</a:t>
            </a:r>
            <a:endParaRPr b="0" i="0" sz="1859" u="none" cap="none" strike="noStrike">
              <a:solidFill>
                <a:srgbClr val="000000"/>
              </a:solidFill>
              <a:latin typeface="Calibri"/>
              <a:ea typeface="Calibri"/>
              <a:cs typeface="Calibri"/>
              <a:sym typeface="Calibri"/>
            </a:endParaRPr>
          </a:p>
        </p:txBody>
      </p:sp>
      <p:sp>
        <p:nvSpPr>
          <p:cNvPr id="827" name="Google Shape;827;g3dffc569eab_0_622"/>
          <p:cNvSpPr/>
          <p:nvPr/>
        </p:nvSpPr>
        <p:spPr>
          <a:xfrm>
            <a:off x="5919531" y="2620888"/>
            <a:ext cx="105639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1A202C"/>
              </a:buClr>
              <a:buSzPts val="1859"/>
              <a:buFont typeface="Calibri"/>
              <a:buNone/>
            </a:pPr>
            <a:r>
              <a:rPr b="0" i="0" lang="en-US" sz="1859" u="none" cap="none" strike="noStrike">
                <a:solidFill>
                  <a:srgbClr val="1A202C"/>
                </a:solidFill>
                <a:latin typeface="Calibri"/>
                <a:ea typeface="Calibri"/>
                <a:cs typeface="Calibri"/>
                <a:sym typeface="Calibri"/>
              </a:rPr>
              <a:t>Documenting every step in a workflow to identify inefficiencies, repetitive tasks, and automation opportunities</a:t>
            </a:r>
            <a:endParaRPr b="0" i="0" sz="1859" u="none" cap="none" strike="noStrike">
              <a:solidFill>
                <a:srgbClr val="000000"/>
              </a:solidFill>
              <a:latin typeface="Calibri"/>
              <a:ea typeface="Calibri"/>
              <a:cs typeface="Calibri"/>
              <a:sym typeface="Calibri"/>
            </a:endParaRPr>
          </a:p>
        </p:txBody>
      </p:sp>
      <p:sp>
        <p:nvSpPr>
          <p:cNvPr id="828" name="Google Shape;828;g3dffc569eab_0_622"/>
          <p:cNvSpPr/>
          <p:nvPr/>
        </p:nvSpPr>
        <p:spPr>
          <a:xfrm>
            <a:off x="1392105" y="3693338"/>
            <a:ext cx="15426900" cy="1020000"/>
          </a:xfrm>
          <a:prstGeom prst="rect">
            <a:avLst/>
          </a:prstGeom>
          <a:solidFill>
            <a:srgbClr val="FFFFFF"/>
          </a:solidFill>
          <a:ln cap="flat" cmpd="sng" w="18175">
            <a:solidFill>
              <a:srgbClr val="EBF4FC"/>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29" name="Google Shape;829;g3dffc569eab_0_622"/>
          <p:cNvSpPr/>
          <p:nvPr/>
        </p:nvSpPr>
        <p:spPr>
          <a:xfrm>
            <a:off x="1727470" y="3797967"/>
            <a:ext cx="40245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065F46"/>
              </a:buClr>
              <a:buSzPts val="1859"/>
              <a:buFont typeface="Trebuchet MS"/>
              <a:buNone/>
            </a:pPr>
            <a:r>
              <a:rPr b="1" i="0" lang="en-US" sz="1859" u="none" cap="none" strike="noStrike">
                <a:solidFill>
                  <a:srgbClr val="065F46"/>
                </a:solidFill>
                <a:latin typeface="Trebuchet MS"/>
                <a:ea typeface="Trebuchet MS"/>
                <a:cs typeface="Trebuchet MS"/>
                <a:sym typeface="Trebuchet MS"/>
              </a:rPr>
              <a:t>Trigger-Condition-Action:</a:t>
            </a:r>
            <a:endParaRPr b="0" i="0" sz="1859" u="none" cap="none" strike="noStrike">
              <a:solidFill>
                <a:srgbClr val="000000"/>
              </a:solidFill>
              <a:latin typeface="Calibri"/>
              <a:ea typeface="Calibri"/>
              <a:cs typeface="Calibri"/>
              <a:sym typeface="Calibri"/>
            </a:endParaRPr>
          </a:p>
        </p:txBody>
      </p:sp>
      <p:sp>
        <p:nvSpPr>
          <p:cNvPr id="830" name="Google Shape;830;g3dffc569eab_0_622"/>
          <p:cNvSpPr/>
          <p:nvPr/>
        </p:nvSpPr>
        <p:spPr>
          <a:xfrm>
            <a:off x="5919531" y="3797967"/>
            <a:ext cx="105639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1A202C"/>
              </a:buClr>
              <a:buSzPts val="1859"/>
              <a:buFont typeface="Calibri"/>
              <a:buNone/>
            </a:pPr>
            <a:r>
              <a:rPr b="0" i="0" lang="en-US" sz="1859" u="none" cap="none" strike="noStrike">
                <a:solidFill>
                  <a:srgbClr val="1A202C"/>
                </a:solidFill>
                <a:latin typeface="Calibri"/>
                <a:ea typeface="Calibri"/>
                <a:cs typeface="Calibri"/>
                <a:sym typeface="Calibri"/>
              </a:rPr>
              <a:t>The universal logic of automation: an event triggers a check, and if conditions are met, an action executes</a:t>
            </a:r>
            <a:endParaRPr b="0" i="0" sz="1859" u="none" cap="none" strike="noStrike">
              <a:solidFill>
                <a:srgbClr val="000000"/>
              </a:solidFill>
              <a:latin typeface="Calibri"/>
              <a:ea typeface="Calibri"/>
              <a:cs typeface="Calibri"/>
              <a:sym typeface="Calibri"/>
            </a:endParaRPr>
          </a:p>
        </p:txBody>
      </p:sp>
      <p:sp>
        <p:nvSpPr>
          <p:cNvPr id="831" name="Google Shape;831;g3dffc569eab_0_622"/>
          <p:cNvSpPr/>
          <p:nvPr/>
        </p:nvSpPr>
        <p:spPr>
          <a:xfrm>
            <a:off x="1392105" y="4870417"/>
            <a:ext cx="15426900" cy="1020000"/>
          </a:xfrm>
          <a:prstGeom prst="rect">
            <a:avLst/>
          </a:prstGeom>
          <a:solidFill>
            <a:srgbClr val="FFF8F2"/>
          </a:solidFill>
          <a:ln cap="flat" cmpd="sng" w="18175">
            <a:solidFill>
              <a:srgbClr val="FBB03B"/>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32" name="Google Shape;832;g3dffc569eab_0_622"/>
          <p:cNvSpPr/>
          <p:nvPr/>
        </p:nvSpPr>
        <p:spPr>
          <a:xfrm>
            <a:off x="1727470" y="4975046"/>
            <a:ext cx="40245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065F46"/>
              </a:buClr>
              <a:buSzPts val="1859"/>
              <a:buFont typeface="Trebuchet MS"/>
              <a:buNone/>
            </a:pPr>
            <a:r>
              <a:rPr b="1" i="0" lang="en-US" sz="1859" u="none" cap="none" strike="noStrike">
                <a:solidFill>
                  <a:srgbClr val="065F46"/>
                </a:solidFill>
                <a:latin typeface="Trebuchet MS"/>
                <a:ea typeface="Trebuchet MS"/>
                <a:cs typeface="Trebuchet MS"/>
                <a:sym typeface="Trebuchet MS"/>
              </a:rPr>
              <a:t>CRM:</a:t>
            </a:r>
            <a:endParaRPr b="0" i="0" sz="1859" u="none" cap="none" strike="noStrike">
              <a:solidFill>
                <a:srgbClr val="000000"/>
              </a:solidFill>
              <a:latin typeface="Calibri"/>
              <a:ea typeface="Calibri"/>
              <a:cs typeface="Calibri"/>
              <a:sym typeface="Calibri"/>
            </a:endParaRPr>
          </a:p>
        </p:txBody>
      </p:sp>
      <p:sp>
        <p:nvSpPr>
          <p:cNvPr id="833" name="Google Shape;833;g3dffc569eab_0_622"/>
          <p:cNvSpPr/>
          <p:nvPr/>
        </p:nvSpPr>
        <p:spPr>
          <a:xfrm>
            <a:off x="5919531" y="4975046"/>
            <a:ext cx="105639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1A202C"/>
              </a:buClr>
              <a:buSzPts val="1859"/>
              <a:buFont typeface="Calibri"/>
              <a:buNone/>
            </a:pPr>
            <a:r>
              <a:rPr b="0" i="0" lang="en-US" sz="1859" u="none" cap="none" strike="noStrike">
                <a:solidFill>
                  <a:srgbClr val="1A202C"/>
                </a:solidFill>
                <a:latin typeface="Calibri"/>
                <a:ea typeface="Calibri"/>
                <a:cs typeface="Calibri"/>
                <a:sym typeface="Calibri"/>
              </a:rPr>
              <a:t>Customer Relationship Management — a system for tracking and managing client interactions through the sales and service lifecycle</a:t>
            </a:r>
            <a:endParaRPr b="0" i="0" sz="1859" u="none" cap="none" strike="noStrike">
              <a:solidFill>
                <a:srgbClr val="000000"/>
              </a:solidFill>
              <a:latin typeface="Calibri"/>
              <a:ea typeface="Calibri"/>
              <a:cs typeface="Calibri"/>
              <a:sym typeface="Calibri"/>
            </a:endParaRPr>
          </a:p>
        </p:txBody>
      </p:sp>
      <p:sp>
        <p:nvSpPr>
          <p:cNvPr id="834" name="Google Shape;834;g3dffc569eab_0_622"/>
          <p:cNvSpPr/>
          <p:nvPr/>
        </p:nvSpPr>
        <p:spPr>
          <a:xfrm>
            <a:off x="1392105" y="6047496"/>
            <a:ext cx="15426900" cy="1020000"/>
          </a:xfrm>
          <a:prstGeom prst="rect">
            <a:avLst/>
          </a:prstGeom>
          <a:solidFill>
            <a:srgbClr val="EBF4FC"/>
          </a:solidFill>
          <a:ln cap="flat" cmpd="sng" w="18175">
            <a:solidFill>
              <a:srgbClr val="1A5CB0"/>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35" name="Google Shape;835;g3dffc569eab_0_622"/>
          <p:cNvSpPr/>
          <p:nvPr/>
        </p:nvSpPr>
        <p:spPr>
          <a:xfrm>
            <a:off x="1727470" y="6152125"/>
            <a:ext cx="40245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065F46"/>
              </a:buClr>
              <a:buSzPts val="1859"/>
              <a:buFont typeface="Trebuchet MS"/>
              <a:buNone/>
            </a:pPr>
            <a:r>
              <a:rPr b="1" i="0" lang="en-US" sz="1859" u="none" cap="none" strike="noStrike">
                <a:solidFill>
                  <a:srgbClr val="065F46"/>
                </a:solidFill>
                <a:latin typeface="Trebuchet MS"/>
                <a:ea typeface="Trebuchet MS"/>
                <a:cs typeface="Trebuchet MS"/>
                <a:sym typeface="Trebuchet MS"/>
              </a:rPr>
              <a:t>Zapier / Make:</a:t>
            </a:r>
            <a:endParaRPr b="0" i="0" sz="1859" u="none" cap="none" strike="noStrike">
              <a:solidFill>
                <a:srgbClr val="000000"/>
              </a:solidFill>
              <a:latin typeface="Calibri"/>
              <a:ea typeface="Calibri"/>
              <a:cs typeface="Calibri"/>
              <a:sym typeface="Calibri"/>
            </a:endParaRPr>
          </a:p>
        </p:txBody>
      </p:sp>
      <p:sp>
        <p:nvSpPr>
          <p:cNvPr id="836" name="Google Shape;836;g3dffc569eab_0_622"/>
          <p:cNvSpPr/>
          <p:nvPr/>
        </p:nvSpPr>
        <p:spPr>
          <a:xfrm>
            <a:off x="5919531" y="6152125"/>
            <a:ext cx="105639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1A202C"/>
              </a:buClr>
              <a:buSzPts val="1859"/>
              <a:buFont typeface="Calibri"/>
              <a:buNone/>
            </a:pPr>
            <a:r>
              <a:rPr b="0" i="0" lang="en-US" sz="1859" u="none" cap="none" strike="noStrike">
                <a:solidFill>
                  <a:srgbClr val="1A202C"/>
                </a:solidFill>
                <a:latin typeface="Calibri"/>
                <a:ea typeface="Calibri"/>
                <a:cs typeface="Calibri"/>
                <a:sym typeface="Calibri"/>
              </a:rPr>
              <a:t>No-code automation platforms that connect apps and build multi-step workflows without programming</a:t>
            </a:r>
            <a:endParaRPr b="0" i="0" sz="1859" u="none" cap="none" strike="noStrike">
              <a:solidFill>
                <a:srgbClr val="000000"/>
              </a:solidFill>
              <a:latin typeface="Calibri"/>
              <a:ea typeface="Calibri"/>
              <a:cs typeface="Calibri"/>
              <a:sym typeface="Calibri"/>
            </a:endParaRPr>
          </a:p>
        </p:txBody>
      </p:sp>
      <p:sp>
        <p:nvSpPr>
          <p:cNvPr id="837" name="Google Shape;837;g3dffc569eab_0_622"/>
          <p:cNvSpPr/>
          <p:nvPr/>
        </p:nvSpPr>
        <p:spPr>
          <a:xfrm>
            <a:off x="1392105" y="7224575"/>
            <a:ext cx="15426900" cy="1020000"/>
          </a:xfrm>
          <a:prstGeom prst="rect">
            <a:avLst/>
          </a:prstGeom>
          <a:solidFill>
            <a:srgbClr val="FFF8F2"/>
          </a:solidFill>
          <a:ln cap="flat" cmpd="sng" w="18175">
            <a:solidFill>
              <a:srgbClr val="FBB03B"/>
            </a:solidFill>
            <a:prstDash val="solid"/>
            <a:round/>
            <a:headEnd len="sm" w="sm" type="none"/>
            <a:tailEnd len="sm" w="sm" type="none"/>
          </a:ln>
        </p:spPr>
        <p:txBody>
          <a:bodyPr anchorCtr="0" anchor="ctr" bIns="130775" lIns="130775" spcFirstLastPara="1" rIns="130775" wrap="square" tIns="130775">
            <a:noAutofit/>
          </a:bodyPr>
          <a:lstStyle/>
          <a:p>
            <a:pPr indent="0" lvl="0" marL="0" rtl="0" algn="l">
              <a:spcBef>
                <a:spcPts val="0"/>
              </a:spcBef>
              <a:spcAft>
                <a:spcPts val="0"/>
              </a:spcAft>
              <a:buNone/>
            </a:pPr>
            <a:r>
              <a:t/>
            </a:r>
            <a:endParaRPr/>
          </a:p>
        </p:txBody>
      </p:sp>
      <p:sp>
        <p:nvSpPr>
          <p:cNvPr id="838" name="Google Shape;838;g3dffc569eab_0_622"/>
          <p:cNvSpPr/>
          <p:nvPr/>
        </p:nvSpPr>
        <p:spPr>
          <a:xfrm>
            <a:off x="1727470" y="7329204"/>
            <a:ext cx="40245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065F46"/>
              </a:buClr>
              <a:buSzPts val="1859"/>
              <a:buFont typeface="Trebuchet MS"/>
              <a:buNone/>
            </a:pPr>
            <a:r>
              <a:rPr b="1" i="0" lang="en-US" sz="1859" u="none" cap="none" strike="noStrike">
                <a:solidFill>
                  <a:srgbClr val="065F46"/>
                </a:solidFill>
                <a:latin typeface="Trebuchet MS"/>
                <a:ea typeface="Trebuchet MS"/>
                <a:cs typeface="Trebuchet MS"/>
                <a:sym typeface="Trebuchet MS"/>
              </a:rPr>
              <a:t>Human-in-the-Loop:</a:t>
            </a:r>
            <a:endParaRPr b="0" i="0" sz="1859" u="none" cap="none" strike="noStrike">
              <a:solidFill>
                <a:srgbClr val="000000"/>
              </a:solidFill>
              <a:latin typeface="Calibri"/>
              <a:ea typeface="Calibri"/>
              <a:cs typeface="Calibri"/>
              <a:sym typeface="Calibri"/>
            </a:endParaRPr>
          </a:p>
        </p:txBody>
      </p:sp>
      <p:sp>
        <p:nvSpPr>
          <p:cNvPr id="839" name="Google Shape;839;g3dffc569eab_0_622"/>
          <p:cNvSpPr/>
          <p:nvPr/>
        </p:nvSpPr>
        <p:spPr>
          <a:xfrm>
            <a:off x="5919531" y="7329204"/>
            <a:ext cx="10563900" cy="810900"/>
          </a:xfrm>
          <a:prstGeom prst="rect">
            <a:avLst/>
          </a:prstGeom>
          <a:noFill/>
          <a:ln>
            <a:noFill/>
          </a:ln>
        </p:spPr>
        <p:txBody>
          <a:bodyPr anchorCtr="0" anchor="ctr" bIns="65375" lIns="130775" spcFirstLastPara="1" rIns="130775" wrap="square" tIns="65375">
            <a:noAutofit/>
          </a:bodyPr>
          <a:lstStyle/>
          <a:p>
            <a:pPr indent="0" lvl="0" marL="0" marR="0" rtl="0" algn="l">
              <a:spcBef>
                <a:spcPts val="0"/>
              </a:spcBef>
              <a:spcAft>
                <a:spcPts val="0"/>
              </a:spcAft>
              <a:buClr>
                <a:srgbClr val="1A202C"/>
              </a:buClr>
              <a:buSzPts val="1859"/>
              <a:buFont typeface="Calibri"/>
              <a:buNone/>
            </a:pPr>
            <a:r>
              <a:rPr b="0" i="0" lang="en-US" sz="1859" u="none" cap="none" strike="noStrike">
                <a:solidFill>
                  <a:srgbClr val="1A202C"/>
                </a:solidFill>
                <a:latin typeface="Calibri"/>
                <a:ea typeface="Calibri"/>
                <a:cs typeface="Calibri"/>
                <a:sym typeface="Calibri"/>
              </a:rPr>
              <a:t>Automation design principle ensuring humans retain oversight of decisions requiring empathy or judgment</a:t>
            </a:r>
            <a:endParaRPr b="0" i="0" sz="1859" u="none" cap="none" strike="noStrik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43" name="Shape 843"/>
        <p:cNvGrpSpPr/>
        <p:nvPr/>
      </p:nvGrpSpPr>
      <p:grpSpPr>
        <a:xfrm>
          <a:off x="0" y="0"/>
          <a:ext cx="0" cy="0"/>
          <a:chOff x="0" y="0"/>
          <a:chExt cx="0" cy="0"/>
        </a:xfrm>
      </p:grpSpPr>
      <p:grpSp>
        <p:nvGrpSpPr>
          <p:cNvPr id="844" name="Google Shape;844;g3dffc569eab_0_611"/>
          <p:cNvGrpSpPr/>
          <p:nvPr/>
        </p:nvGrpSpPr>
        <p:grpSpPr>
          <a:xfrm>
            <a:off x="1028700" y="811707"/>
            <a:ext cx="16230707" cy="8446648"/>
            <a:chOff x="0" y="-57150"/>
            <a:chExt cx="4274726" cy="2224617"/>
          </a:xfrm>
        </p:grpSpPr>
        <p:sp>
          <p:nvSpPr>
            <p:cNvPr id="845" name="Google Shape;845;g3dffc569eab_0_61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46" name="Google Shape;846;g3dffc569eab_0_61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47" name="Google Shape;847;g3dffc569eab_0_61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48" name="Google Shape;848;g3dffc569eab_0_61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49" name="Google Shape;849;g3dffc569eab_0_611" title="logo2.png"/>
          <p:cNvPicPr preferRelativeResize="0"/>
          <p:nvPr/>
        </p:nvPicPr>
        <p:blipFill rotWithShape="1">
          <a:blip r:embed="rId4">
            <a:alphaModFix/>
          </a:blip>
          <a:srcRect b="21968" l="0" r="0" t="25865"/>
          <a:stretch/>
        </p:blipFill>
        <p:spPr>
          <a:xfrm>
            <a:off x="14943425" y="8251700"/>
            <a:ext cx="1893475" cy="987800"/>
          </a:xfrm>
          <a:prstGeom prst="rect">
            <a:avLst/>
          </a:prstGeom>
          <a:noFill/>
          <a:ln>
            <a:noFill/>
          </a:ln>
        </p:spPr>
      </p:pic>
      <p:sp>
        <p:nvSpPr>
          <p:cNvPr id="850" name="Google Shape;850;g3dffc569eab_0_61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g3dffc569eab_0_61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g3dffc569eab_0_611"/>
          <p:cNvSpPr/>
          <p:nvPr/>
        </p:nvSpPr>
        <p:spPr>
          <a:xfrm>
            <a:off x="1190941" y="1338648"/>
            <a:ext cx="15474000" cy="7827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0D1B4B"/>
              </a:buClr>
              <a:buSzPts val="3138"/>
              <a:buFont typeface="Trebuchet MS"/>
              <a:buNone/>
            </a:pPr>
            <a:r>
              <a:rPr b="1" i="0" lang="en-US" sz="3138" u="none" cap="none" strike="noStrike">
                <a:solidFill>
                  <a:srgbClr val="0D1B4B"/>
                </a:solidFill>
                <a:latin typeface="Trebuchet MS"/>
                <a:ea typeface="Trebuchet MS"/>
                <a:cs typeface="Trebuchet MS"/>
                <a:sym typeface="Trebuchet MS"/>
              </a:rPr>
              <a:t>📝  MODULE 3 – CAPSTONE AUTOMATION PROJECT</a:t>
            </a:r>
            <a:endParaRPr b="0" i="0" sz="3138" u="none" cap="none" strike="noStrike">
              <a:solidFill>
                <a:srgbClr val="000000"/>
              </a:solidFill>
              <a:latin typeface="Calibri"/>
              <a:ea typeface="Calibri"/>
              <a:cs typeface="Calibri"/>
              <a:sym typeface="Calibri"/>
            </a:endParaRPr>
          </a:p>
        </p:txBody>
      </p:sp>
      <p:sp>
        <p:nvSpPr>
          <p:cNvPr id="853" name="Google Shape;853;g3dffc569eab_0_611"/>
          <p:cNvSpPr/>
          <p:nvPr/>
        </p:nvSpPr>
        <p:spPr>
          <a:xfrm>
            <a:off x="1190941" y="2121238"/>
            <a:ext cx="15818400" cy="39000"/>
          </a:xfrm>
          <a:prstGeom prst="rect">
            <a:avLst/>
          </a:prstGeom>
          <a:solidFill>
            <a:srgbClr val="F4A623"/>
          </a:solidFill>
          <a:ln cap="flat" cmpd="sng" w="18125">
            <a:solidFill>
              <a:srgbClr val="F4A623"/>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54" name="Google Shape;854;g3dffc569eab_0_611"/>
          <p:cNvSpPr/>
          <p:nvPr/>
        </p:nvSpPr>
        <p:spPr>
          <a:xfrm>
            <a:off x="1190941" y="2447318"/>
            <a:ext cx="15818400" cy="1239300"/>
          </a:xfrm>
          <a:prstGeom prst="rect">
            <a:avLst/>
          </a:prstGeom>
          <a:solidFill>
            <a:srgbClr val="FFFFFF"/>
          </a:solidFill>
          <a:ln cap="flat" cmpd="sng" w="36225">
            <a:solidFill>
              <a:srgbClr val="059669"/>
            </a:solidFill>
            <a:prstDash val="solid"/>
            <a:round/>
            <a:headEnd len="sm" w="sm" type="none"/>
            <a:tailEnd len="sm" w="sm" type="none"/>
          </a:ln>
          <a:effectLst>
            <a:outerShdw blurRad="144924" rotWithShape="0" algn="bl" dir="8100000" dist="54346">
              <a:srgbClr val="000000">
                <a:alpha val="12160"/>
              </a:srgbClr>
            </a:outerShdw>
          </a:effectLst>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55" name="Google Shape;855;g3dffc569eab_0_611"/>
          <p:cNvSpPr/>
          <p:nvPr/>
        </p:nvSpPr>
        <p:spPr>
          <a:xfrm>
            <a:off x="1190941" y="2447318"/>
            <a:ext cx="15818400" cy="456600"/>
          </a:xfrm>
          <a:prstGeom prst="rect">
            <a:avLst/>
          </a:prstGeom>
          <a:solidFill>
            <a:srgbClr val="059669"/>
          </a:solidFill>
          <a:ln cap="flat" cmpd="sng" w="18125">
            <a:solidFill>
              <a:srgbClr val="059669"/>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56" name="Google Shape;856;g3dffc569eab_0_611"/>
          <p:cNvSpPr/>
          <p:nvPr/>
        </p:nvSpPr>
        <p:spPr>
          <a:xfrm>
            <a:off x="1534812" y="2447318"/>
            <a:ext cx="15474000" cy="4566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FFFFFF"/>
              </a:buClr>
              <a:buSzPts val="1854"/>
              <a:buFont typeface="Trebuchet MS"/>
              <a:buNone/>
            </a:pPr>
            <a:r>
              <a:rPr b="1" i="0" lang="en-US" sz="1854" u="none" cap="none" strike="noStrike">
                <a:solidFill>
                  <a:srgbClr val="FFFFFF"/>
                </a:solidFill>
                <a:latin typeface="Trebuchet MS"/>
                <a:ea typeface="Trebuchet MS"/>
                <a:cs typeface="Trebuchet MS"/>
                <a:sym typeface="Trebuchet MS"/>
              </a:rPr>
              <a:t>Option A – Automated Booking System</a:t>
            </a:r>
            <a:endParaRPr b="0" i="0" sz="1854" u="none" cap="none" strike="noStrike">
              <a:solidFill>
                <a:srgbClr val="000000"/>
              </a:solidFill>
              <a:latin typeface="Calibri"/>
              <a:ea typeface="Calibri"/>
              <a:cs typeface="Calibri"/>
              <a:sym typeface="Calibri"/>
            </a:endParaRPr>
          </a:p>
        </p:txBody>
      </p:sp>
      <p:sp>
        <p:nvSpPr>
          <p:cNvPr id="857" name="Google Shape;857;g3dffc569eab_0_611"/>
          <p:cNvSpPr/>
          <p:nvPr/>
        </p:nvSpPr>
        <p:spPr>
          <a:xfrm>
            <a:off x="1534812" y="2942959"/>
            <a:ext cx="15302100" cy="678300"/>
          </a:xfrm>
          <a:prstGeom prst="rect">
            <a:avLst/>
          </a:prstGeom>
          <a:noFill/>
          <a:ln>
            <a:noFill/>
          </a:ln>
        </p:spPr>
        <p:txBody>
          <a:bodyPr anchorCtr="0" anchor="t" bIns="65175" lIns="130400" spcFirstLastPara="1" rIns="130400" wrap="square" tIns="65175">
            <a:noAutofit/>
          </a:bodyPr>
          <a:lstStyle/>
          <a:p>
            <a:pPr indent="0" lvl="0" marL="0" marR="0" rtl="0" algn="l">
              <a:spcBef>
                <a:spcPts val="0"/>
              </a:spcBef>
              <a:spcAft>
                <a:spcPts val="0"/>
              </a:spcAft>
              <a:buClr>
                <a:srgbClr val="1A202C"/>
              </a:buClr>
              <a:buSzPts val="1712"/>
              <a:buFont typeface="Calibri"/>
              <a:buNone/>
            </a:pPr>
            <a:r>
              <a:rPr b="0" i="0" lang="en-US" sz="1712" u="none" cap="none" strike="noStrike">
                <a:solidFill>
                  <a:srgbClr val="1A202C"/>
                </a:solidFill>
                <a:latin typeface="Calibri"/>
                <a:ea typeface="Calibri"/>
                <a:cs typeface="Calibri"/>
                <a:sym typeface="Calibri"/>
              </a:rPr>
              <a:t>Build a complete appointment booking system using Calendly + Google Sheets + automated email/SMS reminders. Present live demonstration.</a:t>
            </a:r>
            <a:endParaRPr b="0" i="0" sz="1712" u="none" cap="none" strike="noStrike">
              <a:solidFill>
                <a:srgbClr val="000000"/>
              </a:solidFill>
              <a:latin typeface="Calibri"/>
              <a:ea typeface="Calibri"/>
              <a:cs typeface="Calibri"/>
              <a:sym typeface="Calibri"/>
            </a:endParaRPr>
          </a:p>
        </p:txBody>
      </p:sp>
      <p:sp>
        <p:nvSpPr>
          <p:cNvPr id="858" name="Google Shape;858;g3dffc569eab_0_611"/>
          <p:cNvSpPr/>
          <p:nvPr/>
        </p:nvSpPr>
        <p:spPr>
          <a:xfrm>
            <a:off x="1190941" y="3882067"/>
            <a:ext cx="15818400" cy="1239300"/>
          </a:xfrm>
          <a:prstGeom prst="rect">
            <a:avLst/>
          </a:prstGeom>
          <a:solidFill>
            <a:srgbClr val="FFFFFF"/>
          </a:solidFill>
          <a:ln cap="flat" cmpd="sng" w="36225">
            <a:solidFill>
              <a:srgbClr val="0B8FAC"/>
            </a:solidFill>
            <a:prstDash val="solid"/>
            <a:round/>
            <a:headEnd len="sm" w="sm" type="none"/>
            <a:tailEnd len="sm" w="sm" type="none"/>
          </a:ln>
          <a:effectLst>
            <a:outerShdw blurRad="144924" rotWithShape="0" algn="bl" dir="8100000" dist="54346">
              <a:srgbClr val="000000">
                <a:alpha val="12160"/>
              </a:srgbClr>
            </a:outerShdw>
          </a:effectLst>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59" name="Google Shape;859;g3dffc569eab_0_611"/>
          <p:cNvSpPr/>
          <p:nvPr/>
        </p:nvSpPr>
        <p:spPr>
          <a:xfrm>
            <a:off x="1190941" y="3882067"/>
            <a:ext cx="15818400" cy="456600"/>
          </a:xfrm>
          <a:prstGeom prst="rect">
            <a:avLst/>
          </a:prstGeom>
          <a:solidFill>
            <a:srgbClr val="0B8FAC"/>
          </a:solidFill>
          <a:ln cap="flat" cmpd="sng" w="18125">
            <a:solidFill>
              <a:srgbClr val="0B8FAC"/>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60" name="Google Shape;860;g3dffc569eab_0_611"/>
          <p:cNvSpPr/>
          <p:nvPr/>
        </p:nvSpPr>
        <p:spPr>
          <a:xfrm>
            <a:off x="1534812" y="3882067"/>
            <a:ext cx="15474000" cy="4566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FFFFFF"/>
              </a:buClr>
              <a:buSzPts val="1854"/>
              <a:buFont typeface="Trebuchet MS"/>
              <a:buNone/>
            </a:pPr>
            <a:r>
              <a:rPr b="1" i="0" lang="en-US" sz="1854" u="none" cap="none" strike="noStrike">
                <a:solidFill>
                  <a:srgbClr val="FFFFFF"/>
                </a:solidFill>
                <a:latin typeface="Trebuchet MS"/>
                <a:ea typeface="Trebuchet MS"/>
                <a:cs typeface="Trebuchet MS"/>
                <a:sym typeface="Trebuchet MS"/>
              </a:rPr>
              <a:t>Option B – Sales Tracking Dashboard</a:t>
            </a:r>
            <a:endParaRPr b="0" i="0" sz="1854" u="none" cap="none" strike="noStrike">
              <a:solidFill>
                <a:srgbClr val="000000"/>
              </a:solidFill>
              <a:latin typeface="Calibri"/>
              <a:ea typeface="Calibri"/>
              <a:cs typeface="Calibri"/>
              <a:sym typeface="Calibri"/>
            </a:endParaRPr>
          </a:p>
        </p:txBody>
      </p:sp>
      <p:sp>
        <p:nvSpPr>
          <p:cNvPr id="861" name="Google Shape;861;g3dffc569eab_0_611"/>
          <p:cNvSpPr/>
          <p:nvPr/>
        </p:nvSpPr>
        <p:spPr>
          <a:xfrm>
            <a:off x="1534812" y="4377708"/>
            <a:ext cx="15302100" cy="678300"/>
          </a:xfrm>
          <a:prstGeom prst="rect">
            <a:avLst/>
          </a:prstGeom>
          <a:noFill/>
          <a:ln>
            <a:noFill/>
          </a:ln>
        </p:spPr>
        <p:txBody>
          <a:bodyPr anchorCtr="0" anchor="t" bIns="65175" lIns="130400" spcFirstLastPara="1" rIns="130400" wrap="square" tIns="65175">
            <a:noAutofit/>
          </a:bodyPr>
          <a:lstStyle/>
          <a:p>
            <a:pPr indent="0" lvl="0" marL="0" marR="0" rtl="0" algn="l">
              <a:spcBef>
                <a:spcPts val="0"/>
              </a:spcBef>
              <a:spcAft>
                <a:spcPts val="0"/>
              </a:spcAft>
              <a:buClr>
                <a:srgbClr val="1A202C"/>
              </a:buClr>
              <a:buSzPts val="1712"/>
              <a:buFont typeface="Calibri"/>
              <a:buNone/>
            </a:pPr>
            <a:r>
              <a:rPr b="0" i="0" lang="en-US" sz="1712" u="none" cap="none" strike="noStrike">
                <a:solidFill>
                  <a:srgbClr val="1A202C"/>
                </a:solidFill>
                <a:latin typeface="Calibri"/>
                <a:ea typeface="Calibri"/>
                <a:cs typeface="Calibri"/>
                <a:sym typeface="Calibri"/>
              </a:rPr>
              <a:t>Build a sales tracking spreadsheet with automated monthly summary emails and chart visualizations. Show data flowing in real time.</a:t>
            </a:r>
            <a:endParaRPr b="0" i="0" sz="1712" u="none" cap="none" strike="noStrike">
              <a:solidFill>
                <a:srgbClr val="000000"/>
              </a:solidFill>
              <a:latin typeface="Calibri"/>
              <a:ea typeface="Calibri"/>
              <a:cs typeface="Calibri"/>
              <a:sym typeface="Calibri"/>
            </a:endParaRPr>
          </a:p>
        </p:txBody>
      </p:sp>
      <p:sp>
        <p:nvSpPr>
          <p:cNvPr id="862" name="Google Shape;862;g3dffc569eab_0_611"/>
          <p:cNvSpPr/>
          <p:nvPr/>
        </p:nvSpPr>
        <p:spPr>
          <a:xfrm>
            <a:off x="1190941" y="5316817"/>
            <a:ext cx="15818400" cy="1239300"/>
          </a:xfrm>
          <a:prstGeom prst="rect">
            <a:avLst/>
          </a:prstGeom>
          <a:solidFill>
            <a:srgbClr val="FFFFFF"/>
          </a:solidFill>
          <a:ln cap="flat" cmpd="sng" w="36225">
            <a:solidFill>
              <a:srgbClr val="16A34A"/>
            </a:solidFill>
            <a:prstDash val="solid"/>
            <a:round/>
            <a:headEnd len="sm" w="sm" type="none"/>
            <a:tailEnd len="sm" w="sm" type="none"/>
          </a:ln>
          <a:effectLst>
            <a:outerShdw blurRad="144924" rotWithShape="0" algn="bl" dir="8100000" dist="54346">
              <a:srgbClr val="000000">
                <a:alpha val="12160"/>
              </a:srgbClr>
            </a:outerShdw>
          </a:effectLst>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63" name="Google Shape;863;g3dffc569eab_0_611"/>
          <p:cNvSpPr/>
          <p:nvPr/>
        </p:nvSpPr>
        <p:spPr>
          <a:xfrm>
            <a:off x="1190941" y="5316817"/>
            <a:ext cx="15818400" cy="456600"/>
          </a:xfrm>
          <a:prstGeom prst="rect">
            <a:avLst/>
          </a:prstGeom>
          <a:solidFill>
            <a:srgbClr val="16A34A"/>
          </a:solidFill>
          <a:ln cap="flat" cmpd="sng" w="18125">
            <a:solidFill>
              <a:srgbClr val="16A34A"/>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64" name="Google Shape;864;g3dffc569eab_0_611"/>
          <p:cNvSpPr/>
          <p:nvPr/>
        </p:nvSpPr>
        <p:spPr>
          <a:xfrm>
            <a:off x="1534812" y="5316817"/>
            <a:ext cx="15474000" cy="4566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FFFFFF"/>
              </a:buClr>
              <a:buSzPts val="1854"/>
              <a:buFont typeface="Trebuchet MS"/>
              <a:buNone/>
            </a:pPr>
            <a:r>
              <a:rPr b="1" i="0" lang="en-US" sz="1854" u="none" cap="none" strike="noStrike">
                <a:solidFill>
                  <a:srgbClr val="FFFFFF"/>
                </a:solidFill>
                <a:latin typeface="Trebuchet MS"/>
                <a:ea typeface="Trebuchet MS"/>
                <a:cs typeface="Trebuchet MS"/>
                <a:sym typeface="Trebuchet MS"/>
              </a:rPr>
              <a:t>Option C – Client Onboarding Workflow</a:t>
            </a:r>
            <a:endParaRPr b="0" i="0" sz="1854" u="none" cap="none" strike="noStrike">
              <a:solidFill>
                <a:srgbClr val="000000"/>
              </a:solidFill>
              <a:latin typeface="Calibri"/>
              <a:ea typeface="Calibri"/>
              <a:cs typeface="Calibri"/>
              <a:sym typeface="Calibri"/>
            </a:endParaRPr>
          </a:p>
        </p:txBody>
      </p:sp>
      <p:sp>
        <p:nvSpPr>
          <p:cNvPr id="865" name="Google Shape;865;g3dffc569eab_0_611"/>
          <p:cNvSpPr/>
          <p:nvPr/>
        </p:nvSpPr>
        <p:spPr>
          <a:xfrm>
            <a:off x="1534812" y="5812458"/>
            <a:ext cx="15302100" cy="678300"/>
          </a:xfrm>
          <a:prstGeom prst="rect">
            <a:avLst/>
          </a:prstGeom>
          <a:noFill/>
          <a:ln>
            <a:noFill/>
          </a:ln>
        </p:spPr>
        <p:txBody>
          <a:bodyPr anchorCtr="0" anchor="t" bIns="65175" lIns="130400" spcFirstLastPara="1" rIns="130400" wrap="square" tIns="65175">
            <a:noAutofit/>
          </a:bodyPr>
          <a:lstStyle/>
          <a:p>
            <a:pPr indent="0" lvl="0" marL="0" marR="0" rtl="0" algn="l">
              <a:spcBef>
                <a:spcPts val="0"/>
              </a:spcBef>
              <a:spcAft>
                <a:spcPts val="0"/>
              </a:spcAft>
              <a:buClr>
                <a:srgbClr val="1A202C"/>
              </a:buClr>
              <a:buSzPts val="1712"/>
              <a:buFont typeface="Calibri"/>
              <a:buNone/>
            </a:pPr>
            <a:r>
              <a:rPr b="0" i="0" lang="en-US" sz="1712" u="none" cap="none" strike="noStrike">
                <a:solidFill>
                  <a:srgbClr val="1A202C"/>
                </a:solidFill>
                <a:latin typeface="Calibri"/>
                <a:ea typeface="Calibri"/>
                <a:cs typeface="Calibri"/>
                <a:sym typeface="Calibri"/>
              </a:rPr>
              <a:t>Build a full client intake flow: form → CRM entry → welcome email → task board → follow-up sequence. Present all 5 stages.</a:t>
            </a:r>
            <a:endParaRPr b="0" i="0" sz="1712" u="none" cap="none" strike="noStrike">
              <a:solidFill>
                <a:srgbClr val="000000"/>
              </a:solidFill>
              <a:latin typeface="Calibri"/>
              <a:ea typeface="Calibri"/>
              <a:cs typeface="Calibri"/>
              <a:sym typeface="Calibri"/>
            </a:endParaRPr>
          </a:p>
        </p:txBody>
      </p:sp>
      <p:sp>
        <p:nvSpPr>
          <p:cNvPr id="866" name="Google Shape;866;g3dffc569eab_0_611"/>
          <p:cNvSpPr/>
          <p:nvPr/>
        </p:nvSpPr>
        <p:spPr>
          <a:xfrm>
            <a:off x="1190941" y="6751566"/>
            <a:ext cx="15818400" cy="1239300"/>
          </a:xfrm>
          <a:prstGeom prst="rect">
            <a:avLst/>
          </a:prstGeom>
          <a:solidFill>
            <a:srgbClr val="FFFFFF"/>
          </a:solidFill>
          <a:ln cap="flat" cmpd="sng" w="36225">
            <a:solidFill>
              <a:srgbClr val="F4A623"/>
            </a:solidFill>
            <a:prstDash val="solid"/>
            <a:round/>
            <a:headEnd len="sm" w="sm" type="none"/>
            <a:tailEnd len="sm" w="sm" type="none"/>
          </a:ln>
          <a:effectLst>
            <a:outerShdw blurRad="144924" rotWithShape="0" algn="bl" dir="8100000" dist="54346">
              <a:srgbClr val="000000">
                <a:alpha val="12160"/>
              </a:srgbClr>
            </a:outerShdw>
          </a:effectLst>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67" name="Google Shape;867;g3dffc569eab_0_611"/>
          <p:cNvSpPr/>
          <p:nvPr/>
        </p:nvSpPr>
        <p:spPr>
          <a:xfrm>
            <a:off x="1190941" y="6751566"/>
            <a:ext cx="15818400" cy="456600"/>
          </a:xfrm>
          <a:prstGeom prst="rect">
            <a:avLst/>
          </a:prstGeom>
          <a:solidFill>
            <a:srgbClr val="F4A623"/>
          </a:solidFill>
          <a:ln cap="flat" cmpd="sng" w="18125">
            <a:solidFill>
              <a:srgbClr val="F4A623"/>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68" name="Google Shape;868;g3dffc569eab_0_611"/>
          <p:cNvSpPr/>
          <p:nvPr/>
        </p:nvSpPr>
        <p:spPr>
          <a:xfrm>
            <a:off x="1534812" y="6751566"/>
            <a:ext cx="15474000" cy="4566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FFFFFF"/>
              </a:buClr>
              <a:buSzPts val="1854"/>
              <a:buFont typeface="Trebuchet MS"/>
              <a:buNone/>
            </a:pPr>
            <a:r>
              <a:rPr b="1" i="0" lang="en-US" sz="1854" u="none" cap="none" strike="noStrike">
                <a:solidFill>
                  <a:srgbClr val="FFFFFF"/>
                </a:solidFill>
                <a:latin typeface="Trebuchet MS"/>
                <a:ea typeface="Trebuchet MS"/>
                <a:cs typeface="Trebuchet MS"/>
                <a:sym typeface="Trebuchet MS"/>
              </a:rPr>
              <a:t>Option D – Multi-Step E-Commerce Flow</a:t>
            </a:r>
            <a:endParaRPr b="0" i="0" sz="1854" u="none" cap="none" strike="noStrike">
              <a:solidFill>
                <a:srgbClr val="000000"/>
              </a:solidFill>
              <a:latin typeface="Calibri"/>
              <a:ea typeface="Calibri"/>
              <a:cs typeface="Calibri"/>
              <a:sym typeface="Calibri"/>
            </a:endParaRPr>
          </a:p>
        </p:txBody>
      </p:sp>
      <p:sp>
        <p:nvSpPr>
          <p:cNvPr id="869" name="Google Shape;869;g3dffc569eab_0_611"/>
          <p:cNvSpPr/>
          <p:nvPr/>
        </p:nvSpPr>
        <p:spPr>
          <a:xfrm>
            <a:off x="1534812" y="7247207"/>
            <a:ext cx="15302100" cy="678300"/>
          </a:xfrm>
          <a:prstGeom prst="rect">
            <a:avLst/>
          </a:prstGeom>
          <a:noFill/>
          <a:ln>
            <a:noFill/>
          </a:ln>
        </p:spPr>
        <p:txBody>
          <a:bodyPr anchorCtr="0" anchor="t" bIns="65175" lIns="130400" spcFirstLastPara="1" rIns="130400" wrap="square" tIns="65175">
            <a:noAutofit/>
          </a:bodyPr>
          <a:lstStyle/>
          <a:p>
            <a:pPr indent="0" lvl="0" marL="0" marR="0" rtl="0" algn="l">
              <a:spcBef>
                <a:spcPts val="0"/>
              </a:spcBef>
              <a:spcAft>
                <a:spcPts val="0"/>
              </a:spcAft>
              <a:buClr>
                <a:srgbClr val="1A202C"/>
              </a:buClr>
              <a:buSzPts val="1712"/>
              <a:buFont typeface="Calibri"/>
              <a:buNone/>
            </a:pPr>
            <a:r>
              <a:rPr b="0" i="0" lang="en-US" sz="1712" u="none" cap="none" strike="noStrike">
                <a:solidFill>
                  <a:srgbClr val="1A202C"/>
                </a:solidFill>
                <a:latin typeface="Calibri"/>
                <a:ea typeface="Calibri"/>
                <a:cs typeface="Calibri"/>
                <a:sym typeface="Calibri"/>
              </a:rPr>
              <a:t>Build: product form → stock check → invoice generation → confirmation email → task assignment. All connected and tested.</a:t>
            </a:r>
            <a:endParaRPr b="0" i="0" sz="1712" u="none" cap="none" strike="noStrike">
              <a:solidFill>
                <a:srgbClr val="000000"/>
              </a:solidFill>
              <a:latin typeface="Calibri"/>
              <a:ea typeface="Calibri"/>
              <a:cs typeface="Calibri"/>
              <a:sym typeface="Calibri"/>
            </a:endParaRPr>
          </a:p>
        </p:txBody>
      </p:sp>
      <p:sp>
        <p:nvSpPr>
          <p:cNvPr id="870" name="Google Shape;870;g3dffc569eab_0_611"/>
          <p:cNvSpPr/>
          <p:nvPr/>
        </p:nvSpPr>
        <p:spPr>
          <a:xfrm>
            <a:off x="1190941" y="8121100"/>
            <a:ext cx="15818400" cy="234900"/>
          </a:xfrm>
          <a:prstGeom prst="rect">
            <a:avLst/>
          </a:prstGeom>
          <a:solidFill>
            <a:srgbClr val="0D1B4B"/>
          </a:solidFill>
          <a:ln cap="flat" cmpd="sng" w="18125">
            <a:solidFill>
              <a:srgbClr val="0D1B4B"/>
            </a:solidFill>
            <a:prstDash val="solid"/>
            <a:round/>
            <a:headEnd len="sm" w="sm" type="none"/>
            <a:tailEnd len="sm" w="sm" type="none"/>
          </a:ln>
        </p:spPr>
        <p:txBody>
          <a:bodyPr anchorCtr="0" anchor="ctr" bIns="130400" lIns="130400" spcFirstLastPara="1" rIns="130400" wrap="square" tIns="130400">
            <a:noAutofit/>
          </a:bodyPr>
          <a:lstStyle/>
          <a:p>
            <a:pPr indent="0" lvl="0" marL="0" rtl="0" algn="l">
              <a:spcBef>
                <a:spcPts val="0"/>
              </a:spcBef>
              <a:spcAft>
                <a:spcPts val="0"/>
              </a:spcAft>
              <a:buNone/>
            </a:pPr>
            <a:r>
              <a:t/>
            </a:r>
            <a:endParaRPr/>
          </a:p>
        </p:txBody>
      </p:sp>
      <p:sp>
        <p:nvSpPr>
          <p:cNvPr id="871" name="Google Shape;871;g3dffc569eab_0_611"/>
          <p:cNvSpPr/>
          <p:nvPr/>
        </p:nvSpPr>
        <p:spPr>
          <a:xfrm>
            <a:off x="1362877" y="8121100"/>
            <a:ext cx="15474000" cy="234900"/>
          </a:xfrm>
          <a:prstGeom prst="rect">
            <a:avLst/>
          </a:prstGeom>
          <a:noFill/>
          <a:ln>
            <a:noFill/>
          </a:ln>
        </p:spPr>
        <p:txBody>
          <a:bodyPr anchorCtr="0" anchor="ctr" bIns="65175" lIns="130400" spcFirstLastPara="1" rIns="130400" wrap="square" tIns="65175">
            <a:noAutofit/>
          </a:bodyPr>
          <a:lstStyle/>
          <a:p>
            <a:pPr indent="0" lvl="0" marL="0" marR="0" rtl="0" algn="l">
              <a:spcBef>
                <a:spcPts val="0"/>
              </a:spcBef>
              <a:spcAft>
                <a:spcPts val="0"/>
              </a:spcAft>
              <a:buClr>
                <a:srgbClr val="FFFFFF"/>
              </a:buClr>
              <a:buSzPts val="1426"/>
              <a:buFont typeface="Calibri"/>
              <a:buNone/>
            </a:pPr>
            <a:r>
              <a:rPr b="0" i="0" lang="en-US" sz="1426" u="none" cap="none" strike="noStrike">
                <a:solidFill>
                  <a:srgbClr val="FFFFFF"/>
                </a:solidFill>
                <a:latin typeface="Calibri"/>
                <a:ea typeface="Calibri"/>
                <a:cs typeface="Calibri"/>
                <a:sym typeface="Calibri"/>
              </a:rPr>
              <a:t>All projects must include: Workflow diagram | Tool explanation | Live demo | Risk assessment | Cost-benefit analysis</a:t>
            </a:r>
            <a:endParaRPr b="0" i="0" sz="1426"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75" name="Shape 875"/>
        <p:cNvGrpSpPr/>
        <p:nvPr/>
      </p:nvGrpSpPr>
      <p:grpSpPr>
        <a:xfrm>
          <a:off x="0" y="0"/>
          <a:ext cx="0" cy="0"/>
          <a:chOff x="0" y="0"/>
          <a:chExt cx="0" cy="0"/>
        </a:xfrm>
      </p:grpSpPr>
      <p:grpSp>
        <p:nvGrpSpPr>
          <p:cNvPr id="876" name="Google Shape;876;g3dffc569eab_0_600"/>
          <p:cNvGrpSpPr/>
          <p:nvPr/>
        </p:nvGrpSpPr>
        <p:grpSpPr>
          <a:xfrm>
            <a:off x="1028700" y="811707"/>
            <a:ext cx="16230707" cy="8446648"/>
            <a:chOff x="0" y="-57150"/>
            <a:chExt cx="4274726" cy="2224617"/>
          </a:xfrm>
        </p:grpSpPr>
        <p:sp>
          <p:nvSpPr>
            <p:cNvPr id="877" name="Google Shape;877;g3dffc569eab_0_60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78" name="Google Shape;878;g3dffc569eab_0_60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9" name="Google Shape;879;g3dffc569eab_0_60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80" name="Google Shape;880;g3dffc569eab_0_60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81" name="Google Shape;881;g3dffc569eab_0_60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82" name="Google Shape;882;g3dffc569eab_0_60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g3dffc569eab_0_60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g3dffc569eab_0_600"/>
          <p:cNvSpPr/>
          <p:nvPr/>
        </p:nvSpPr>
        <p:spPr>
          <a:xfrm>
            <a:off x="7845594" y="2246742"/>
            <a:ext cx="2597100" cy="1623000"/>
          </a:xfrm>
          <a:prstGeom prst="rect">
            <a:avLst/>
          </a:prstGeom>
          <a:noFill/>
          <a:ln>
            <a:noFill/>
          </a:ln>
        </p:spPr>
        <p:txBody>
          <a:bodyPr anchorCtr="0" anchor="ctr" bIns="81125" lIns="162275" spcFirstLastPara="1" rIns="162275" wrap="square" tIns="81125">
            <a:noAutofit/>
          </a:bodyPr>
          <a:lstStyle/>
          <a:p>
            <a:pPr indent="0" lvl="0" marL="0" marR="0" rtl="0" algn="ctr">
              <a:spcBef>
                <a:spcPts val="0"/>
              </a:spcBef>
              <a:spcAft>
                <a:spcPts val="0"/>
              </a:spcAft>
              <a:buClr>
                <a:srgbClr val="000000"/>
              </a:buClr>
              <a:buSzPts val="8520"/>
              <a:buFont typeface="Calibri"/>
              <a:buNone/>
            </a:pPr>
            <a:r>
              <a:rPr b="0" i="0" lang="en-US" sz="8520" u="none" cap="none" strike="noStrike">
                <a:solidFill>
                  <a:srgbClr val="000000"/>
                </a:solidFill>
                <a:latin typeface="Calibri"/>
                <a:ea typeface="Calibri"/>
                <a:cs typeface="Calibri"/>
                <a:sym typeface="Calibri"/>
              </a:rPr>
              <a:t>⚙️</a:t>
            </a:r>
            <a:endParaRPr b="0" i="0" sz="8520" u="none" cap="none" strike="noStrike">
              <a:solidFill>
                <a:srgbClr val="000000"/>
              </a:solidFill>
              <a:latin typeface="Calibri"/>
              <a:ea typeface="Calibri"/>
              <a:cs typeface="Calibri"/>
              <a:sym typeface="Calibri"/>
            </a:endParaRPr>
          </a:p>
        </p:txBody>
      </p:sp>
      <p:sp>
        <p:nvSpPr>
          <p:cNvPr id="885" name="Google Shape;885;g3dffc569eab_0_600"/>
          <p:cNvSpPr/>
          <p:nvPr/>
        </p:nvSpPr>
        <p:spPr>
          <a:xfrm>
            <a:off x="1840235" y="3950967"/>
            <a:ext cx="14607600" cy="1379700"/>
          </a:xfrm>
          <a:prstGeom prst="rect">
            <a:avLst/>
          </a:prstGeom>
          <a:noFill/>
          <a:ln>
            <a:noFill/>
          </a:ln>
        </p:spPr>
        <p:txBody>
          <a:bodyPr anchorCtr="0" anchor="ctr" bIns="81125" lIns="162275" spcFirstLastPara="1" rIns="162275" wrap="square" tIns="81125">
            <a:noAutofit/>
          </a:bodyPr>
          <a:lstStyle/>
          <a:p>
            <a:pPr indent="0" lvl="0" marL="0" marR="0" rtl="0" algn="ctr">
              <a:spcBef>
                <a:spcPts val="0"/>
              </a:spcBef>
              <a:spcAft>
                <a:spcPts val="0"/>
              </a:spcAft>
              <a:buClr>
                <a:srgbClr val="FFFFFF"/>
              </a:buClr>
              <a:buSzPts val="6390"/>
              <a:buFont typeface="Trebuchet MS"/>
              <a:buNone/>
            </a:pPr>
            <a:r>
              <a:rPr b="1" i="0" lang="en-US" sz="6390" u="none" cap="none" strike="noStrike">
                <a:solidFill>
                  <a:schemeClr val="dk1"/>
                </a:solidFill>
                <a:latin typeface="Trebuchet MS"/>
                <a:ea typeface="Trebuchet MS"/>
                <a:cs typeface="Trebuchet MS"/>
                <a:sym typeface="Trebuchet MS"/>
              </a:rPr>
              <a:t>Module 3 Complete!</a:t>
            </a:r>
            <a:endParaRPr b="0" i="0" sz="6390" u="none" cap="none" strike="noStrike">
              <a:solidFill>
                <a:schemeClr val="dk1"/>
              </a:solidFill>
              <a:latin typeface="Calibri"/>
              <a:ea typeface="Calibri"/>
              <a:cs typeface="Calibri"/>
              <a:sym typeface="Calibri"/>
            </a:endParaRPr>
          </a:p>
        </p:txBody>
      </p:sp>
      <p:sp>
        <p:nvSpPr>
          <p:cNvPr id="886" name="Google Shape;886;g3dffc569eab_0_600"/>
          <p:cNvSpPr/>
          <p:nvPr/>
        </p:nvSpPr>
        <p:spPr>
          <a:xfrm>
            <a:off x="2651770" y="5411730"/>
            <a:ext cx="12984600" cy="973800"/>
          </a:xfrm>
          <a:prstGeom prst="rect">
            <a:avLst/>
          </a:prstGeom>
          <a:noFill/>
          <a:ln>
            <a:noFill/>
          </a:ln>
        </p:spPr>
        <p:txBody>
          <a:bodyPr anchorCtr="0" anchor="ctr" bIns="81125" lIns="162275" spcFirstLastPara="1" rIns="162275" wrap="square" tIns="81125">
            <a:noAutofit/>
          </a:bodyPr>
          <a:lstStyle/>
          <a:p>
            <a:pPr indent="0" lvl="0" marL="0" marR="0" rtl="0" algn="ctr">
              <a:spcBef>
                <a:spcPts val="0"/>
              </a:spcBef>
              <a:spcAft>
                <a:spcPts val="0"/>
              </a:spcAft>
              <a:buClr>
                <a:srgbClr val="D1FAE5"/>
              </a:buClr>
              <a:buSzPts val="3018"/>
              <a:buFont typeface="Calibri"/>
              <a:buNone/>
            </a:pPr>
            <a:r>
              <a:rPr b="0" i="1" lang="en-US" sz="3018" u="none" cap="none" strike="noStrike">
                <a:solidFill>
                  <a:srgbClr val="1A5CB0"/>
                </a:solidFill>
                <a:latin typeface="Calibri"/>
                <a:ea typeface="Calibri"/>
                <a:cs typeface="Calibri"/>
                <a:sym typeface="Calibri"/>
              </a:rPr>
              <a:t>You can now design, build, and sell automation systems to real businesses in your community.</a:t>
            </a:r>
            <a:endParaRPr b="0" i="0" sz="3018" u="none" cap="none" strike="noStrike">
              <a:solidFill>
                <a:srgbClr val="1A5CB0"/>
              </a:solidFill>
              <a:latin typeface="Calibri"/>
              <a:ea typeface="Calibri"/>
              <a:cs typeface="Calibri"/>
              <a:sym typeface="Calibri"/>
            </a:endParaRPr>
          </a:p>
        </p:txBody>
      </p:sp>
      <p:sp>
        <p:nvSpPr>
          <p:cNvPr id="887" name="Google Shape;887;g3dffc569eab_0_600"/>
          <p:cNvSpPr/>
          <p:nvPr/>
        </p:nvSpPr>
        <p:spPr>
          <a:xfrm>
            <a:off x="3463305" y="6710187"/>
            <a:ext cx="11361600" cy="8925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8" name="Google Shape;888;g3dffc569eab_0_600"/>
          <p:cNvSpPr/>
          <p:nvPr/>
        </p:nvSpPr>
        <p:spPr>
          <a:xfrm>
            <a:off x="3463305" y="6710187"/>
            <a:ext cx="11361600" cy="8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4B"/>
              </a:buClr>
              <a:buSzPts val="2663"/>
              <a:buFont typeface="Trebuchet MS"/>
              <a:buNone/>
            </a:pPr>
            <a:r>
              <a:rPr b="1" i="0" lang="en-US" sz="2663" u="none" cap="none" strike="noStrike">
                <a:solidFill>
                  <a:srgbClr val="0D1B4B"/>
                </a:solidFill>
                <a:latin typeface="Trebuchet MS"/>
                <a:ea typeface="Trebuchet MS"/>
                <a:cs typeface="Trebuchet MS"/>
                <a:sym typeface="Trebuchet MS"/>
              </a:rPr>
              <a:t>▶  Next: Module 4 – Self-Employment &amp; Entrepreneurship Strategies</a:t>
            </a:r>
            <a:endParaRPr b="0" i="0" sz="2663" u="none" cap="none" strike="noStrike">
              <a:solidFill>
                <a:srgbClr val="000000"/>
              </a:solidFill>
              <a:latin typeface="Calibri"/>
              <a:ea typeface="Calibri"/>
              <a:cs typeface="Calibri"/>
              <a:sym typeface="Calibri"/>
            </a:endParaRPr>
          </a:p>
        </p:txBody>
      </p:sp>
      <p:sp>
        <p:nvSpPr>
          <p:cNvPr id="889" name="Google Shape;889;g3dffc569eab_0_600"/>
          <p:cNvSpPr/>
          <p:nvPr/>
        </p:nvSpPr>
        <p:spPr>
          <a:xfrm>
            <a:off x="1840235" y="8712360"/>
            <a:ext cx="14607600" cy="568200"/>
          </a:xfrm>
          <a:prstGeom prst="rect">
            <a:avLst/>
          </a:prstGeom>
          <a:noFill/>
          <a:ln>
            <a:noFill/>
          </a:ln>
        </p:spPr>
        <p:txBody>
          <a:bodyPr anchorCtr="0" anchor="ctr" bIns="81125" lIns="162275" spcFirstLastPara="1" rIns="162275" wrap="square" tIns="81125">
            <a:noAutofit/>
          </a:bodyPr>
          <a:lstStyle/>
          <a:p>
            <a:pPr indent="0" lvl="0" marL="0" marR="0" rtl="0" algn="ctr">
              <a:spcBef>
                <a:spcPts val="0"/>
              </a:spcBef>
              <a:spcAft>
                <a:spcPts val="0"/>
              </a:spcAft>
              <a:buClr>
                <a:srgbClr val="A7F3D0"/>
              </a:buClr>
              <a:buSzPts val="1953"/>
              <a:buFont typeface="Calibri"/>
              <a:buNone/>
            </a:pPr>
            <a:r>
              <a:rPr b="0" i="0" lang="en-US" sz="1953" u="none" cap="none" strike="noStrike">
                <a:solidFill>
                  <a:schemeClr val="dk1"/>
                </a:solidFill>
                <a:latin typeface="Calibri"/>
                <a:ea typeface="Calibri"/>
                <a:cs typeface="Calibri"/>
                <a:sym typeface="Calibri"/>
              </a:rPr>
              <a:t>No More Moving Out  •  Digital Skills Training Programme</a:t>
            </a:r>
            <a:endParaRPr b="0" i="0" sz="1953"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