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10287000" cx="18288000"/>
  <p:notesSz cx="6858000" cy="9144000"/>
  <p:embeddedFontLst>
    <p:embeddedFont>
      <p:font typeface="Roboto"/>
      <p:regular r:id="rId51"/>
      <p:bold r:id="rId52"/>
      <p:italic r:id="rId53"/>
      <p:boldItalic r:id="rId54"/>
    </p:embeddedFont>
    <p:embeddedFont>
      <p:font typeface="Poppins"/>
      <p:regular r:id="rId55"/>
      <p:bold r:id="rId56"/>
      <p:italic r:id="rId57"/>
      <p:boldItalic r:id="rId58"/>
    </p:embeddedFont>
    <p:embeddedFont>
      <p:font typeface="Lexend"/>
      <p:regular r:id="rId59"/>
      <p:bold r:id="rId60"/>
    </p:embeddedFont>
    <p:embeddedFont>
      <p:font typeface="Arial Black"/>
      <p:regular r:id="rId61"/>
    </p:embeddedFont>
    <p:embeddedFont>
      <p:font typeface="Barlow"/>
      <p:regular r:id="rId62"/>
      <p:bold r:id="rId63"/>
      <p:italic r:id="rId64"/>
      <p:boldItalic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66" roundtripDataSignature="AMtx7mhE09d4R861hmiNrF2JnI1NzzrL6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480E4E-77B2-47AF-833D-2C9F51DE462F}">
  <a:tblStyle styleId="{55480E4E-77B2-47AF-833D-2C9F51DE462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font" Target="fonts/Roboto-regular.fntdata"/><Relationship Id="rId52" Type="http://schemas.openxmlformats.org/officeDocument/2006/relationships/font" Target="fonts/Roboto-bold.fntdata"/><Relationship Id="rId53" Type="http://schemas.openxmlformats.org/officeDocument/2006/relationships/font" Target="fonts/Roboto-italic.fntdata"/><Relationship Id="rId54" Type="http://schemas.openxmlformats.org/officeDocument/2006/relationships/font" Target="fonts/Roboto-boldItalic.fntdata"/><Relationship Id="rId55" Type="http://schemas.openxmlformats.org/officeDocument/2006/relationships/font" Target="fonts/Poppins-regular.fntdata"/><Relationship Id="rId56" Type="http://schemas.openxmlformats.org/officeDocument/2006/relationships/font" Target="fonts/Poppins-bold.fntdata"/><Relationship Id="rId57" Type="http://schemas.openxmlformats.org/officeDocument/2006/relationships/font" Target="fonts/Poppins-italic.fntdata"/><Relationship Id="rId58" Type="http://schemas.openxmlformats.org/officeDocument/2006/relationships/font" Target="fonts/Poppins-boldItalic.fntdata"/><Relationship Id="rId59" Type="http://schemas.openxmlformats.org/officeDocument/2006/relationships/font" Target="fonts/Lexend-regular.fntdata"/><Relationship Id="rId60" Type="http://schemas.openxmlformats.org/officeDocument/2006/relationships/font" Target="fonts/Lexend-bold.fntdata"/><Relationship Id="rId61" Type="http://schemas.openxmlformats.org/officeDocument/2006/relationships/font" Target="fonts/ArialBlack-regular.fntdata"/><Relationship Id="rId62" Type="http://schemas.openxmlformats.org/officeDocument/2006/relationships/font" Target="fonts/Barlow-regular.fntdata"/><Relationship Id="rId63" Type="http://schemas.openxmlformats.org/officeDocument/2006/relationships/font" Target="fonts/Barlow-bold.fntdata"/><Relationship Id="rId64" Type="http://schemas.openxmlformats.org/officeDocument/2006/relationships/font" Target="fonts/Barlow-italic.fntdata"/><Relationship Id="rId65" Type="http://schemas.openxmlformats.org/officeDocument/2006/relationships/font" Target="fonts/Barlow-boldItalic.fntdata"/><Relationship Id="rId6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dec333fe1b_0_1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g3dec333fe1b_0_1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e6510cc91a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g3e6510cc91a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e6510cc91a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g3e6510cc91a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e6510cc91a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g3e6510cc91a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e6510cc91a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g3e6510cc91a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e6510cc91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g3e6510cc91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e6510cc91a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4" name="Google Shape;244;g3e6510cc91a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e6510cc91a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3e6510cc91a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e6510cc91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0" name="Google Shape;290;g3e6510cc91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e6510cc91a_0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7" name="Google Shape;307;g3e6510cc91a_0_2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e6510cc91a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g3e6510cc91a_0_2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e6510cc91a_0_1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7" name="Google Shape;347;g3e6510cc91a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e6510cc91a_0_2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5" name="Google Shape;365;g3e6510cc91a_0_2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e6510cc91a_0_2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2" name="Google Shape;382;g3e6510cc91a_0_2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e6510cc91a_0_3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5" name="Google Shape;415;g3e6510cc91a_0_3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e6510cc91a_0_2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1" name="Google Shape;431;g3e6510cc91a_0_2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e6510cc91a_0_2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1" name="Google Shape;451;g3e6510cc91a_0_2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e6510cc91a_0_4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7" name="Google Shape;467;g3e6510cc91a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e6510cc91a_0_3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4" name="Google Shape;484;g3e6510cc91a_0_3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e6510cc91a_0_4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3" name="Google Shape;503;g3e6510cc91a_0_4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e6510cc91a_0_4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9" name="Google Shape;529;g3e6510cc91a_0_4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e6510cc91a_0_4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8" name="Google Shape;548;g3e6510cc91a_0_4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e6510cc91a_0_4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6" name="Google Shape;566;g3e6510cc91a_0_4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e6510cc91a_0_5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4" name="Google Shape;584;g3e6510cc91a_0_5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e6510cc91a_0_6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2" name="Google Shape;602;g3e6510cc91a_0_6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3e6510cc91a_0_6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1" name="Google Shape;621;g3e6510cc91a_0_6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e6510cc91a_0_6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0" name="Google Shape;640;g3e6510cc91a_0_6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e6510cc91a_0_7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1" name="Google Shape;661;g3e6510cc91a_0_7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e6510cc91a_0_6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96" name="Google Shape;696;g3e6510cc91a_0_6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3e6510cc91a_0_6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22" name="Google Shape;722;g3e6510cc91a_0_6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3e6510cc91a_0_7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2" name="Google Shape;742;g3e6510cc91a_0_7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3e6510cc91a_0_6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2" name="Google Shape;762;g3e6510cc91a_0_6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e6510cc91a_0_5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7" name="Google Shape;797;g3e6510cc91a_0_5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3e6510cc91a_0_5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5" name="Google Shape;815;g3e6510cc91a_0_5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3e6510cc91a_0_5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0" name="Google Shape;850;g3e6510cc91a_0_5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3e6510cc91a_0_5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9" name="Google Shape;869;g3e6510cc91a_0_5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3e6510cc91a_0_8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1" name="Google Shape;891;g3e6510cc91a_0_8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3e6510cc91a_0_9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7" name="Google Shape;917;g3e6510cc91a_0_9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3e6510cc91a_0_9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4" name="Google Shape;944;g3e6510cc91a_0_9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3e6510cc91a_0_9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0" name="Google Shape;980;g3e6510cc91a_0_9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3e6510cc91a_0_9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7" name="Google Shape;1007;g3e6510cc91a_0_9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3e6510cc91a_0_10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6" name="Google Shape;1026;g3e6510cc91a_0_10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7"/>
          <p:cNvSpPr/>
          <p:nvPr>
            <p:ph idx="2" type="pic"/>
          </p:nvPr>
        </p:nvSpPr>
        <p:spPr>
          <a:xfrm>
            <a:off x="1792288" y="612775"/>
            <a:ext cx="5486400" cy="4114800"/>
          </a:xfrm>
          <a:prstGeom prst="rect">
            <a:avLst/>
          </a:prstGeom>
          <a:noFill/>
          <a:ln>
            <a:noFill/>
          </a:ln>
        </p:spPr>
      </p:sp>
      <p:sp>
        <p:nvSpPr>
          <p:cNvPr id="64" name="Google Shape;64;p1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jpg"/><Relationship Id="rId8" Type="http://schemas.openxmlformats.org/officeDocument/2006/relationships/image" Target="../media/image7.png"/><Relationship Id="rId9" Type="http://schemas.openxmlformats.org/officeDocument/2006/relationships/image" Target="../media/image6.jp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pn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pn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png"/><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png"/><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png"/><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7275992" y="-11094142"/>
            <a:ext cx="11221859" cy="11221859"/>
          </a:xfrm>
          <a:custGeom>
            <a:rect b="b" l="l" r="r" t="t"/>
            <a:pathLst>
              <a:path extrusionOk="0" h="11221859" w="11221859">
                <a:moveTo>
                  <a:pt x="0" y="0"/>
                </a:moveTo>
                <a:lnTo>
                  <a:pt x="11221858" y="0"/>
                </a:lnTo>
                <a:lnTo>
                  <a:pt x="11221858" y="11221858"/>
                </a:lnTo>
                <a:lnTo>
                  <a:pt x="0" y="11221858"/>
                </a:lnTo>
                <a:lnTo>
                  <a:pt x="0" y="0"/>
                </a:lnTo>
                <a:close/>
              </a:path>
            </a:pathLst>
          </a:custGeom>
          <a:blipFill rotWithShape="1">
            <a:blip r:embed="rId3">
              <a:alphaModFix amt="52000"/>
            </a:blip>
            <a:stretch>
              <a:fillRect b="0" l="0" r="0" t="0"/>
            </a:stretch>
          </a:blipFill>
          <a:ln>
            <a:noFill/>
          </a:ln>
        </p:spPr>
      </p:sp>
      <p:sp>
        <p:nvSpPr>
          <p:cNvPr id="85" name="Google Shape;85;p1"/>
          <p:cNvSpPr/>
          <p:nvPr/>
        </p:nvSpPr>
        <p:spPr>
          <a:xfrm>
            <a:off x="284750" y="337294"/>
            <a:ext cx="3101634" cy="691406"/>
          </a:xfrm>
          <a:custGeom>
            <a:rect b="b" l="l" r="r" t="t"/>
            <a:pathLst>
              <a:path extrusionOk="0" h="691406" w="3101634">
                <a:moveTo>
                  <a:pt x="0" y="0"/>
                </a:moveTo>
                <a:lnTo>
                  <a:pt x="3101634" y="0"/>
                </a:lnTo>
                <a:lnTo>
                  <a:pt x="3101634" y="691406"/>
                </a:lnTo>
                <a:lnTo>
                  <a:pt x="0" y="691406"/>
                </a:lnTo>
                <a:lnTo>
                  <a:pt x="0" y="0"/>
                </a:lnTo>
                <a:close/>
              </a:path>
            </a:pathLst>
          </a:custGeom>
          <a:blipFill rotWithShape="1">
            <a:blip r:embed="rId4">
              <a:alphaModFix/>
            </a:blip>
            <a:stretch>
              <a:fillRect b="0" l="0" r="0" t="0"/>
            </a:stretch>
          </a:blipFill>
          <a:ln>
            <a:noFill/>
          </a:ln>
        </p:spPr>
      </p:sp>
      <p:grpSp>
        <p:nvGrpSpPr>
          <p:cNvPr id="86" name="Google Shape;86;p1"/>
          <p:cNvGrpSpPr/>
          <p:nvPr/>
        </p:nvGrpSpPr>
        <p:grpSpPr>
          <a:xfrm>
            <a:off x="6393272" y="341100"/>
            <a:ext cx="11894911" cy="1279947"/>
            <a:chOff x="0" y="-47625"/>
            <a:chExt cx="3092479" cy="332765"/>
          </a:xfrm>
        </p:grpSpPr>
        <p:sp>
          <p:nvSpPr>
            <p:cNvPr id="87" name="Google Shape;87;p1"/>
            <p:cNvSpPr/>
            <p:nvPr/>
          </p:nvSpPr>
          <p:spPr>
            <a:xfrm>
              <a:off x="0" y="0"/>
              <a:ext cx="3092479" cy="285140"/>
            </a:xfrm>
            <a:custGeom>
              <a:rect b="b" l="l" r="r" t="t"/>
              <a:pathLst>
                <a:path extrusionOk="0" h="285140" w="3092479">
                  <a:moveTo>
                    <a:pt x="65086" y="0"/>
                  </a:moveTo>
                  <a:lnTo>
                    <a:pt x="3027393" y="0"/>
                  </a:lnTo>
                  <a:cubicBezTo>
                    <a:pt x="3044655" y="0"/>
                    <a:pt x="3061210" y="6857"/>
                    <a:pt x="3073416" y="19063"/>
                  </a:cubicBezTo>
                  <a:cubicBezTo>
                    <a:pt x="3085622" y="31269"/>
                    <a:pt x="3092479" y="47824"/>
                    <a:pt x="3092479" y="65086"/>
                  </a:cubicBezTo>
                  <a:lnTo>
                    <a:pt x="3092479" y="220053"/>
                  </a:lnTo>
                  <a:cubicBezTo>
                    <a:pt x="3092479" y="255999"/>
                    <a:pt x="3063339" y="285140"/>
                    <a:pt x="3027393" y="285140"/>
                  </a:cubicBezTo>
                  <a:lnTo>
                    <a:pt x="65086" y="285140"/>
                  </a:lnTo>
                  <a:cubicBezTo>
                    <a:pt x="47824" y="285140"/>
                    <a:pt x="31269" y="278282"/>
                    <a:pt x="19063" y="266076"/>
                  </a:cubicBezTo>
                  <a:cubicBezTo>
                    <a:pt x="6857" y="253870"/>
                    <a:pt x="0" y="237315"/>
                    <a:pt x="0" y="220053"/>
                  </a:cubicBezTo>
                  <a:lnTo>
                    <a:pt x="0" y="65086"/>
                  </a:lnTo>
                  <a:cubicBezTo>
                    <a:pt x="0" y="47824"/>
                    <a:pt x="6857" y="31269"/>
                    <a:pt x="19063" y="19063"/>
                  </a:cubicBezTo>
                  <a:cubicBezTo>
                    <a:pt x="31269" y="6857"/>
                    <a:pt x="47824" y="0"/>
                    <a:pt x="65086" y="0"/>
                  </a:cubicBezTo>
                  <a:close/>
                </a:path>
              </a:pathLst>
            </a:custGeom>
            <a:gradFill>
              <a:gsLst>
                <a:gs pos="0">
                  <a:srgbClr val="FBB03B">
                    <a:alpha val="0"/>
                  </a:srgbClr>
                </a:gs>
                <a:gs pos="100000">
                  <a:srgbClr val="FBB03B"/>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
            <p:cNvSpPr txBox="1"/>
            <p:nvPr/>
          </p:nvSpPr>
          <p:spPr>
            <a:xfrm>
              <a:off x="0" y="-47625"/>
              <a:ext cx="3092479" cy="33276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9" name="Google Shape;89;p1"/>
          <p:cNvSpPr/>
          <p:nvPr/>
        </p:nvSpPr>
        <p:spPr>
          <a:xfrm>
            <a:off x="13441273" y="2283961"/>
            <a:ext cx="1758501" cy="575909"/>
          </a:xfrm>
          <a:custGeom>
            <a:rect b="b" l="l" r="r" t="t"/>
            <a:pathLst>
              <a:path extrusionOk="0" h="575909" w="1758501">
                <a:moveTo>
                  <a:pt x="0" y="0"/>
                </a:moveTo>
                <a:lnTo>
                  <a:pt x="1758501" y="0"/>
                </a:lnTo>
                <a:lnTo>
                  <a:pt x="1758501" y="575909"/>
                </a:lnTo>
                <a:lnTo>
                  <a:pt x="0" y="575909"/>
                </a:lnTo>
                <a:lnTo>
                  <a:pt x="0" y="0"/>
                </a:lnTo>
                <a:close/>
              </a:path>
            </a:pathLst>
          </a:custGeom>
          <a:blipFill rotWithShape="1">
            <a:blip r:embed="rId5">
              <a:alphaModFix/>
            </a:blip>
            <a:stretch>
              <a:fillRect b="0" l="0" r="0" t="0"/>
            </a:stretch>
          </a:blipFill>
          <a:ln>
            <a:noFill/>
          </a:ln>
        </p:spPr>
      </p:sp>
      <p:sp>
        <p:nvSpPr>
          <p:cNvPr id="90" name="Google Shape;90;p1"/>
          <p:cNvSpPr/>
          <p:nvPr/>
        </p:nvSpPr>
        <p:spPr>
          <a:xfrm>
            <a:off x="15199774" y="1671167"/>
            <a:ext cx="1801499" cy="1801499"/>
          </a:xfrm>
          <a:custGeom>
            <a:rect b="b" l="l" r="r" t="t"/>
            <a:pathLst>
              <a:path extrusionOk="0" h="1801499" w="1801499">
                <a:moveTo>
                  <a:pt x="0" y="0"/>
                </a:moveTo>
                <a:lnTo>
                  <a:pt x="1801498" y="0"/>
                </a:lnTo>
                <a:lnTo>
                  <a:pt x="1801498" y="1801499"/>
                </a:lnTo>
                <a:lnTo>
                  <a:pt x="0" y="1801499"/>
                </a:lnTo>
                <a:lnTo>
                  <a:pt x="0" y="0"/>
                </a:lnTo>
                <a:close/>
              </a:path>
            </a:pathLst>
          </a:custGeom>
          <a:blipFill rotWithShape="1">
            <a:blip r:embed="rId6">
              <a:alphaModFix/>
            </a:blip>
            <a:stretch>
              <a:fillRect b="0" l="0" r="0" t="0"/>
            </a:stretch>
          </a:blipFill>
          <a:ln>
            <a:noFill/>
          </a:ln>
        </p:spPr>
      </p:sp>
      <p:sp>
        <p:nvSpPr>
          <p:cNvPr id="91" name="Google Shape;91;p1"/>
          <p:cNvSpPr/>
          <p:nvPr/>
        </p:nvSpPr>
        <p:spPr>
          <a:xfrm>
            <a:off x="17001272" y="2100953"/>
            <a:ext cx="975410" cy="941926"/>
          </a:xfrm>
          <a:custGeom>
            <a:rect b="b" l="l" r="r" t="t"/>
            <a:pathLst>
              <a:path extrusionOk="0" h="941926" w="975410">
                <a:moveTo>
                  <a:pt x="0" y="0"/>
                </a:moveTo>
                <a:lnTo>
                  <a:pt x="975411" y="0"/>
                </a:lnTo>
                <a:lnTo>
                  <a:pt x="975411" y="941926"/>
                </a:lnTo>
                <a:lnTo>
                  <a:pt x="0" y="941926"/>
                </a:lnTo>
                <a:lnTo>
                  <a:pt x="0" y="0"/>
                </a:lnTo>
                <a:close/>
              </a:path>
            </a:pathLst>
          </a:custGeom>
          <a:blipFill rotWithShape="1">
            <a:blip r:embed="rId7">
              <a:alphaModFix/>
            </a:blip>
            <a:stretch>
              <a:fillRect b="0" l="0" r="0" t="0"/>
            </a:stretch>
          </a:blipFill>
          <a:ln>
            <a:noFill/>
          </a:ln>
        </p:spPr>
      </p:sp>
      <p:sp>
        <p:nvSpPr>
          <p:cNvPr id="92" name="Google Shape;92;p1"/>
          <p:cNvSpPr txBox="1"/>
          <p:nvPr/>
        </p:nvSpPr>
        <p:spPr>
          <a:xfrm>
            <a:off x="-800683" y="1139007"/>
            <a:ext cx="6386018" cy="307899"/>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1"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10466412" y="692749"/>
            <a:ext cx="7285500" cy="756000"/>
          </a:xfrm>
          <a:prstGeom prst="rect">
            <a:avLst/>
          </a:prstGeom>
          <a:noFill/>
          <a:ln>
            <a:noFill/>
          </a:ln>
        </p:spPr>
        <p:txBody>
          <a:bodyPr anchorCtr="0" anchor="t" bIns="0" lIns="0" spcFirstLastPara="1" rIns="0" wrap="square" tIns="0">
            <a:spAutoFit/>
          </a:bodyPr>
          <a:lstStyle/>
          <a:p>
            <a:pPr indent="0" lvl="0" marL="0" marR="0" rtl="0" algn="r">
              <a:lnSpc>
                <a:spcPct val="140012"/>
              </a:lnSpc>
              <a:spcBef>
                <a:spcPts val="0"/>
              </a:spcBef>
              <a:spcAft>
                <a:spcPts val="0"/>
              </a:spcAft>
              <a:buClr>
                <a:srgbClr val="000000"/>
              </a:buClr>
              <a:buSzPts val="4911"/>
              <a:buFont typeface="Arial"/>
              <a:buNone/>
            </a:pPr>
            <a:r>
              <a:rPr b="1" i="0" lang="en-US" sz="4911" u="none" cap="none" strike="noStrike">
                <a:solidFill>
                  <a:srgbClr val="000000"/>
                </a:solidFill>
                <a:latin typeface="Barlow"/>
                <a:ea typeface="Barlow"/>
                <a:cs typeface="Barlow"/>
                <a:sym typeface="Barlow"/>
              </a:rPr>
              <a:t>Module</a:t>
            </a:r>
            <a:r>
              <a:rPr b="1" lang="en-US" sz="4911">
                <a:latin typeface="Barlow"/>
                <a:ea typeface="Barlow"/>
                <a:cs typeface="Barlow"/>
                <a:sym typeface="Barlow"/>
              </a:rPr>
              <a:t>-4</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2225" y="7803251"/>
            <a:ext cx="18289792" cy="2484555"/>
          </a:xfrm>
          <a:custGeom>
            <a:rect b="b" l="l" r="r" t="t"/>
            <a:pathLst>
              <a:path extrusionOk="0" h="803413" w="5152054">
                <a:moveTo>
                  <a:pt x="39068" y="0"/>
                </a:moveTo>
                <a:lnTo>
                  <a:pt x="5112987" y="0"/>
                </a:lnTo>
                <a:cubicBezTo>
                  <a:pt x="5123348" y="0"/>
                  <a:pt x="5133285" y="4116"/>
                  <a:pt x="5140611" y="11443"/>
                </a:cubicBezTo>
                <a:cubicBezTo>
                  <a:pt x="5147938" y="18769"/>
                  <a:pt x="5152054" y="28706"/>
                  <a:pt x="5152054" y="39068"/>
                </a:cubicBezTo>
                <a:lnTo>
                  <a:pt x="5152054" y="764346"/>
                </a:lnTo>
                <a:cubicBezTo>
                  <a:pt x="5152054" y="774707"/>
                  <a:pt x="5147938" y="784644"/>
                  <a:pt x="5140611" y="791971"/>
                </a:cubicBezTo>
                <a:cubicBezTo>
                  <a:pt x="5133285" y="799297"/>
                  <a:pt x="5123348" y="803413"/>
                  <a:pt x="5112987" y="803413"/>
                </a:cubicBezTo>
                <a:lnTo>
                  <a:pt x="39068" y="803413"/>
                </a:lnTo>
                <a:cubicBezTo>
                  <a:pt x="28706" y="803413"/>
                  <a:pt x="18769" y="799297"/>
                  <a:pt x="11443" y="791971"/>
                </a:cubicBezTo>
                <a:cubicBezTo>
                  <a:pt x="4116" y="784644"/>
                  <a:pt x="0" y="774707"/>
                  <a:pt x="0" y="764346"/>
                </a:cubicBezTo>
                <a:lnTo>
                  <a:pt x="0" y="39068"/>
                </a:lnTo>
                <a:cubicBezTo>
                  <a:pt x="0" y="28706"/>
                  <a:pt x="4116" y="18769"/>
                  <a:pt x="11443" y="11443"/>
                </a:cubicBezTo>
                <a:cubicBezTo>
                  <a:pt x="18769" y="4116"/>
                  <a:pt x="28706" y="0"/>
                  <a:pt x="39068" y="0"/>
                </a:cubicBezTo>
                <a:close/>
              </a:path>
            </a:pathLst>
          </a:custGeom>
          <a:gradFill>
            <a:gsLst>
              <a:gs pos="0">
                <a:srgbClr val="FBB03B">
                  <a:alpha val="0"/>
                </a:srgbClr>
              </a:gs>
              <a:gs pos="100000">
                <a:srgbClr val="FBB03B"/>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1251350" y="8250097"/>
            <a:ext cx="2639449" cy="587277"/>
          </a:xfrm>
          <a:custGeom>
            <a:rect b="b" l="l" r="r" t="t"/>
            <a:pathLst>
              <a:path extrusionOk="0" h="587277" w="2639449">
                <a:moveTo>
                  <a:pt x="0" y="0"/>
                </a:moveTo>
                <a:lnTo>
                  <a:pt x="2639449" y="0"/>
                </a:lnTo>
                <a:lnTo>
                  <a:pt x="2639449" y="587277"/>
                </a:lnTo>
                <a:lnTo>
                  <a:pt x="0" y="587277"/>
                </a:lnTo>
                <a:lnTo>
                  <a:pt x="0" y="0"/>
                </a:lnTo>
                <a:close/>
              </a:path>
            </a:pathLst>
          </a:custGeom>
          <a:blipFill rotWithShape="1">
            <a:blip r:embed="rId8">
              <a:alphaModFix/>
            </a:blip>
            <a:stretch>
              <a:fillRect b="0" l="0" r="0" t="0"/>
            </a:stretch>
          </a:blipFill>
          <a:ln>
            <a:noFill/>
          </a:ln>
        </p:spPr>
      </p:sp>
      <p:sp>
        <p:nvSpPr>
          <p:cNvPr id="96" name="Google Shape;96;p1"/>
          <p:cNvSpPr txBox="1"/>
          <p:nvPr/>
        </p:nvSpPr>
        <p:spPr>
          <a:xfrm>
            <a:off x="4265199" y="8138891"/>
            <a:ext cx="10149368" cy="771588"/>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Clr>
                <a:srgbClr val="000000"/>
              </a:buClr>
              <a:buSzPts val="1497"/>
              <a:buFont typeface="Arial"/>
              <a:buNone/>
            </a:pPr>
            <a:r>
              <a:rPr b="0" i="0" lang="en-US" sz="1497" u="none" cap="none" strike="noStrike">
                <a:solidFill>
                  <a:srgbClr val="1A6436"/>
                </a:solidFill>
                <a:latin typeface="Poppins"/>
                <a:ea typeface="Poppins"/>
                <a:cs typeface="Poppins"/>
                <a:sym typeface="Poppi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15613333" y="8250097"/>
            <a:ext cx="1645967" cy="614873"/>
          </a:xfrm>
          <a:custGeom>
            <a:rect b="b" l="l" r="r" t="t"/>
            <a:pathLst>
              <a:path extrusionOk="0" h="614873" w="1645967">
                <a:moveTo>
                  <a:pt x="0" y="0"/>
                </a:moveTo>
                <a:lnTo>
                  <a:pt x="1645967" y="0"/>
                </a:lnTo>
                <a:lnTo>
                  <a:pt x="1645967" y="614873"/>
                </a:lnTo>
                <a:lnTo>
                  <a:pt x="0" y="614873"/>
                </a:lnTo>
                <a:lnTo>
                  <a:pt x="0" y="0"/>
                </a:lnTo>
                <a:close/>
              </a:path>
            </a:pathLst>
          </a:custGeom>
          <a:blipFill rotWithShape="1">
            <a:blip r:embed="rId9">
              <a:alphaModFix/>
            </a:blip>
            <a:stretch>
              <a:fillRect b="0" l="0" r="0" t="0"/>
            </a:stretch>
          </a:blipFill>
          <a:ln>
            <a:noFill/>
          </a:ln>
        </p:spPr>
      </p:sp>
      <p:pic>
        <p:nvPicPr>
          <p:cNvPr id="98" name="Google Shape;98;p1" title="logo2.png"/>
          <p:cNvPicPr preferRelativeResize="0"/>
          <p:nvPr/>
        </p:nvPicPr>
        <p:blipFill rotWithShape="1">
          <a:blip r:embed="rId10">
            <a:alphaModFix/>
          </a:blip>
          <a:srcRect b="21968" l="0" r="0" t="25865"/>
          <a:stretch/>
        </p:blipFill>
        <p:spPr>
          <a:xfrm>
            <a:off x="5364350" y="2404700"/>
            <a:ext cx="7285500" cy="3800775"/>
          </a:xfrm>
          <a:prstGeom prst="rect">
            <a:avLst/>
          </a:prstGeom>
          <a:noFill/>
          <a:ln>
            <a:noFill/>
          </a:ln>
        </p:spPr>
      </p:pic>
      <p:sp>
        <p:nvSpPr>
          <p:cNvPr id="99" name="Google Shape;99;p1"/>
          <p:cNvSpPr/>
          <p:nvPr/>
        </p:nvSpPr>
        <p:spPr>
          <a:xfrm>
            <a:off x="3545825" y="5964900"/>
            <a:ext cx="10149300" cy="1280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5200"/>
              <a:buFont typeface="Arial Black"/>
              <a:buNone/>
            </a:pPr>
            <a:r>
              <a:rPr b="1" lang="en-US" sz="3600">
                <a:solidFill>
                  <a:schemeClr val="dk1"/>
                </a:solidFill>
                <a:latin typeface="Trebuchet MS"/>
                <a:ea typeface="Trebuchet MS"/>
                <a:cs typeface="Trebuchet MS"/>
                <a:sym typeface="Trebuchet MS"/>
              </a:rPr>
              <a:t>Self-Employment &amp;</a:t>
            </a:r>
            <a:endParaRPr b="1" sz="3600">
              <a:solidFill>
                <a:schemeClr val="dk1"/>
              </a:solidFill>
              <a:latin typeface="Trebuchet MS"/>
              <a:ea typeface="Trebuchet MS"/>
              <a:cs typeface="Trebuchet MS"/>
              <a:sym typeface="Trebuchet MS"/>
            </a:endParaRPr>
          </a:p>
          <a:p>
            <a:pPr indent="0" lvl="0" marL="0" rtl="0" algn="ctr">
              <a:spcBef>
                <a:spcPts val="0"/>
              </a:spcBef>
              <a:spcAft>
                <a:spcPts val="0"/>
              </a:spcAft>
              <a:buClr>
                <a:schemeClr val="lt1"/>
              </a:buClr>
              <a:buSzPts val="5200"/>
              <a:buFont typeface="Arial Black"/>
              <a:buNone/>
            </a:pPr>
            <a:r>
              <a:rPr b="1" lang="en-US" sz="3600">
                <a:solidFill>
                  <a:schemeClr val="dk1"/>
                </a:solidFill>
                <a:latin typeface="Trebuchet MS"/>
                <a:ea typeface="Trebuchet MS"/>
                <a:cs typeface="Trebuchet MS"/>
                <a:sym typeface="Trebuchet MS"/>
              </a:rPr>
              <a:t>Entrepreneurship Strategies</a:t>
            </a:r>
            <a:endParaRPr b="1" sz="3600">
              <a:solidFill>
                <a:schemeClr val="dk1"/>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2"/>
        </a:solidFill>
      </p:bgPr>
    </p:bg>
    <p:spTree>
      <p:nvGrpSpPr>
        <p:cNvPr id="103" name="Shape 103"/>
        <p:cNvGrpSpPr/>
        <p:nvPr/>
      </p:nvGrpSpPr>
      <p:grpSpPr>
        <a:xfrm>
          <a:off x="0" y="0"/>
          <a:ext cx="0" cy="0"/>
          <a:chOff x="0" y="0"/>
          <a:chExt cx="0" cy="0"/>
        </a:xfrm>
      </p:grpSpPr>
      <p:sp>
        <p:nvSpPr>
          <p:cNvPr id="104" name="Google Shape;104;p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txBody>
          <a:bodyPr/>
          <a:p/>
        </p:txBody>
      </p:sp>
      <p:sp>
        <p:nvSpPr>
          <p:cNvPr id="105" name="Google Shape;105;p2"/>
          <p:cNvSpPr txBox="1"/>
          <p:nvPr/>
        </p:nvSpPr>
        <p:spPr>
          <a:xfrm>
            <a:off x="890023" y="2047874"/>
            <a:ext cx="16055100" cy="713400"/>
          </a:xfrm>
          <a:prstGeom prst="rect">
            <a:avLst/>
          </a:prstGeom>
          <a:noFill/>
          <a:ln>
            <a:noFill/>
          </a:ln>
        </p:spPr>
        <p:txBody>
          <a:bodyPr anchorCtr="0" anchor="t" bIns="0" lIns="0" spcFirstLastPara="1" rIns="0" wrap="square" tIns="0">
            <a:spAutoFit/>
          </a:bodyPr>
          <a:lstStyle/>
          <a:p>
            <a:pPr indent="0" lvl="0" marL="0" marR="0" rtl="0" algn="ctr">
              <a:lnSpc>
                <a:spcPct val="109991"/>
              </a:lnSpc>
              <a:spcBef>
                <a:spcPts val="0"/>
              </a:spcBef>
              <a:spcAft>
                <a:spcPts val="0"/>
              </a:spcAft>
              <a:buClr>
                <a:srgbClr val="000000"/>
              </a:buClr>
              <a:buSzPts val="4634"/>
              <a:buFont typeface="Arial"/>
              <a:buNone/>
            </a:pPr>
            <a:r>
              <a:rPr b="0" i="0" lang="en-US" sz="4634" u="none" cap="none" strike="noStrike">
                <a:solidFill>
                  <a:srgbClr val="B45F06"/>
                </a:solidFill>
                <a:latin typeface="Lexend"/>
                <a:ea typeface="Lexend"/>
                <a:cs typeface="Lexend"/>
                <a:sym typeface="Lexend"/>
              </a:rPr>
              <a:t>LEARNING</a:t>
            </a:r>
            <a:r>
              <a:rPr b="0" i="0" lang="en-US" sz="4634" u="none" cap="none" strike="noStrike">
                <a:solidFill>
                  <a:srgbClr val="0085E0"/>
                </a:solidFill>
                <a:latin typeface="Lexend"/>
                <a:ea typeface="Lexend"/>
                <a:cs typeface="Lexend"/>
                <a:sym typeface="Lexend"/>
              </a:rPr>
              <a:t> </a:t>
            </a:r>
            <a:r>
              <a:rPr b="0" i="0" lang="en-US" sz="4634" u="none" cap="none" strike="noStrike">
                <a:solidFill>
                  <a:srgbClr val="131B4F"/>
                </a:solidFill>
                <a:latin typeface="Lexend"/>
                <a:ea typeface="Lexend"/>
                <a:cs typeface="Lexend"/>
                <a:sym typeface="Lexend"/>
              </a:rPr>
              <a:t>OUTCOMES</a:t>
            </a:r>
            <a:endParaRPr b="0" i="0" sz="1400" u="none" cap="none" strike="noStrike">
              <a:solidFill>
                <a:srgbClr val="000000"/>
              </a:solidFill>
              <a:latin typeface="Lexend"/>
              <a:ea typeface="Lexend"/>
              <a:cs typeface="Lexend"/>
              <a:sym typeface="Lexend"/>
            </a:endParaRPr>
          </a:p>
        </p:txBody>
      </p:sp>
      <p:sp>
        <p:nvSpPr>
          <p:cNvPr id="106" name="Google Shape;106;p2"/>
          <p:cNvSpPr/>
          <p:nvPr/>
        </p:nvSpPr>
        <p:spPr>
          <a:xfrm>
            <a:off x="13512200" y="-1"/>
            <a:ext cx="4775790" cy="2385065"/>
          </a:xfrm>
          <a:custGeom>
            <a:rect b="b" l="l" r="r" t="t"/>
            <a:pathLst>
              <a:path extrusionOk="0" h="2856365" w="5205221">
                <a:moveTo>
                  <a:pt x="0" y="0"/>
                </a:moveTo>
                <a:lnTo>
                  <a:pt x="5205221" y="0"/>
                </a:lnTo>
                <a:lnTo>
                  <a:pt x="5205221" y="2856365"/>
                </a:lnTo>
                <a:lnTo>
                  <a:pt x="0" y="2856365"/>
                </a:lnTo>
                <a:lnTo>
                  <a:pt x="0" y="0"/>
                </a:lnTo>
                <a:close/>
              </a:path>
            </a:pathLst>
          </a:custGeom>
          <a:blipFill rotWithShape="1">
            <a:blip r:embed="rId4">
              <a:alphaModFix amt="60000"/>
            </a:blip>
            <a:stretch>
              <a:fillRect b="0" l="0" r="0" t="0"/>
            </a:stretch>
          </a:blipFill>
          <a:ln>
            <a:noFill/>
          </a:ln>
        </p:spPr>
        <p:txBody>
          <a:bodyPr/>
          <a:p/>
        </p:txBody>
      </p:sp>
      <p:sp>
        <p:nvSpPr>
          <p:cNvPr id="107" name="Google Shape;107;p2"/>
          <p:cNvSpPr txBox="1"/>
          <p:nvPr/>
        </p:nvSpPr>
        <p:spPr>
          <a:xfrm>
            <a:off x="-800683" y="1139007"/>
            <a:ext cx="6386018" cy="307899"/>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1"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sp>
        <p:nvSpPr>
          <p:cNvPr id="108" name="Google Shape;108;p2"/>
          <p:cNvSpPr txBox="1"/>
          <p:nvPr/>
        </p:nvSpPr>
        <p:spPr>
          <a:xfrm>
            <a:off x="1870269" y="2881902"/>
            <a:ext cx="13396147" cy="53784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3200"/>
              <a:buFont typeface="Arial"/>
              <a:buNone/>
            </a:pPr>
            <a:r>
              <a:rPr b="1" i="0" lang="en-US" sz="3200" u="none" cap="none" strike="noStrike">
                <a:solidFill>
                  <a:srgbClr val="000000"/>
                </a:solidFill>
                <a:latin typeface="Arial"/>
                <a:ea typeface="Arial"/>
                <a:cs typeface="Arial"/>
                <a:sym typeface="Arial"/>
              </a:rPr>
              <a:t>Upon successful completion of this module, learners will be able to:</a:t>
            </a:r>
            <a:endParaRPr b="0" i="0" sz="1400" u="none" cap="none" strike="noStrike">
              <a:solidFill>
                <a:srgbClr val="000000"/>
              </a:solidFill>
              <a:latin typeface="Arial"/>
              <a:ea typeface="Arial"/>
              <a:cs typeface="Arial"/>
              <a:sym typeface="Arial"/>
            </a:endParaRPr>
          </a:p>
        </p:txBody>
      </p:sp>
      <p:sp>
        <p:nvSpPr>
          <p:cNvPr id="109" name="Google Shape;109;p2"/>
          <p:cNvSpPr txBox="1"/>
          <p:nvPr/>
        </p:nvSpPr>
        <p:spPr>
          <a:xfrm>
            <a:off x="1451297" y="3662317"/>
            <a:ext cx="14234093" cy="4105910"/>
          </a:xfrm>
          <a:prstGeom prst="rect">
            <a:avLst/>
          </a:prstGeom>
          <a:noFill/>
          <a:ln>
            <a:noFill/>
          </a:ln>
        </p:spPr>
        <p:txBody>
          <a:bodyPr anchorCtr="0" anchor="t" bIns="0" lIns="0" spcFirstLastPara="1" rIns="0" wrap="square" tIns="0">
            <a:spAutoFit/>
          </a:bodyPr>
          <a:lstStyle/>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Identify a profitable niche and analyse competitors to position a micro-business</a:t>
            </a:r>
            <a:endParaRPr b="0" i="0" sz="14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Create a simple one-page business plan with clear pricing and service packages</a:t>
            </a:r>
            <a:endParaRPr b="0" i="0" sz="14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Build a personal brand and acquire clients using organic, low-cost methods</a:t>
            </a:r>
            <a:endParaRPr b="0" i="0" sz="14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Manage cash flow, pricing and tax basics as a self-employed micro-entrepreneur</a:t>
            </a:r>
            <a:endParaRPr b="0" i="0" sz="14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a:p>
            <a:pPr indent="-280670" lvl="1" marL="561341" marR="0" rtl="0" algn="l">
              <a:lnSpc>
                <a:spcPct val="140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Apply strategies to scale, retain clients and manage key business risks</a:t>
            </a:r>
            <a:endParaRPr b="0" i="0" sz="1400" u="none" cap="none" strike="noStrike">
              <a:solidFill>
                <a:srgbClr val="000000"/>
              </a:solidFill>
              <a:latin typeface="Arial"/>
              <a:ea typeface="Arial"/>
              <a:cs typeface="Arial"/>
              <a:sym typeface="Arial"/>
            </a:endParaRPr>
          </a:p>
          <a:p>
            <a:pPr indent="0" lvl="0" marL="0" marR="0" rtl="0" algn="ctr">
              <a:lnSpc>
                <a:spcPct val="14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p:txBody>
      </p:sp>
      <p:pic>
        <p:nvPicPr>
          <p:cNvPr id="110" name="Google Shape;110;p2" title="logo2.png"/>
          <p:cNvPicPr preferRelativeResize="0"/>
          <p:nvPr/>
        </p:nvPicPr>
        <p:blipFill rotWithShape="1">
          <a:blip r:embed="rId5">
            <a:alphaModFix/>
          </a:blip>
          <a:srcRect b="21968" l="0" r="0" t="25865"/>
          <a:stretch/>
        </p:blipFill>
        <p:spPr>
          <a:xfrm>
            <a:off x="15098700" y="8588685"/>
            <a:ext cx="2479525" cy="12935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14" name="Shape 114"/>
        <p:cNvGrpSpPr/>
        <p:nvPr/>
      </p:nvGrpSpPr>
      <p:grpSpPr>
        <a:xfrm>
          <a:off x="0" y="0"/>
          <a:ext cx="0" cy="0"/>
          <a:chOff x="0" y="0"/>
          <a:chExt cx="0" cy="0"/>
        </a:xfrm>
      </p:grpSpPr>
      <p:grpSp>
        <p:nvGrpSpPr>
          <p:cNvPr id="115" name="Google Shape;115;g3dec333fe1b_0_174"/>
          <p:cNvGrpSpPr/>
          <p:nvPr/>
        </p:nvGrpSpPr>
        <p:grpSpPr>
          <a:xfrm>
            <a:off x="1028700" y="811707"/>
            <a:ext cx="16230707" cy="8446648"/>
            <a:chOff x="0" y="-57150"/>
            <a:chExt cx="4274726" cy="2224617"/>
          </a:xfrm>
        </p:grpSpPr>
        <p:sp>
          <p:nvSpPr>
            <p:cNvPr id="116" name="Google Shape;116;g3dec333fe1b_0_17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17" name="Google Shape;117;g3dec333fe1b_0_17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8" name="Google Shape;118;g3dec333fe1b_0_17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19" name="Google Shape;119;g3dec333fe1b_0_17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20" name="Google Shape;120;g3dec333fe1b_0_174" title="logo2.png"/>
          <p:cNvPicPr preferRelativeResize="0"/>
          <p:nvPr/>
        </p:nvPicPr>
        <p:blipFill rotWithShape="1">
          <a:blip r:embed="rId4">
            <a:alphaModFix/>
          </a:blip>
          <a:srcRect b="21968" l="0" r="0" t="25865"/>
          <a:stretch/>
        </p:blipFill>
        <p:spPr>
          <a:xfrm>
            <a:off x="15038288" y="8270550"/>
            <a:ext cx="1893475" cy="987800"/>
          </a:xfrm>
          <a:prstGeom prst="rect">
            <a:avLst/>
          </a:prstGeom>
          <a:noFill/>
          <a:ln>
            <a:noFill/>
          </a:ln>
        </p:spPr>
      </p:pic>
      <p:sp>
        <p:nvSpPr>
          <p:cNvPr id="121" name="Google Shape;121;g3dec333fe1b_0_17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g3dec333fe1b_0_17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g3dec333fe1b_0_174"/>
          <p:cNvSpPr/>
          <p:nvPr/>
        </p:nvSpPr>
        <p:spPr>
          <a:xfrm>
            <a:off x="1391111" y="1512265"/>
            <a:ext cx="15292200" cy="95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4055"/>
              <a:buFont typeface="Arial Black"/>
              <a:buNone/>
            </a:pPr>
            <a:r>
              <a:rPr b="1" i="0" lang="en-US" sz="4055" u="none" cap="none" strike="noStrike">
                <a:solidFill>
                  <a:srgbClr val="1F2D5A"/>
                </a:solidFill>
                <a:latin typeface="Arial Black"/>
                <a:ea typeface="Arial Black"/>
                <a:cs typeface="Arial Black"/>
                <a:sym typeface="Arial Black"/>
              </a:rPr>
              <a:t>Module 4 – Agenda</a:t>
            </a:r>
            <a:endParaRPr b="0" i="0" sz="4055" u="none" cap="none" strike="noStrike">
              <a:solidFill>
                <a:srgbClr val="000000"/>
              </a:solidFill>
              <a:latin typeface="Calibri"/>
              <a:ea typeface="Calibri"/>
              <a:cs typeface="Calibri"/>
              <a:sym typeface="Calibri"/>
            </a:endParaRPr>
          </a:p>
        </p:txBody>
      </p:sp>
      <p:sp>
        <p:nvSpPr>
          <p:cNvPr id="124" name="Google Shape;124;g3dec333fe1b_0_174"/>
          <p:cNvSpPr/>
          <p:nvPr/>
        </p:nvSpPr>
        <p:spPr>
          <a:xfrm>
            <a:off x="1226672" y="2709091"/>
            <a:ext cx="1233600" cy="1090200"/>
          </a:xfrm>
          <a:prstGeom prst="rect">
            <a:avLst/>
          </a:prstGeom>
          <a:solidFill>
            <a:srgbClr val="B85C00"/>
          </a:solidFill>
          <a:ln cap="flat" cmpd="sng" w="17175">
            <a:solidFill>
              <a:srgbClr val="B85C0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25" name="Google Shape;125;g3dec333fe1b_0_174"/>
          <p:cNvSpPr/>
          <p:nvPr/>
        </p:nvSpPr>
        <p:spPr>
          <a:xfrm>
            <a:off x="1226672" y="2709091"/>
            <a:ext cx="1233600" cy="109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785"/>
              <a:buFont typeface="Arial Black"/>
              <a:buNone/>
            </a:pPr>
            <a:r>
              <a:rPr b="1" i="0" lang="en-US" sz="3785" u="none" cap="none" strike="noStrike">
                <a:solidFill>
                  <a:srgbClr val="FFFFFF"/>
                </a:solidFill>
                <a:latin typeface="Arial Black"/>
                <a:ea typeface="Arial Black"/>
                <a:cs typeface="Arial Black"/>
                <a:sym typeface="Arial Black"/>
              </a:rPr>
              <a:t>1</a:t>
            </a:r>
            <a:endParaRPr b="0" i="0" sz="3785" u="none" cap="none" strike="noStrike">
              <a:solidFill>
                <a:srgbClr val="000000"/>
              </a:solidFill>
              <a:latin typeface="Calibri"/>
              <a:ea typeface="Calibri"/>
              <a:cs typeface="Calibri"/>
              <a:sym typeface="Calibri"/>
            </a:endParaRPr>
          </a:p>
        </p:txBody>
      </p:sp>
      <p:sp>
        <p:nvSpPr>
          <p:cNvPr id="126" name="Google Shape;126;g3dec333fe1b_0_174"/>
          <p:cNvSpPr/>
          <p:nvPr/>
        </p:nvSpPr>
        <p:spPr>
          <a:xfrm>
            <a:off x="2542184" y="2709091"/>
            <a:ext cx="12497400" cy="1090200"/>
          </a:xfrm>
          <a:prstGeom prst="rect">
            <a:avLst/>
          </a:prstGeom>
          <a:solidFill>
            <a:srgbClr val="FFF8DC"/>
          </a:solidFill>
          <a:ln cap="flat" cmpd="sng" w="17175">
            <a:solidFill>
              <a:srgbClr val="E8A00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27" name="Google Shape;127;g3dec333fe1b_0_174"/>
          <p:cNvSpPr/>
          <p:nvPr/>
        </p:nvSpPr>
        <p:spPr>
          <a:xfrm>
            <a:off x="2788842" y="2709091"/>
            <a:ext cx="12168000" cy="109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298"/>
              <a:buFont typeface="Calibri"/>
              <a:buNone/>
            </a:pPr>
            <a:r>
              <a:rPr b="1" i="0" lang="en-US" sz="2298" u="none" cap="none" strike="noStrike">
                <a:solidFill>
                  <a:srgbClr val="1F2D5A"/>
                </a:solidFill>
                <a:latin typeface="Calibri"/>
                <a:ea typeface="Calibri"/>
                <a:cs typeface="Calibri"/>
                <a:sym typeface="Calibri"/>
              </a:rPr>
              <a:t>Business Planning &amp; Strategic Positioning</a:t>
            </a:r>
            <a:endParaRPr b="0" i="0" sz="2298" u="none" cap="none" strike="noStrike">
              <a:solidFill>
                <a:srgbClr val="000000"/>
              </a:solidFill>
              <a:latin typeface="Calibri"/>
              <a:ea typeface="Calibri"/>
              <a:cs typeface="Calibri"/>
              <a:sym typeface="Calibri"/>
            </a:endParaRPr>
          </a:p>
        </p:txBody>
      </p:sp>
      <p:sp>
        <p:nvSpPr>
          <p:cNvPr id="128" name="Google Shape;128;g3dec333fe1b_0_174"/>
          <p:cNvSpPr/>
          <p:nvPr/>
        </p:nvSpPr>
        <p:spPr>
          <a:xfrm>
            <a:off x="15121763" y="2709091"/>
            <a:ext cx="1726500" cy="1090200"/>
          </a:xfrm>
          <a:prstGeom prst="rect">
            <a:avLst/>
          </a:prstGeom>
          <a:solidFill>
            <a:srgbClr val="F5A0A0"/>
          </a:solidFill>
          <a:ln cap="flat" cmpd="sng" w="17175">
            <a:solidFill>
              <a:srgbClr val="F5A0A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29" name="Google Shape;129;g3dec333fe1b_0_174"/>
          <p:cNvSpPr/>
          <p:nvPr/>
        </p:nvSpPr>
        <p:spPr>
          <a:xfrm>
            <a:off x="15121763" y="2709091"/>
            <a:ext cx="1726500" cy="109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892"/>
              <a:buFont typeface="Calibri"/>
              <a:buNone/>
            </a:pPr>
            <a:r>
              <a:rPr b="1" i="0" lang="en-US" sz="1892" u="none" cap="none" strike="noStrike">
                <a:solidFill>
                  <a:srgbClr val="1F2D5A"/>
                </a:solidFill>
                <a:latin typeface="Calibri"/>
                <a:ea typeface="Calibri"/>
                <a:cs typeface="Calibri"/>
                <a:sym typeface="Calibri"/>
              </a:rPr>
              <a:t>60 min</a:t>
            </a:r>
            <a:endParaRPr b="0" i="0" sz="1892" u="none" cap="none" strike="noStrike">
              <a:solidFill>
                <a:srgbClr val="000000"/>
              </a:solidFill>
              <a:latin typeface="Calibri"/>
              <a:ea typeface="Calibri"/>
              <a:cs typeface="Calibri"/>
              <a:sym typeface="Calibri"/>
            </a:endParaRPr>
          </a:p>
        </p:txBody>
      </p:sp>
      <p:sp>
        <p:nvSpPr>
          <p:cNvPr id="130" name="Google Shape;130;g3dec333fe1b_0_174"/>
          <p:cNvSpPr/>
          <p:nvPr/>
        </p:nvSpPr>
        <p:spPr>
          <a:xfrm>
            <a:off x="1226672" y="4145282"/>
            <a:ext cx="1233600" cy="1090200"/>
          </a:xfrm>
          <a:prstGeom prst="rect">
            <a:avLst/>
          </a:prstGeom>
          <a:solidFill>
            <a:srgbClr val="2E8B8B"/>
          </a:solidFill>
          <a:ln cap="flat" cmpd="sng" w="17175">
            <a:solidFill>
              <a:srgbClr val="2E8B8B"/>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31" name="Google Shape;131;g3dec333fe1b_0_174"/>
          <p:cNvSpPr/>
          <p:nvPr/>
        </p:nvSpPr>
        <p:spPr>
          <a:xfrm>
            <a:off x="1226672" y="4145282"/>
            <a:ext cx="1233600" cy="109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785"/>
              <a:buFont typeface="Arial Black"/>
              <a:buNone/>
            </a:pPr>
            <a:r>
              <a:rPr b="1" i="0" lang="en-US" sz="3785" u="none" cap="none" strike="noStrike">
                <a:solidFill>
                  <a:srgbClr val="FFFFFF"/>
                </a:solidFill>
                <a:latin typeface="Arial Black"/>
                <a:ea typeface="Arial Black"/>
                <a:cs typeface="Arial Black"/>
                <a:sym typeface="Arial Black"/>
              </a:rPr>
              <a:t>2</a:t>
            </a:r>
            <a:endParaRPr b="0" i="0" sz="3785" u="none" cap="none" strike="noStrike">
              <a:solidFill>
                <a:srgbClr val="000000"/>
              </a:solidFill>
              <a:latin typeface="Calibri"/>
              <a:ea typeface="Calibri"/>
              <a:cs typeface="Calibri"/>
              <a:sym typeface="Calibri"/>
            </a:endParaRPr>
          </a:p>
        </p:txBody>
      </p:sp>
      <p:sp>
        <p:nvSpPr>
          <p:cNvPr id="132" name="Google Shape;132;g3dec333fe1b_0_174"/>
          <p:cNvSpPr/>
          <p:nvPr/>
        </p:nvSpPr>
        <p:spPr>
          <a:xfrm>
            <a:off x="2542184" y="4145282"/>
            <a:ext cx="12497400" cy="1090200"/>
          </a:xfrm>
          <a:prstGeom prst="rect">
            <a:avLst/>
          </a:prstGeom>
          <a:solidFill>
            <a:srgbClr val="FFF8DC"/>
          </a:solidFill>
          <a:ln cap="flat" cmpd="sng" w="17175">
            <a:solidFill>
              <a:srgbClr val="E8A00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33" name="Google Shape;133;g3dec333fe1b_0_174"/>
          <p:cNvSpPr/>
          <p:nvPr/>
        </p:nvSpPr>
        <p:spPr>
          <a:xfrm>
            <a:off x="2788842" y="4145282"/>
            <a:ext cx="12168000" cy="109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298"/>
              <a:buFont typeface="Calibri"/>
              <a:buNone/>
            </a:pPr>
            <a:r>
              <a:rPr b="1" i="0" lang="en-US" sz="2298" u="none" cap="none" strike="noStrike">
                <a:solidFill>
                  <a:srgbClr val="1F2D5A"/>
                </a:solidFill>
                <a:latin typeface="Calibri"/>
                <a:ea typeface="Calibri"/>
                <a:cs typeface="Calibri"/>
                <a:sym typeface="Calibri"/>
              </a:rPr>
              <a:t>Marketing, Branding &amp; Client Acquisition</a:t>
            </a:r>
            <a:endParaRPr b="0" i="0" sz="2298" u="none" cap="none" strike="noStrike">
              <a:solidFill>
                <a:srgbClr val="000000"/>
              </a:solidFill>
              <a:latin typeface="Calibri"/>
              <a:ea typeface="Calibri"/>
              <a:cs typeface="Calibri"/>
              <a:sym typeface="Calibri"/>
            </a:endParaRPr>
          </a:p>
        </p:txBody>
      </p:sp>
      <p:sp>
        <p:nvSpPr>
          <p:cNvPr id="134" name="Google Shape;134;g3dec333fe1b_0_174"/>
          <p:cNvSpPr/>
          <p:nvPr/>
        </p:nvSpPr>
        <p:spPr>
          <a:xfrm>
            <a:off x="15121763" y="4145282"/>
            <a:ext cx="1726500" cy="1090200"/>
          </a:xfrm>
          <a:prstGeom prst="rect">
            <a:avLst/>
          </a:prstGeom>
          <a:solidFill>
            <a:srgbClr val="A0C8F0"/>
          </a:solidFill>
          <a:ln cap="flat" cmpd="sng" w="17175">
            <a:solidFill>
              <a:srgbClr val="A0C8F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35" name="Google Shape;135;g3dec333fe1b_0_174"/>
          <p:cNvSpPr/>
          <p:nvPr/>
        </p:nvSpPr>
        <p:spPr>
          <a:xfrm>
            <a:off x="15121763" y="4145282"/>
            <a:ext cx="1726500" cy="109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892"/>
              <a:buFont typeface="Calibri"/>
              <a:buNone/>
            </a:pPr>
            <a:r>
              <a:rPr b="1" i="0" lang="en-US" sz="1892" u="none" cap="none" strike="noStrike">
                <a:solidFill>
                  <a:srgbClr val="1F2D5A"/>
                </a:solidFill>
                <a:latin typeface="Calibri"/>
                <a:ea typeface="Calibri"/>
                <a:cs typeface="Calibri"/>
                <a:sym typeface="Calibri"/>
              </a:rPr>
              <a:t>60 min</a:t>
            </a:r>
            <a:endParaRPr b="0" i="0" sz="1892" u="none" cap="none" strike="noStrike">
              <a:solidFill>
                <a:srgbClr val="000000"/>
              </a:solidFill>
              <a:latin typeface="Calibri"/>
              <a:ea typeface="Calibri"/>
              <a:cs typeface="Calibri"/>
              <a:sym typeface="Calibri"/>
            </a:endParaRPr>
          </a:p>
        </p:txBody>
      </p:sp>
      <p:sp>
        <p:nvSpPr>
          <p:cNvPr id="136" name="Google Shape;136;g3dec333fe1b_0_174"/>
          <p:cNvSpPr/>
          <p:nvPr/>
        </p:nvSpPr>
        <p:spPr>
          <a:xfrm>
            <a:off x="1226672" y="5581474"/>
            <a:ext cx="1233600" cy="1090200"/>
          </a:xfrm>
          <a:prstGeom prst="rect">
            <a:avLst/>
          </a:prstGeom>
          <a:solidFill>
            <a:srgbClr val="B85C00"/>
          </a:solidFill>
          <a:ln cap="flat" cmpd="sng" w="17175">
            <a:solidFill>
              <a:srgbClr val="B85C0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37" name="Google Shape;137;g3dec333fe1b_0_174"/>
          <p:cNvSpPr/>
          <p:nvPr/>
        </p:nvSpPr>
        <p:spPr>
          <a:xfrm>
            <a:off x="1226672" y="5581474"/>
            <a:ext cx="1233600" cy="109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785"/>
              <a:buFont typeface="Arial Black"/>
              <a:buNone/>
            </a:pPr>
            <a:r>
              <a:rPr b="1" i="0" lang="en-US" sz="3785" u="none" cap="none" strike="noStrike">
                <a:solidFill>
                  <a:srgbClr val="FFFFFF"/>
                </a:solidFill>
                <a:latin typeface="Arial Black"/>
                <a:ea typeface="Arial Black"/>
                <a:cs typeface="Arial Black"/>
                <a:sym typeface="Arial Black"/>
              </a:rPr>
              <a:t>3</a:t>
            </a:r>
            <a:endParaRPr b="0" i="0" sz="3785" u="none" cap="none" strike="noStrike">
              <a:solidFill>
                <a:srgbClr val="000000"/>
              </a:solidFill>
              <a:latin typeface="Calibri"/>
              <a:ea typeface="Calibri"/>
              <a:cs typeface="Calibri"/>
              <a:sym typeface="Calibri"/>
            </a:endParaRPr>
          </a:p>
        </p:txBody>
      </p:sp>
      <p:sp>
        <p:nvSpPr>
          <p:cNvPr id="138" name="Google Shape;138;g3dec333fe1b_0_174"/>
          <p:cNvSpPr/>
          <p:nvPr/>
        </p:nvSpPr>
        <p:spPr>
          <a:xfrm>
            <a:off x="2542184" y="5581474"/>
            <a:ext cx="12497400" cy="1090200"/>
          </a:xfrm>
          <a:prstGeom prst="rect">
            <a:avLst/>
          </a:prstGeom>
          <a:solidFill>
            <a:srgbClr val="FFF8DC"/>
          </a:solidFill>
          <a:ln cap="flat" cmpd="sng" w="17175">
            <a:solidFill>
              <a:srgbClr val="E8A00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39" name="Google Shape;139;g3dec333fe1b_0_174"/>
          <p:cNvSpPr/>
          <p:nvPr/>
        </p:nvSpPr>
        <p:spPr>
          <a:xfrm>
            <a:off x="2788842" y="5581474"/>
            <a:ext cx="12168000" cy="109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298"/>
              <a:buFont typeface="Calibri"/>
              <a:buNone/>
            </a:pPr>
            <a:r>
              <a:rPr b="1" i="0" lang="en-US" sz="2298" u="none" cap="none" strike="noStrike">
                <a:solidFill>
                  <a:srgbClr val="1F2D5A"/>
                </a:solidFill>
                <a:latin typeface="Calibri"/>
                <a:ea typeface="Calibri"/>
                <a:cs typeface="Calibri"/>
                <a:sym typeface="Calibri"/>
              </a:rPr>
              <a:t>Financial Management for Micro-</a:t>
            </a:r>
            <a:endParaRPr b="0" i="0" sz="2298" u="none" cap="none" strike="noStrike">
              <a:solidFill>
                <a:srgbClr val="000000"/>
              </a:solidFill>
              <a:latin typeface="Calibri"/>
              <a:ea typeface="Calibri"/>
              <a:cs typeface="Calibri"/>
              <a:sym typeface="Calibri"/>
            </a:endParaRPr>
          </a:p>
          <a:p>
            <a:pPr indent="0" lvl="0" marL="0" marR="0" rtl="0" algn="l">
              <a:spcBef>
                <a:spcPts val="0"/>
              </a:spcBef>
              <a:spcAft>
                <a:spcPts val="0"/>
              </a:spcAft>
              <a:buClr>
                <a:srgbClr val="1F2D5A"/>
              </a:buClr>
              <a:buSzPts val="2298"/>
              <a:buFont typeface="Calibri"/>
              <a:buNone/>
            </a:pPr>
            <a:r>
              <a:rPr b="1" i="0" lang="en-US" sz="2298" u="none" cap="none" strike="noStrike">
                <a:solidFill>
                  <a:srgbClr val="1F2D5A"/>
                </a:solidFill>
                <a:latin typeface="Calibri"/>
                <a:ea typeface="Calibri"/>
                <a:cs typeface="Calibri"/>
                <a:sym typeface="Calibri"/>
              </a:rPr>
              <a:t>Entrepreneurs</a:t>
            </a:r>
            <a:endParaRPr b="0" i="0" sz="2298" u="none" cap="none" strike="noStrike">
              <a:solidFill>
                <a:srgbClr val="000000"/>
              </a:solidFill>
              <a:latin typeface="Calibri"/>
              <a:ea typeface="Calibri"/>
              <a:cs typeface="Calibri"/>
              <a:sym typeface="Calibri"/>
            </a:endParaRPr>
          </a:p>
        </p:txBody>
      </p:sp>
      <p:sp>
        <p:nvSpPr>
          <p:cNvPr id="140" name="Google Shape;140;g3dec333fe1b_0_174"/>
          <p:cNvSpPr/>
          <p:nvPr/>
        </p:nvSpPr>
        <p:spPr>
          <a:xfrm>
            <a:off x="15121763" y="5581474"/>
            <a:ext cx="1726500" cy="1090200"/>
          </a:xfrm>
          <a:prstGeom prst="rect">
            <a:avLst/>
          </a:prstGeom>
          <a:solidFill>
            <a:srgbClr val="F5C880"/>
          </a:solidFill>
          <a:ln cap="flat" cmpd="sng" w="17175">
            <a:solidFill>
              <a:srgbClr val="F5C88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41" name="Google Shape;141;g3dec333fe1b_0_174"/>
          <p:cNvSpPr/>
          <p:nvPr/>
        </p:nvSpPr>
        <p:spPr>
          <a:xfrm>
            <a:off x="15121763" y="5581474"/>
            <a:ext cx="1726500" cy="109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892"/>
              <a:buFont typeface="Calibri"/>
              <a:buNone/>
            </a:pPr>
            <a:r>
              <a:rPr b="1" i="0" lang="en-US" sz="1892" u="none" cap="none" strike="noStrike">
                <a:solidFill>
                  <a:srgbClr val="1F2D5A"/>
                </a:solidFill>
                <a:latin typeface="Calibri"/>
                <a:ea typeface="Calibri"/>
                <a:cs typeface="Calibri"/>
                <a:sym typeface="Calibri"/>
              </a:rPr>
              <a:t>55 min</a:t>
            </a:r>
            <a:endParaRPr b="0" i="0" sz="1892" u="none" cap="none" strike="noStrike">
              <a:solidFill>
                <a:srgbClr val="000000"/>
              </a:solidFill>
              <a:latin typeface="Calibri"/>
              <a:ea typeface="Calibri"/>
              <a:cs typeface="Calibri"/>
              <a:sym typeface="Calibri"/>
            </a:endParaRPr>
          </a:p>
        </p:txBody>
      </p:sp>
      <p:sp>
        <p:nvSpPr>
          <p:cNvPr id="142" name="Google Shape;142;g3dec333fe1b_0_174"/>
          <p:cNvSpPr/>
          <p:nvPr/>
        </p:nvSpPr>
        <p:spPr>
          <a:xfrm>
            <a:off x="1226672" y="7017665"/>
            <a:ext cx="1233600" cy="1090200"/>
          </a:xfrm>
          <a:prstGeom prst="rect">
            <a:avLst/>
          </a:prstGeom>
          <a:solidFill>
            <a:srgbClr val="B85C00"/>
          </a:solidFill>
          <a:ln cap="flat" cmpd="sng" w="17175">
            <a:solidFill>
              <a:srgbClr val="B85C0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43" name="Google Shape;143;g3dec333fe1b_0_174"/>
          <p:cNvSpPr/>
          <p:nvPr/>
        </p:nvSpPr>
        <p:spPr>
          <a:xfrm>
            <a:off x="1226672" y="7017665"/>
            <a:ext cx="1233600" cy="109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785"/>
              <a:buFont typeface="Arial Black"/>
              <a:buNone/>
            </a:pPr>
            <a:r>
              <a:rPr b="1" i="0" lang="en-US" sz="3785" u="none" cap="none" strike="noStrike">
                <a:solidFill>
                  <a:srgbClr val="FFFFFF"/>
                </a:solidFill>
                <a:latin typeface="Arial Black"/>
                <a:ea typeface="Arial Black"/>
                <a:cs typeface="Arial Black"/>
                <a:sym typeface="Arial Black"/>
              </a:rPr>
              <a:t>4</a:t>
            </a:r>
            <a:endParaRPr b="0" i="0" sz="3785" u="none" cap="none" strike="noStrike">
              <a:solidFill>
                <a:srgbClr val="000000"/>
              </a:solidFill>
              <a:latin typeface="Calibri"/>
              <a:ea typeface="Calibri"/>
              <a:cs typeface="Calibri"/>
              <a:sym typeface="Calibri"/>
            </a:endParaRPr>
          </a:p>
        </p:txBody>
      </p:sp>
      <p:sp>
        <p:nvSpPr>
          <p:cNvPr id="144" name="Google Shape;144;g3dec333fe1b_0_174"/>
          <p:cNvSpPr/>
          <p:nvPr/>
        </p:nvSpPr>
        <p:spPr>
          <a:xfrm>
            <a:off x="2542184" y="7017665"/>
            <a:ext cx="12497400" cy="1090200"/>
          </a:xfrm>
          <a:prstGeom prst="rect">
            <a:avLst/>
          </a:prstGeom>
          <a:solidFill>
            <a:srgbClr val="FFF8DC"/>
          </a:solidFill>
          <a:ln cap="flat" cmpd="sng" w="17175">
            <a:solidFill>
              <a:srgbClr val="E8A00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45" name="Google Shape;145;g3dec333fe1b_0_174"/>
          <p:cNvSpPr/>
          <p:nvPr/>
        </p:nvSpPr>
        <p:spPr>
          <a:xfrm>
            <a:off x="2788842" y="7017665"/>
            <a:ext cx="12168000" cy="109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298"/>
              <a:buFont typeface="Calibri"/>
              <a:buNone/>
            </a:pPr>
            <a:r>
              <a:rPr b="1" i="0" lang="en-US" sz="2298" u="none" cap="none" strike="noStrike">
                <a:solidFill>
                  <a:srgbClr val="1F2D5A"/>
                </a:solidFill>
                <a:latin typeface="Calibri"/>
                <a:ea typeface="Calibri"/>
                <a:cs typeface="Calibri"/>
                <a:sym typeface="Calibri"/>
              </a:rPr>
              <a:t>Growth, Scaling &amp; Risk Management</a:t>
            </a:r>
            <a:endParaRPr b="0" i="0" sz="2298" u="none" cap="none" strike="noStrike">
              <a:solidFill>
                <a:srgbClr val="000000"/>
              </a:solidFill>
              <a:latin typeface="Calibri"/>
              <a:ea typeface="Calibri"/>
              <a:cs typeface="Calibri"/>
              <a:sym typeface="Calibri"/>
            </a:endParaRPr>
          </a:p>
        </p:txBody>
      </p:sp>
      <p:sp>
        <p:nvSpPr>
          <p:cNvPr id="146" name="Google Shape;146;g3dec333fe1b_0_174"/>
          <p:cNvSpPr/>
          <p:nvPr/>
        </p:nvSpPr>
        <p:spPr>
          <a:xfrm>
            <a:off x="15121763" y="7017665"/>
            <a:ext cx="1726500" cy="1090200"/>
          </a:xfrm>
          <a:prstGeom prst="rect">
            <a:avLst/>
          </a:prstGeom>
          <a:solidFill>
            <a:srgbClr val="F5A0A0"/>
          </a:solidFill>
          <a:ln cap="flat" cmpd="sng" w="17175">
            <a:solidFill>
              <a:srgbClr val="F5A0A0"/>
            </a:solidFill>
            <a:prstDash val="solid"/>
            <a:round/>
            <a:headEnd len="sm" w="sm" type="none"/>
            <a:tailEnd len="sm" w="sm" type="none"/>
          </a:ln>
        </p:spPr>
        <p:txBody>
          <a:bodyPr anchorCtr="0" anchor="ctr" bIns="123575" lIns="123575" spcFirstLastPara="1" rIns="123575" wrap="square" tIns="123575">
            <a:noAutofit/>
          </a:bodyPr>
          <a:lstStyle/>
          <a:p>
            <a:pPr indent="0" lvl="0" marL="0" rtl="0" algn="l">
              <a:spcBef>
                <a:spcPts val="0"/>
              </a:spcBef>
              <a:spcAft>
                <a:spcPts val="0"/>
              </a:spcAft>
              <a:buNone/>
            </a:pPr>
            <a:r>
              <a:t/>
            </a:r>
            <a:endParaRPr/>
          </a:p>
        </p:txBody>
      </p:sp>
      <p:sp>
        <p:nvSpPr>
          <p:cNvPr id="147" name="Google Shape;147;g3dec333fe1b_0_174"/>
          <p:cNvSpPr/>
          <p:nvPr/>
        </p:nvSpPr>
        <p:spPr>
          <a:xfrm>
            <a:off x="15121763" y="7017665"/>
            <a:ext cx="1726500" cy="109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892"/>
              <a:buFont typeface="Calibri"/>
              <a:buNone/>
            </a:pPr>
            <a:r>
              <a:rPr b="1" i="0" lang="en-US" sz="1892" u="none" cap="none" strike="noStrike">
                <a:solidFill>
                  <a:srgbClr val="1F2D5A"/>
                </a:solidFill>
                <a:latin typeface="Calibri"/>
                <a:ea typeface="Calibri"/>
                <a:cs typeface="Calibri"/>
                <a:sym typeface="Calibri"/>
              </a:rPr>
              <a:t>55 min</a:t>
            </a:r>
            <a:endParaRPr b="0" i="0" sz="1892"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51" name="Shape 151"/>
        <p:cNvGrpSpPr/>
        <p:nvPr/>
      </p:nvGrpSpPr>
      <p:grpSpPr>
        <a:xfrm>
          <a:off x="0" y="0"/>
          <a:ext cx="0" cy="0"/>
          <a:chOff x="0" y="0"/>
          <a:chExt cx="0" cy="0"/>
        </a:xfrm>
      </p:grpSpPr>
      <p:grpSp>
        <p:nvGrpSpPr>
          <p:cNvPr id="152" name="Google Shape;152;g3e6510cc91a_0_77"/>
          <p:cNvGrpSpPr/>
          <p:nvPr/>
        </p:nvGrpSpPr>
        <p:grpSpPr>
          <a:xfrm>
            <a:off x="1028700" y="811707"/>
            <a:ext cx="16230707" cy="8446648"/>
            <a:chOff x="0" y="-57150"/>
            <a:chExt cx="4274726" cy="2224617"/>
          </a:xfrm>
        </p:grpSpPr>
        <p:sp>
          <p:nvSpPr>
            <p:cNvPr id="153" name="Google Shape;153;g3e6510cc91a_0_77"/>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54" name="Google Shape;154;g3e6510cc91a_0_77"/>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5" name="Google Shape;155;g3e6510cc91a_0_77"/>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56" name="Google Shape;156;g3e6510cc91a_0_77"/>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57" name="Google Shape;157;g3e6510cc91a_0_77"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58" name="Google Shape;158;g3e6510cc91a_0_77"/>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3e6510cc91a_0_77"/>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g3e6510cc91a_0_77"/>
          <p:cNvSpPr/>
          <p:nvPr/>
        </p:nvSpPr>
        <p:spPr>
          <a:xfrm>
            <a:off x="1028700" y="10199785"/>
            <a:ext cx="16230600" cy="2028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61" name="Google Shape;161;g3e6510cc91a_0_77"/>
          <p:cNvSpPr/>
          <p:nvPr/>
        </p:nvSpPr>
        <p:spPr>
          <a:xfrm>
            <a:off x="1908325" y="3707500"/>
            <a:ext cx="2042400" cy="1993500"/>
          </a:xfrm>
          <a:prstGeom prst="rect">
            <a:avLst/>
          </a:prstGeom>
          <a:solidFill>
            <a:srgbClr val="1A5CB0"/>
          </a:solidFill>
          <a:ln cap="flat" cmpd="sng" w="9525">
            <a:solidFill>
              <a:srgbClr val="FFF8F2"/>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2780"/>
              <a:buFont typeface="Arial Black"/>
              <a:buNone/>
            </a:pPr>
            <a:r>
              <a:rPr i="0" lang="en-US" sz="10980" u="none" cap="none" strike="noStrike">
                <a:solidFill>
                  <a:schemeClr val="lt1"/>
                </a:solidFill>
                <a:latin typeface="Arial Black"/>
                <a:ea typeface="Arial Black"/>
                <a:cs typeface="Arial Black"/>
                <a:sym typeface="Arial Black"/>
              </a:rPr>
              <a:t>1</a:t>
            </a:r>
            <a:endParaRPr b="0" i="0" sz="10980" u="none" cap="none" strike="noStrike">
              <a:solidFill>
                <a:schemeClr val="lt1"/>
              </a:solidFill>
              <a:latin typeface="Calibri"/>
              <a:ea typeface="Calibri"/>
              <a:cs typeface="Calibri"/>
              <a:sym typeface="Calibri"/>
            </a:endParaRPr>
          </a:p>
        </p:txBody>
      </p:sp>
      <p:sp>
        <p:nvSpPr>
          <p:cNvPr id="162" name="Google Shape;162;g3e6510cc91a_0_77"/>
          <p:cNvSpPr/>
          <p:nvPr/>
        </p:nvSpPr>
        <p:spPr>
          <a:xfrm>
            <a:off x="4193686" y="3626352"/>
            <a:ext cx="12498000" cy="68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2485"/>
              <a:buFont typeface="Calibri"/>
              <a:buNone/>
            </a:pPr>
            <a:r>
              <a:rPr b="1" i="0" lang="en-US" sz="1985" u="none" cap="none" strike="noStrike">
                <a:solidFill>
                  <a:srgbClr val="980000"/>
                </a:solidFill>
                <a:latin typeface="Trebuchet MS"/>
                <a:ea typeface="Trebuchet MS"/>
                <a:cs typeface="Trebuchet MS"/>
                <a:sym typeface="Trebuchet MS"/>
              </a:rPr>
              <a:t>L E S S O N</a:t>
            </a:r>
            <a:endParaRPr i="0" sz="1985" u="none" cap="none" strike="noStrike">
              <a:solidFill>
                <a:srgbClr val="980000"/>
              </a:solidFill>
              <a:latin typeface="Trebuchet MS"/>
              <a:ea typeface="Trebuchet MS"/>
              <a:cs typeface="Trebuchet MS"/>
              <a:sym typeface="Trebuchet MS"/>
            </a:endParaRPr>
          </a:p>
        </p:txBody>
      </p:sp>
      <p:sp>
        <p:nvSpPr>
          <p:cNvPr id="163" name="Google Shape;163;g3e6510cc91a_0_77"/>
          <p:cNvSpPr/>
          <p:nvPr/>
        </p:nvSpPr>
        <p:spPr>
          <a:xfrm>
            <a:off x="4193686" y="4011872"/>
            <a:ext cx="12659700" cy="3002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7100"/>
              <a:buFont typeface="Arial Black"/>
              <a:buNone/>
            </a:pPr>
            <a:r>
              <a:rPr b="1" i="0" lang="en-US" sz="6000" u="none" cap="none" strike="noStrike">
                <a:solidFill>
                  <a:schemeClr val="dk1"/>
                </a:solidFill>
                <a:latin typeface="Trebuchet MS"/>
                <a:ea typeface="Trebuchet MS"/>
                <a:cs typeface="Trebuchet MS"/>
                <a:sym typeface="Trebuchet MS"/>
              </a:rPr>
              <a:t>Business Planning &amp; Strategic</a:t>
            </a:r>
            <a:endParaRPr b="1" i="0" sz="6000" u="none" cap="none" strike="noStrike">
              <a:solidFill>
                <a:schemeClr val="dk1"/>
              </a:solidFill>
              <a:latin typeface="Trebuchet MS"/>
              <a:ea typeface="Trebuchet MS"/>
              <a:cs typeface="Trebuchet MS"/>
              <a:sym typeface="Trebuchet MS"/>
            </a:endParaRPr>
          </a:p>
          <a:p>
            <a:pPr indent="0" lvl="0" marL="0" marR="0" rtl="0" algn="l">
              <a:spcBef>
                <a:spcPts val="0"/>
              </a:spcBef>
              <a:spcAft>
                <a:spcPts val="0"/>
              </a:spcAft>
              <a:buClr>
                <a:srgbClr val="FFFFFF"/>
              </a:buClr>
              <a:buSzPts val="7100"/>
              <a:buFont typeface="Arial Black"/>
              <a:buNone/>
            </a:pPr>
            <a:r>
              <a:rPr b="1" i="0" lang="en-US" sz="6000" u="none" cap="none" strike="noStrike">
                <a:solidFill>
                  <a:schemeClr val="dk1"/>
                </a:solidFill>
                <a:latin typeface="Trebuchet MS"/>
                <a:ea typeface="Trebuchet MS"/>
                <a:cs typeface="Trebuchet MS"/>
                <a:sym typeface="Trebuchet MS"/>
              </a:rPr>
              <a:t>Positioning</a:t>
            </a:r>
            <a:endParaRPr b="1" i="0" sz="6000" u="none" cap="none" strike="noStrike">
              <a:solidFill>
                <a:schemeClr val="dk1"/>
              </a:solidFill>
              <a:latin typeface="Trebuchet MS"/>
              <a:ea typeface="Trebuchet MS"/>
              <a:cs typeface="Trebuchet MS"/>
              <a:sym typeface="Trebuchet MS"/>
            </a:endParaRPr>
          </a:p>
        </p:txBody>
      </p:sp>
      <p:sp>
        <p:nvSpPr>
          <p:cNvPr id="164" name="Google Shape;164;g3e6510cc91a_0_77"/>
          <p:cNvSpPr/>
          <p:nvPr/>
        </p:nvSpPr>
        <p:spPr>
          <a:xfrm>
            <a:off x="4193686" y="7375643"/>
            <a:ext cx="8926800" cy="1134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65" name="Google Shape;165;g3e6510cc91a_0_77"/>
          <p:cNvSpPr/>
          <p:nvPr/>
        </p:nvSpPr>
        <p:spPr>
          <a:xfrm>
            <a:off x="4193686" y="7602873"/>
            <a:ext cx="126597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2663"/>
              <a:buFont typeface="Calibri"/>
              <a:buNone/>
            </a:pPr>
            <a:r>
              <a:rPr b="0" i="1" lang="en-US" sz="2663" u="none" cap="none" strike="noStrike">
                <a:solidFill>
                  <a:srgbClr val="1A5CB0"/>
                </a:solidFill>
                <a:latin typeface="Calibri"/>
                <a:ea typeface="Calibri"/>
                <a:cs typeface="Calibri"/>
                <a:sym typeface="Calibri"/>
              </a:rPr>
              <a:t>Finding your niche, analyzing competition, and creating your business plan</a:t>
            </a:r>
            <a:endParaRPr b="0" i="0" sz="2663" u="none" cap="none" strike="noStrike">
              <a:solidFill>
                <a:srgbClr val="1A5CB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69" name="Shape 169"/>
        <p:cNvGrpSpPr/>
        <p:nvPr/>
      </p:nvGrpSpPr>
      <p:grpSpPr>
        <a:xfrm>
          <a:off x="0" y="0"/>
          <a:ext cx="0" cy="0"/>
          <a:chOff x="0" y="0"/>
          <a:chExt cx="0" cy="0"/>
        </a:xfrm>
      </p:grpSpPr>
      <p:grpSp>
        <p:nvGrpSpPr>
          <p:cNvPr id="170" name="Google Shape;170;g3e6510cc91a_0_66"/>
          <p:cNvGrpSpPr/>
          <p:nvPr/>
        </p:nvGrpSpPr>
        <p:grpSpPr>
          <a:xfrm>
            <a:off x="1028700" y="811707"/>
            <a:ext cx="16230707" cy="8446648"/>
            <a:chOff x="0" y="-57150"/>
            <a:chExt cx="4274726" cy="2224617"/>
          </a:xfrm>
        </p:grpSpPr>
        <p:sp>
          <p:nvSpPr>
            <p:cNvPr id="171" name="Google Shape;171;g3e6510cc91a_0_6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72" name="Google Shape;172;g3e6510cc91a_0_6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3" name="Google Shape;173;g3e6510cc91a_0_6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74" name="Google Shape;174;g3e6510cc91a_0_6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75" name="Google Shape;175;g3e6510cc91a_0_6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176" name="Google Shape;176;g3e6510cc91a_0_6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g3e6510cc91a_0_6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g3e6510cc91a_0_66"/>
          <p:cNvSpPr/>
          <p:nvPr/>
        </p:nvSpPr>
        <p:spPr>
          <a:xfrm>
            <a:off x="1028700" y="1143000"/>
            <a:ext cx="16230600" cy="1474800"/>
          </a:xfrm>
          <a:prstGeom prst="rect">
            <a:avLst/>
          </a:prstGeom>
          <a:solidFill>
            <a:srgbClr val="B85C00"/>
          </a:solidFill>
          <a:ln cap="flat" cmpd="sng" w="18975">
            <a:solidFill>
              <a:srgbClr val="B85C00"/>
            </a:solidFill>
            <a:prstDash val="solid"/>
            <a:round/>
            <a:headEnd len="sm" w="sm" type="none"/>
            <a:tailEnd len="sm" w="sm" type="none"/>
          </a:ln>
        </p:spPr>
        <p:txBody>
          <a:bodyPr anchorCtr="0" anchor="ctr" bIns="136525" lIns="136525" spcFirstLastPara="1" rIns="136525" wrap="square" tIns="136525">
            <a:noAutofit/>
          </a:bodyPr>
          <a:lstStyle/>
          <a:p>
            <a:pPr indent="0" lvl="0" marL="0" rtl="0" algn="l">
              <a:spcBef>
                <a:spcPts val="0"/>
              </a:spcBef>
              <a:spcAft>
                <a:spcPts val="0"/>
              </a:spcAft>
              <a:buNone/>
            </a:pPr>
            <a:r>
              <a:t/>
            </a:r>
            <a:endParaRPr/>
          </a:p>
        </p:txBody>
      </p:sp>
      <p:sp>
        <p:nvSpPr>
          <p:cNvPr id="179" name="Google Shape;179;g3e6510cc91a_0_66"/>
          <p:cNvSpPr/>
          <p:nvPr/>
        </p:nvSpPr>
        <p:spPr>
          <a:xfrm>
            <a:off x="1028700" y="2617587"/>
            <a:ext cx="16230600" cy="95400"/>
          </a:xfrm>
          <a:prstGeom prst="rect">
            <a:avLst/>
          </a:prstGeom>
          <a:solidFill>
            <a:srgbClr val="E8A000"/>
          </a:solidFill>
          <a:ln cap="flat" cmpd="sng" w="18975">
            <a:solidFill>
              <a:srgbClr val="E8A000"/>
            </a:solidFill>
            <a:prstDash val="solid"/>
            <a:round/>
            <a:headEnd len="sm" w="sm" type="none"/>
            <a:tailEnd len="sm" w="sm" type="none"/>
          </a:ln>
        </p:spPr>
        <p:txBody>
          <a:bodyPr anchorCtr="0" anchor="ctr" bIns="136525" lIns="136525" spcFirstLastPara="1" rIns="136525" wrap="square" tIns="136525">
            <a:noAutofit/>
          </a:bodyPr>
          <a:lstStyle/>
          <a:p>
            <a:pPr indent="0" lvl="0" marL="0" rtl="0" algn="l">
              <a:spcBef>
                <a:spcPts val="0"/>
              </a:spcBef>
              <a:spcAft>
                <a:spcPts val="0"/>
              </a:spcAft>
              <a:buNone/>
            </a:pPr>
            <a:r>
              <a:t/>
            </a:r>
            <a:endParaRPr/>
          </a:p>
        </p:txBody>
      </p:sp>
      <p:sp>
        <p:nvSpPr>
          <p:cNvPr id="180" name="Google Shape;180;g3e6510cc91a_0_66"/>
          <p:cNvSpPr/>
          <p:nvPr/>
        </p:nvSpPr>
        <p:spPr>
          <a:xfrm>
            <a:off x="1596771" y="1211268"/>
            <a:ext cx="15094500" cy="1365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181"/>
              <a:buFont typeface="Arial Black"/>
              <a:buNone/>
            </a:pPr>
            <a:r>
              <a:rPr b="1" i="0" lang="en-US" sz="4181" u="none" cap="none" strike="noStrike">
                <a:solidFill>
                  <a:srgbClr val="FFFFFF"/>
                </a:solidFill>
                <a:latin typeface="Arial Black"/>
                <a:ea typeface="Arial Black"/>
                <a:cs typeface="Arial Black"/>
                <a:sym typeface="Arial Black"/>
              </a:rPr>
              <a:t>A Profitable Niche</a:t>
            </a:r>
            <a:endParaRPr b="0" i="0" sz="4181" u="none" cap="none" strike="noStrike">
              <a:solidFill>
                <a:srgbClr val="000000"/>
              </a:solidFill>
              <a:latin typeface="Calibri"/>
              <a:ea typeface="Calibri"/>
              <a:cs typeface="Calibri"/>
              <a:sym typeface="Calibri"/>
            </a:endParaRPr>
          </a:p>
        </p:txBody>
      </p:sp>
      <p:sp>
        <p:nvSpPr>
          <p:cNvPr id="181" name="Google Shape;181;g3e6510cc91a_0_66"/>
          <p:cNvSpPr/>
          <p:nvPr/>
        </p:nvSpPr>
        <p:spPr>
          <a:xfrm>
            <a:off x="1028700" y="1143000"/>
            <a:ext cx="16230600" cy="436800"/>
          </a:xfrm>
          <a:prstGeom prst="rect">
            <a:avLst/>
          </a:prstGeom>
          <a:solidFill>
            <a:srgbClr val="E8A000"/>
          </a:solidFill>
          <a:ln cap="flat" cmpd="sng" w="18975">
            <a:solidFill>
              <a:srgbClr val="E8A000"/>
            </a:solidFill>
            <a:prstDash val="solid"/>
            <a:round/>
            <a:headEnd len="sm" w="sm" type="none"/>
            <a:tailEnd len="sm" w="sm" type="none"/>
          </a:ln>
        </p:spPr>
        <p:txBody>
          <a:bodyPr anchorCtr="0" anchor="ctr" bIns="136525" lIns="136525" spcFirstLastPara="1" rIns="136525" wrap="square" tIns="136525">
            <a:noAutofit/>
          </a:bodyPr>
          <a:lstStyle/>
          <a:p>
            <a:pPr indent="0" lvl="0" marL="0" rtl="0" algn="l">
              <a:spcBef>
                <a:spcPts val="0"/>
              </a:spcBef>
              <a:spcAft>
                <a:spcPts val="0"/>
              </a:spcAft>
              <a:buNone/>
            </a:pPr>
            <a:r>
              <a:t/>
            </a:r>
            <a:endParaRPr/>
          </a:p>
        </p:txBody>
      </p:sp>
      <p:sp>
        <p:nvSpPr>
          <p:cNvPr id="182" name="Google Shape;182;g3e6510cc91a_0_66"/>
          <p:cNvSpPr/>
          <p:nvPr/>
        </p:nvSpPr>
        <p:spPr>
          <a:xfrm>
            <a:off x="1596771" y="1183961"/>
            <a:ext cx="8115300" cy="35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642"/>
              <a:buFont typeface="Calibri"/>
              <a:buNone/>
            </a:pPr>
            <a:r>
              <a:rPr b="1" i="0" lang="en-US" sz="1742" u="none" cap="none" strike="noStrike">
                <a:solidFill>
                  <a:srgbClr val="980000"/>
                </a:solidFill>
                <a:latin typeface="Trebuchet MS"/>
                <a:ea typeface="Trebuchet MS"/>
                <a:cs typeface="Trebuchet MS"/>
                <a:sym typeface="Trebuchet MS"/>
              </a:rPr>
              <a:t>D E F I N I T I O N</a:t>
            </a:r>
            <a:endParaRPr i="0" sz="1742" u="none" cap="none" strike="noStrike">
              <a:solidFill>
                <a:srgbClr val="980000"/>
              </a:solidFill>
              <a:latin typeface="Trebuchet MS"/>
              <a:ea typeface="Trebuchet MS"/>
              <a:cs typeface="Trebuchet MS"/>
              <a:sym typeface="Trebuchet MS"/>
            </a:endParaRPr>
          </a:p>
        </p:txBody>
      </p:sp>
      <p:sp>
        <p:nvSpPr>
          <p:cNvPr id="183" name="Google Shape;183;g3e6510cc91a_0_66"/>
          <p:cNvSpPr/>
          <p:nvPr/>
        </p:nvSpPr>
        <p:spPr>
          <a:xfrm>
            <a:off x="1028700" y="1579915"/>
            <a:ext cx="16230600" cy="1037400"/>
          </a:xfrm>
          <a:prstGeom prst="rect">
            <a:avLst/>
          </a:prstGeom>
          <a:solidFill>
            <a:srgbClr val="E8A000"/>
          </a:solidFill>
          <a:ln cap="flat" cmpd="sng" w="18975">
            <a:solidFill>
              <a:srgbClr val="E8A000"/>
            </a:solidFill>
            <a:prstDash val="solid"/>
            <a:round/>
            <a:headEnd len="sm" w="sm" type="none"/>
            <a:tailEnd len="sm" w="sm" type="none"/>
          </a:ln>
        </p:spPr>
        <p:txBody>
          <a:bodyPr anchorCtr="0" anchor="ctr" bIns="136525" lIns="136525" spcFirstLastPara="1" rIns="136525" wrap="square" tIns="136525">
            <a:noAutofit/>
          </a:bodyPr>
          <a:lstStyle/>
          <a:p>
            <a:pPr indent="0" lvl="0" marL="0" rtl="0" algn="l">
              <a:spcBef>
                <a:spcPts val="0"/>
              </a:spcBef>
              <a:spcAft>
                <a:spcPts val="0"/>
              </a:spcAft>
              <a:buNone/>
            </a:pPr>
            <a:r>
              <a:t/>
            </a:r>
            <a:endParaRPr/>
          </a:p>
        </p:txBody>
      </p:sp>
      <p:sp>
        <p:nvSpPr>
          <p:cNvPr id="184" name="Google Shape;184;g3e6510cc91a_0_66"/>
          <p:cNvSpPr/>
          <p:nvPr/>
        </p:nvSpPr>
        <p:spPr>
          <a:xfrm>
            <a:off x="1596771" y="1579915"/>
            <a:ext cx="15094500" cy="103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077"/>
              <a:buFont typeface="Arial Black"/>
              <a:buNone/>
            </a:pPr>
            <a:r>
              <a:rPr b="1" i="0" lang="en-US" sz="5077" u="none" cap="none" strike="noStrike">
                <a:solidFill>
                  <a:srgbClr val="1A0A3D"/>
                </a:solidFill>
                <a:latin typeface="Trebuchet MS"/>
                <a:ea typeface="Trebuchet MS"/>
                <a:cs typeface="Trebuchet MS"/>
                <a:sym typeface="Trebuchet MS"/>
              </a:rPr>
              <a:t>A Profitable Niche</a:t>
            </a:r>
            <a:endParaRPr i="0" sz="5077" u="none" cap="none" strike="noStrike">
              <a:solidFill>
                <a:srgbClr val="1A0A3D"/>
              </a:solidFill>
              <a:latin typeface="Trebuchet MS"/>
              <a:ea typeface="Trebuchet MS"/>
              <a:cs typeface="Trebuchet MS"/>
              <a:sym typeface="Trebuchet MS"/>
            </a:endParaRPr>
          </a:p>
        </p:txBody>
      </p:sp>
      <p:sp>
        <p:nvSpPr>
          <p:cNvPr id="185" name="Google Shape;185;g3e6510cc91a_0_66"/>
          <p:cNvSpPr/>
          <p:nvPr/>
        </p:nvSpPr>
        <p:spPr>
          <a:xfrm>
            <a:off x="1028700" y="2617587"/>
            <a:ext cx="16230600" cy="95400"/>
          </a:xfrm>
          <a:prstGeom prst="rect">
            <a:avLst/>
          </a:prstGeom>
          <a:solidFill>
            <a:srgbClr val="E8A000"/>
          </a:solidFill>
          <a:ln cap="flat" cmpd="sng" w="18975">
            <a:solidFill>
              <a:srgbClr val="E8A000"/>
            </a:solidFill>
            <a:prstDash val="solid"/>
            <a:round/>
            <a:headEnd len="sm" w="sm" type="none"/>
            <a:tailEnd len="sm" w="sm" type="none"/>
          </a:ln>
        </p:spPr>
        <p:txBody>
          <a:bodyPr anchorCtr="0" anchor="ctr" bIns="136525" lIns="136525" spcFirstLastPara="1" rIns="136525" wrap="square" tIns="136525">
            <a:noAutofit/>
          </a:bodyPr>
          <a:lstStyle/>
          <a:p>
            <a:pPr indent="0" lvl="0" marL="0" rtl="0" algn="l">
              <a:spcBef>
                <a:spcPts val="0"/>
              </a:spcBef>
              <a:spcAft>
                <a:spcPts val="0"/>
              </a:spcAft>
              <a:buNone/>
            </a:pPr>
            <a:r>
              <a:t/>
            </a:r>
            <a:endParaRPr/>
          </a:p>
        </p:txBody>
      </p:sp>
      <p:sp>
        <p:nvSpPr>
          <p:cNvPr id="186" name="Google Shape;186;g3e6510cc91a_0_66"/>
          <p:cNvSpPr/>
          <p:nvPr/>
        </p:nvSpPr>
        <p:spPr>
          <a:xfrm>
            <a:off x="1596771" y="2917966"/>
            <a:ext cx="15094500" cy="1843200"/>
          </a:xfrm>
          <a:prstGeom prst="rect">
            <a:avLst/>
          </a:prstGeom>
          <a:solidFill>
            <a:srgbClr val="FFF8F2"/>
          </a:solidFill>
          <a:ln cap="flat" cmpd="sng" w="37925">
            <a:solidFill>
              <a:srgbClr val="E8A000"/>
            </a:solidFill>
            <a:prstDash val="solid"/>
            <a:round/>
            <a:headEnd len="sm" w="sm" type="none"/>
            <a:tailEnd len="sm" w="sm" type="none"/>
          </a:ln>
        </p:spPr>
        <p:txBody>
          <a:bodyPr anchorCtr="0" anchor="ctr" bIns="136525" lIns="136525" spcFirstLastPara="1" rIns="136525" wrap="square" tIns="136525">
            <a:noAutofit/>
          </a:bodyPr>
          <a:lstStyle/>
          <a:p>
            <a:pPr indent="0" lvl="0" marL="0" rtl="0" algn="l">
              <a:spcBef>
                <a:spcPts val="0"/>
              </a:spcBef>
              <a:spcAft>
                <a:spcPts val="0"/>
              </a:spcAft>
              <a:buNone/>
            </a:pPr>
            <a:r>
              <a:t/>
            </a:r>
            <a:endParaRPr/>
          </a:p>
        </p:txBody>
      </p:sp>
      <p:sp>
        <p:nvSpPr>
          <p:cNvPr id="187" name="Google Shape;187;g3e6510cc91a_0_66"/>
          <p:cNvSpPr/>
          <p:nvPr/>
        </p:nvSpPr>
        <p:spPr>
          <a:xfrm>
            <a:off x="1921383" y="2917966"/>
            <a:ext cx="14607600" cy="1843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389"/>
              <a:buFont typeface="Calibri"/>
              <a:buNone/>
            </a:pPr>
            <a:r>
              <a:rPr b="0" i="0" lang="en-US" sz="2589" u="none" cap="none" strike="noStrike">
                <a:solidFill>
                  <a:srgbClr val="1F2D5A"/>
                </a:solidFill>
                <a:latin typeface="Calibri"/>
                <a:ea typeface="Calibri"/>
                <a:cs typeface="Calibri"/>
                <a:sym typeface="Calibri"/>
              </a:rPr>
              <a:t>A clearly defined, specific segment of the market with distinct needs that you are positioned to serve better than generalist competitors. Niching makes you easier to find, easier to hire, and enables you to charge premium rates.</a:t>
            </a:r>
            <a:endParaRPr b="0" i="0" sz="2589" u="none" cap="none" strike="noStrike">
              <a:solidFill>
                <a:srgbClr val="000000"/>
              </a:solidFill>
              <a:latin typeface="Calibri"/>
              <a:ea typeface="Calibri"/>
              <a:cs typeface="Calibri"/>
              <a:sym typeface="Calibri"/>
            </a:endParaRPr>
          </a:p>
        </p:txBody>
      </p:sp>
      <p:sp>
        <p:nvSpPr>
          <p:cNvPr id="188" name="Google Shape;188;g3e6510cc91a_0_66"/>
          <p:cNvSpPr/>
          <p:nvPr/>
        </p:nvSpPr>
        <p:spPr>
          <a:xfrm>
            <a:off x="1596771" y="4993310"/>
            <a:ext cx="6492300" cy="54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89"/>
              <a:buFont typeface="Calibri"/>
              <a:buNone/>
            </a:pPr>
            <a:r>
              <a:rPr b="1" i="0" lang="en-US" sz="2389" u="none" cap="none" strike="noStrike">
                <a:solidFill>
                  <a:srgbClr val="1A5CB0"/>
                </a:solidFill>
                <a:latin typeface="Calibri"/>
                <a:ea typeface="Calibri"/>
                <a:cs typeface="Calibri"/>
                <a:sym typeface="Calibri"/>
              </a:rPr>
              <a:t>Real-World Examples</a:t>
            </a:r>
            <a:endParaRPr b="0" i="0" sz="2389" u="none" cap="none" strike="noStrike">
              <a:solidFill>
                <a:srgbClr val="1A5CB0"/>
              </a:solidFill>
              <a:latin typeface="Calibri"/>
              <a:ea typeface="Calibri"/>
              <a:cs typeface="Calibri"/>
              <a:sym typeface="Calibri"/>
            </a:endParaRPr>
          </a:p>
        </p:txBody>
      </p:sp>
      <p:sp>
        <p:nvSpPr>
          <p:cNvPr id="189" name="Google Shape;189;g3e6510cc91a_0_66"/>
          <p:cNvSpPr/>
          <p:nvPr/>
        </p:nvSpPr>
        <p:spPr>
          <a:xfrm>
            <a:off x="1596771" y="5539453"/>
            <a:ext cx="15094500" cy="6826800"/>
          </a:xfrm>
          <a:prstGeom prst="rect">
            <a:avLst/>
          </a:prstGeom>
          <a:noFill/>
          <a:ln>
            <a:noFill/>
          </a:ln>
        </p:spPr>
        <p:txBody>
          <a:bodyPr anchorCtr="0" anchor="t" bIns="0" lIns="0" spcFirstLastPara="1" rIns="0" wrap="square" tIns="0">
            <a:noAutofit/>
          </a:bodyPr>
          <a:lstStyle/>
          <a:p>
            <a:pPr indent="-531059" lvl="0" marL="512009" marR="0" rtl="0" algn="l">
              <a:spcBef>
                <a:spcPts val="0"/>
              </a:spcBef>
              <a:spcAft>
                <a:spcPts val="0"/>
              </a:spcAft>
              <a:buClr>
                <a:srgbClr val="1F2D5A"/>
              </a:buClr>
              <a:buSzPts val="2540"/>
              <a:buFont typeface="Calibri"/>
              <a:buChar char="•"/>
            </a:pPr>
            <a:r>
              <a:rPr b="0" i="0" lang="en-US" sz="2540" u="none" cap="none" strike="noStrike">
                <a:solidFill>
                  <a:srgbClr val="1F2D5A"/>
                </a:solidFill>
                <a:latin typeface="Calibri"/>
                <a:ea typeface="Calibri"/>
                <a:cs typeface="Calibri"/>
                <a:sym typeface="Calibri"/>
              </a:rPr>
              <a:t>Social media management specifically for Lagos restaurants — not 'social media'</a:t>
            </a:r>
            <a:endParaRPr b="0" i="0" sz="2540" u="none" cap="none" strike="noStrike">
              <a:solidFill>
                <a:srgbClr val="000000"/>
              </a:solidFill>
              <a:latin typeface="Calibri"/>
              <a:ea typeface="Calibri"/>
              <a:cs typeface="Calibri"/>
              <a:sym typeface="Calibri"/>
            </a:endParaRPr>
          </a:p>
          <a:p>
            <a:pPr indent="-531059" lvl="0" marL="512009" marR="0" rtl="0" algn="l">
              <a:spcBef>
                <a:spcPts val="597"/>
              </a:spcBef>
              <a:spcAft>
                <a:spcPts val="0"/>
              </a:spcAft>
              <a:buClr>
                <a:srgbClr val="1F2D5A"/>
              </a:buClr>
              <a:buSzPts val="2540"/>
              <a:buFont typeface="Calibri"/>
              <a:buChar char="•"/>
            </a:pPr>
            <a:r>
              <a:rPr b="0" i="0" lang="en-US" sz="2540" u="none" cap="none" strike="noStrike">
                <a:solidFill>
                  <a:srgbClr val="1F2D5A"/>
                </a:solidFill>
                <a:latin typeface="Calibri"/>
                <a:ea typeface="Calibri"/>
                <a:cs typeface="Calibri"/>
                <a:sym typeface="Calibri"/>
              </a:rPr>
              <a:t>AI-powered CV writing for healthcare workers seeking UK jobs — not 'CV writing'</a:t>
            </a:r>
            <a:endParaRPr b="0" i="0" sz="2540" u="none" cap="none" strike="noStrike">
              <a:solidFill>
                <a:srgbClr val="000000"/>
              </a:solidFill>
              <a:latin typeface="Calibri"/>
              <a:ea typeface="Calibri"/>
              <a:cs typeface="Calibri"/>
              <a:sym typeface="Calibri"/>
            </a:endParaRPr>
          </a:p>
          <a:p>
            <a:pPr indent="-531059" lvl="0" marL="512009" marR="0" rtl="0" algn="l">
              <a:spcBef>
                <a:spcPts val="597"/>
              </a:spcBef>
              <a:spcAft>
                <a:spcPts val="0"/>
              </a:spcAft>
              <a:buClr>
                <a:srgbClr val="1F2D5A"/>
              </a:buClr>
              <a:buSzPts val="2540"/>
              <a:buFont typeface="Calibri"/>
              <a:buChar char="•"/>
            </a:pPr>
            <a:r>
              <a:rPr b="0" i="0" lang="en-US" sz="2540" u="none" cap="none" strike="noStrike">
                <a:solidFill>
                  <a:srgbClr val="1F2D5A"/>
                </a:solidFill>
                <a:latin typeface="Calibri"/>
                <a:ea typeface="Calibri"/>
                <a:cs typeface="Calibri"/>
                <a:sym typeface="Calibri"/>
              </a:rPr>
              <a:t>Automation setup for beauty salons in East Africa — not 'automation services'</a:t>
            </a:r>
            <a:endParaRPr b="0" i="0" sz="254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93" name="Shape 193"/>
        <p:cNvGrpSpPr/>
        <p:nvPr/>
      </p:nvGrpSpPr>
      <p:grpSpPr>
        <a:xfrm>
          <a:off x="0" y="0"/>
          <a:ext cx="0" cy="0"/>
          <a:chOff x="0" y="0"/>
          <a:chExt cx="0" cy="0"/>
        </a:xfrm>
      </p:grpSpPr>
      <p:grpSp>
        <p:nvGrpSpPr>
          <p:cNvPr id="194" name="Google Shape;194;g3e6510cc91a_0_55"/>
          <p:cNvGrpSpPr/>
          <p:nvPr/>
        </p:nvGrpSpPr>
        <p:grpSpPr>
          <a:xfrm>
            <a:off x="1028700" y="811707"/>
            <a:ext cx="16230707" cy="8446648"/>
            <a:chOff x="0" y="-57150"/>
            <a:chExt cx="4274726" cy="2224617"/>
          </a:xfrm>
        </p:grpSpPr>
        <p:sp>
          <p:nvSpPr>
            <p:cNvPr id="195" name="Google Shape;195;g3e6510cc91a_0_5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96" name="Google Shape;196;g3e6510cc91a_0_5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7" name="Google Shape;197;g3e6510cc91a_0_5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98" name="Google Shape;198;g3e6510cc91a_0_5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99" name="Google Shape;199;g3e6510cc91a_0_5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00" name="Google Shape;200;g3e6510cc91a_0_5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3e6510cc91a_0_5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g3e6510cc91a_0_55"/>
          <p:cNvSpPr/>
          <p:nvPr/>
        </p:nvSpPr>
        <p:spPr>
          <a:xfrm>
            <a:off x="1028525" y="1272900"/>
            <a:ext cx="162306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03" name="Google Shape;203;g3e6510cc91a_0_55"/>
          <p:cNvSpPr/>
          <p:nvPr/>
        </p:nvSpPr>
        <p:spPr>
          <a:xfrm>
            <a:off x="1281723" y="1354053"/>
            <a:ext cx="15397800" cy="162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970"/>
              <a:buFont typeface="Arial Black"/>
              <a:buNone/>
            </a:pPr>
            <a:r>
              <a:rPr b="1" i="0" lang="en-US" sz="4170" u="none" cap="none" strike="noStrike">
                <a:solidFill>
                  <a:schemeClr val="dk1"/>
                </a:solidFill>
                <a:latin typeface="Trebuchet MS"/>
                <a:ea typeface="Trebuchet MS"/>
                <a:cs typeface="Trebuchet MS"/>
                <a:sym typeface="Trebuchet MS"/>
              </a:rPr>
              <a:t>The 4-Step Niche Discovery Framework</a:t>
            </a:r>
            <a:endParaRPr b="1" i="0" sz="4170" u="none" cap="none" strike="noStrike">
              <a:solidFill>
                <a:schemeClr val="dk1"/>
              </a:solidFill>
              <a:latin typeface="Trebuchet MS"/>
              <a:ea typeface="Trebuchet MS"/>
              <a:cs typeface="Trebuchet MS"/>
              <a:sym typeface="Trebuchet MS"/>
            </a:endParaRPr>
          </a:p>
        </p:txBody>
      </p:sp>
      <p:sp>
        <p:nvSpPr>
          <p:cNvPr id="204" name="Google Shape;204;g3e6510cc91a_0_55"/>
          <p:cNvSpPr/>
          <p:nvPr/>
        </p:nvSpPr>
        <p:spPr>
          <a:xfrm>
            <a:off x="1281723" y="3301725"/>
            <a:ext cx="15397800" cy="8115300"/>
          </a:xfrm>
          <a:prstGeom prst="rect">
            <a:avLst/>
          </a:prstGeom>
          <a:noFill/>
          <a:ln>
            <a:noFill/>
          </a:ln>
        </p:spPr>
        <p:txBody>
          <a:bodyPr anchorCtr="0" anchor="t" bIns="0" lIns="0" spcFirstLastPara="1" rIns="0" wrap="square" tIns="0">
            <a:noAutofit/>
          </a:bodyPr>
          <a:lstStyle/>
          <a:p>
            <a:pPr indent="-608648" lvl="0" marL="608648" marR="0" rtl="0" algn="l">
              <a:spcBef>
                <a:spcPts val="0"/>
              </a:spcBef>
              <a:spcAft>
                <a:spcPts val="0"/>
              </a:spcAft>
              <a:buClr>
                <a:srgbClr val="1F2D5A"/>
              </a:buClr>
              <a:buSzPts val="2663"/>
              <a:buFont typeface="Calibri"/>
              <a:buChar char="•"/>
            </a:pPr>
            <a:r>
              <a:rPr b="1" i="0" lang="en-US" sz="2663" u="none" cap="none" strike="noStrike">
                <a:solidFill>
                  <a:srgbClr val="1F2D5A"/>
                </a:solidFill>
                <a:latin typeface="Calibri"/>
                <a:ea typeface="Calibri"/>
                <a:cs typeface="Calibri"/>
                <a:sym typeface="Calibri"/>
              </a:rPr>
              <a:t>Step 1: Skill Inventory — What can you actually do well?</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List your digital skills, AI capabilities, automation knowledge, administrative abilities</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Be specific: 'I can set up a Google Forms intake system' beats 'I know spreadsheets'</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1" i="0" lang="en-US" sz="2663" u="none" cap="none" strike="noStrike">
                <a:solidFill>
                  <a:srgbClr val="1F2D5A"/>
                </a:solidFill>
                <a:latin typeface="Calibri"/>
                <a:ea typeface="Calibri"/>
                <a:cs typeface="Calibri"/>
                <a:sym typeface="Calibri"/>
              </a:rPr>
              <a:t>Step 2: Market Mapping — Who needs your skills?</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Local businesses (shops, clinics, salons, restaurants, schools) and online marketplaces</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1" i="0" lang="en-US" sz="2663" u="none" cap="none" strike="noStrike">
                <a:solidFill>
                  <a:srgbClr val="1F2D5A"/>
                </a:solidFill>
                <a:latin typeface="Calibri"/>
                <a:ea typeface="Calibri"/>
                <a:cs typeface="Calibri"/>
                <a:sym typeface="Calibri"/>
              </a:rPr>
              <a:t>Step 3: Problem Identification — What pain do they have?</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What tasks take too long? What is consistently done manually? What costs too much?</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1" i="0" lang="en-US" sz="2663" u="none" cap="none" strike="noStrike">
                <a:solidFill>
                  <a:srgbClr val="1F2D5A"/>
                </a:solidFill>
                <a:latin typeface="Calibri"/>
                <a:ea typeface="Calibri"/>
                <a:cs typeface="Calibri"/>
                <a:sym typeface="Calibri"/>
              </a:rPr>
              <a:t>Step 4: Match Skills to Problems — Find the intersection</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Your niche = Your skill + Their specific problem + Their ability to pay</a:t>
            </a:r>
            <a:endParaRPr b="0" i="0" sz="2663" u="none" cap="none" strike="noStrike">
              <a:solidFill>
                <a:srgbClr val="000000"/>
              </a:solidFill>
              <a:latin typeface="Calibri"/>
              <a:ea typeface="Calibri"/>
              <a:cs typeface="Calibri"/>
              <a:sym typeface="Calibri"/>
            </a:endParaRPr>
          </a:p>
        </p:txBody>
      </p:sp>
      <p:sp>
        <p:nvSpPr>
          <p:cNvPr id="205" name="Google Shape;205;g3e6510cc91a_0_55"/>
          <p:cNvSpPr/>
          <p:nvPr/>
        </p:nvSpPr>
        <p:spPr>
          <a:xfrm>
            <a:off x="1028700" y="3009303"/>
            <a:ext cx="16230600" cy="129900"/>
          </a:xfrm>
          <a:prstGeom prst="rect">
            <a:avLst/>
          </a:prstGeom>
          <a:solidFill>
            <a:srgbClr val="1A5CB0"/>
          </a:solidFill>
          <a:ln cap="flat" cmpd="sng" w="22550">
            <a:solidFill>
              <a:srgbClr val="1A5CB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09" name="Shape 209"/>
        <p:cNvGrpSpPr/>
        <p:nvPr/>
      </p:nvGrpSpPr>
      <p:grpSpPr>
        <a:xfrm>
          <a:off x="0" y="0"/>
          <a:ext cx="0" cy="0"/>
          <a:chOff x="0" y="0"/>
          <a:chExt cx="0" cy="0"/>
        </a:xfrm>
      </p:grpSpPr>
      <p:grpSp>
        <p:nvGrpSpPr>
          <p:cNvPr id="210" name="Google Shape;210;g3e6510cc91a_0_44"/>
          <p:cNvGrpSpPr/>
          <p:nvPr/>
        </p:nvGrpSpPr>
        <p:grpSpPr>
          <a:xfrm>
            <a:off x="1028700" y="811707"/>
            <a:ext cx="16230707" cy="8446648"/>
            <a:chOff x="0" y="-57150"/>
            <a:chExt cx="4274726" cy="2224617"/>
          </a:xfrm>
        </p:grpSpPr>
        <p:sp>
          <p:nvSpPr>
            <p:cNvPr id="211" name="Google Shape;211;g3e6510cc91a_0_4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12" name="Google Shape;212;g3e6510cc91a_0_4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3" name="Google Shape;213;g3e6510cc91a_0_4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14" name="Google Shape;214;g3e6510cc91a_0_4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15" name="Google Shape;215;g3e6510cc91a_0_44"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16" name="Google Shape;216;g3e6510cc91a_0_4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3e6510cc91a_0_4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g3e6510cc91a_0_44"/>
          <p:cNvSpPr/>
          <p:nvPr/>
        </p:nvSpPr>
        <p:spPr>
          <a:xfrm>
            <a:off x="1028700" y="10199795"/>
            <a:ext cx="16230600" cy="2028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19" name="Google Shape;219;g3e6510cc91a_0_44"/>
          <p:cNvSpPr/>
          <p:nvPr/>
        </p:nvSpPr>
        <p:spPr>
          <a:xfrm>
            <a:off x="1028700" y="1402746"/>
            <a:ext cx="3814200" cy="11688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20" name="Google Shape;220;g3e6510cc91a_0_44"/>
          <p:cNvSpPr/>
          <p:nvPr/>
        </p:nvSpPr>
        <p:spPr>
          <a:xfrm>
            <a:off x="1109854" y="1402746"/>
            <a:ext cx="3732900" cy="1168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2130"/>
              <a:buFont typeface="Calibri"/>
              <a:buNone/>
            </a:pPr>
            <a:r>
              <a:rPr b="1" i="0" lang="en-US" sz="2130" u="none" cap="none" strike="noStrike">
                <a:solidFill>
                  <a:srgbClr val="1F2D5A"/>
                </a:solidFill>
                <a:latin typeface="Calibri"/>
                <a:ea typeface="Calibri"/>
                <a:cs typeface="Calibri"/>
                <a:sym typeface="Calibri"/>
              </a:rPr>
              <a:t>🎯 INDIVIDUAL</a:t>
            </a:r>
            <a:endParaRPr b="0" i="0" sz="2130"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1F2D5A"/>
              </a:buClr>
              <a:buSzPts val="2130"/>
              <a:buFont typeface="Calibri"/>
              <a:buNone/>
            </a:pPr>
            <a:r>
              <a:rPr b="1" i="0" lang="en-US" sz="2130" u="none" cap="none" strike="noStrike">
                <a:solidFill>
                  <a:srgbClr val="1F2D5A"/>
                </a:solidFill>
                <a:latin typeface="Calibri"/>
                <a:ea typeface="Calibri"/>
                <a:cs typeface="Calibri"/>
                <a:sym typeface="Calibri"/>
              </a:rPr>
              <a:t>EXERCISE</a:t>
            </a:r>
            <a:endParaRPr b="0" i="0" sz="2130" u="none" cap="none" strike="noStrike">
              <a:solidFill>
                <a:srgbClr val="000000"/>
              </a:solidFill>
              <a:latin typeface="Calibri"/>
              <a:ea typeface="Calibri"/>
              <a:cs typeface="Calibri"/>
              <a:sym typeface="Calibri"/>
            </a:endParaRPr>
          </a:p>
        </p:txBody>
      </p:sp>
      <p:sp>
        <p:nvSpPr>
          <p:cNvPr id="221" name="Google Shape;221;g3e6510cc91a_0_44"/>
          <p:cNvSpPr/>
          <p:nvPr/>
        </p:nvSpPr>
        <p:spPr>
          <a:xfrm>
            <a:off x="4842914" y="1402746"/>
            <a:ext cx="124164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22" name="Google Shape;222;g3e6510cc91a_0_44"/>
          <p:cNvSpPr/>
          <p:nvPr/>
        </p:nvSpPr>
        <p:spPr>
          <a:xfrm>
            <a:off x="5086375" y="1402746"/>
            <a:ext cx="120105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905"/>
              <a:buFont typeface="Arial Black"/>
              <a:buNone/>
            </a:pPr>
            <a:r>
              <a:rPr b="1" i="0" lang="en-US" sz="3905" u="none" cap="none" strike="noStrike">
                <a:solidFill>
                  <a:schemeClr val="dk1"/>
                </a:solidFill>
                <a:latin typeface="Trebuchet MS"/>
                <a:ea typeface="Trebuchet MS"/>
                <a:cs typeface="Trebuchet MS"/>
                <a:sym typeface="Trebuchet MS"/>
              </a:rPr>
              <a:t>Find Your Personal Business Niche</a:t>
            </a:r>
            <a:endParaRPr i="0" sz="3905" u="none" cap="none" strike="noStrike">
              <a:solidFill>
                <a:schemeClr val="dk1"/>
              </a:solidFill>
              <a:latin typeface="Trebuchet MS"/>
              <a:ea typeface="Trebuchet MS"/>
              <a:cs typeface="Trebuchet MS"/>
              <a:sym typeface="Trebuchet MS"/>
            </a:endParaRPr>
          </a:p>
        </p:txBody>
      </p:sp>
      <p:sp>
        <p:nvSpPr>
          <p:cNvPr id="223" name="Google Shape;223;g3e6510cc91a_0_44"/>
          <p:cNvSpPr/>
          <p:nvPr/>
        </p:nvSpPr>
        <p:spPr>
          <a:xfrm>
            <a:off x="1028700" y="2733675"/>
            <a:ext cx="16230600" cy="1168800"/>
          </a:xfrm>
          <a:prstGeom prst="rect">
            <a:avLst/>
          </a:prstGeom>
          <a:solidFill>
            <a:srgbClr val="1A5CB0"/>
          </a:solidFill>
          <a:ln cap="flat" cmpd="sng" w="22550">
            <a:solidFill>
              <a:srgbClr val="1A5CB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24" name="Google Shape;224;g3e6510cc91a_0_44"/>
          <p:cNvSpPr/>
          <p:nvPr/>
        </p:nvSpPr>
        <p:spPr>
          <a:xfrm>
            <a:off x="1596774" y="2733665"/>
            <a:ext cx="151758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85"/>
              <a:buFont typeface="Calibri"/>
              <a:buNone/>
            </a:pPr>
            <a:r>
              <a:rPr b="1" i="1" lang="en-US" sz="2485" u="none" cap="none" strike="noStrike">
                <a:solidFill>
                  <a:srgbClr val="FFFFFF"/>
                </a:solidFill>
                <a:latin typeface="Calibri"/>
                <a:ea typeface="Calibri"/>
                <a:cs typeface="Calibri"/>
                <a:sym typeface="Calibri"/>
              </a:rPr>
              <a:t>Complete this structured exercise to identify your most viable freelance or business niche within 45 minutes.</a:t>
            </a:r>
            <a:endParaRPr b="0" i="0" sz="2485" u="none" cap="none" strike="noStrike">
              <a:solidFill>
                <a:srgbClr val="000000"/>
              </a:solidFill>
              <a:latin typeface="Calibri"/>
              <a:ea typeface="Calibri"/>
              <a:cs typeface="Calibri"/>
              <a:sym typeface="Calibri"/>
            </a:endParaRPr>
          </a:p>
        </p:txBody>
      </p:sp>
      <p:sp>
        <p:nvSpPr>
          <p:cNvPr id="225" name="Google Shape;225;g3e6510cc91a_0_44"/>
          <p:cNvSpPr/>
          <p:nvPr/>
        </p:nvSpPr>
        <p:spPr>
          <a:xfrm>
            <a:off x="1596774" y="4064584"/>
            <a:ext cx="15094200" cy="811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1.  Step 1: List your top 5 digital/AI/automation skills from Modules 1-3 (be specific, not vague)</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2.  Step 2: List 5 types of local businesses in your area that you have personally visited or observed</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3.  Step 3: For each business, write 2 problems you noticed that your skills could solve</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4.  Step 4: Rate each skill-problem match on 3 factors (1-5): Your confidence | Market size | Ease of selling</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5.  Step 5: Total the scores — your highest-scoring match is your primary niche candidate</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6.  Step 6: Write a one-sentence niche statement: 'I help [specific who] solve [specific problem] using [specific skill]'</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7.  Step 7: Share your niche statement with a partner — get feedback on clarity and specificity</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29" name="Shape 229"/>
        <p:cNvGrpSpPr/>
        <p:nvPr/>
      </p:nvGrpSpPr>
      <p:grpSpPr>
        <a:xfrm>
          <a:off x="0" y="0"/>
          <a:ext cx="0" cy="0"/>
          <a:chOff x="0" y="0"/>
          <a:chExt cx="0" cy="0"/>
        </a:xfrm>
      </p:grpSpPr>
      <p:grpSp>
        <p:nvGrpSpPr>
          <p:cNvPr id="230" name="Google Shape;230;g3e6510cc91a_0_33"/>
          <p:cNvGrpSpPr/>
          <p:nvPr/>
        </p:nvGrpSpPr>
        <p:grpSpPr>
          <a:xfrm>
            <a:off x="1028700" y="811707"/>
            <a:ext cx="16230707" cy="8446648"/>
            <a:chOff x="0" y="-57150"/>
            <a:chExt cx="4274726" cy="2224617"/>
          </a:xfrm>
        </p:grpSpPr>
        <p:sp>
          <p:nvSpPr>
            <p:cNvPr id="231" name="Google Shape;231;g3e6510cc91a_0_3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32" name="Google Shape;232;g3e6510cc91a_0_3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3" name="Google Shape;233;g3e6510cc91a_0_3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34" name="Google Shape;234;g3e6510cc91a_0_3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35" name="Google Shape;235;g3e6510cc91a_0_33"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36" name="Google Shape;236;g3e6510cc91a_0_3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g3e6510cc91a_0_3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g3e6510cc91a_0_33"/>
          <p:cNvSpPr/>
          <p:nvPr/>
        </p:nvSpPr>
        <p:spPr>
          <a:xfrm>
            <a:off x="1028675" y="1272900"/>
            <a:ext cx="16230600" cy="1791900"/>
          </a:xfrm>
          <a:prstGeom prst="rect">
            <a:avLst/>
          </a:prstGeom>
          <a:noFill/>
          <a:ln>
            <a:noFill/>
          </a:ln>
        </p:spPr>
        <p:txBody>
          <a:bodyPr anchorCtr="0" anchor="ctr" bIns="165875" lIns="165875" spcFirstLastPara="1" rIns="165875" wrap="square" tIns="165875">
            <a:noAutofit/>
          </a:bodyPr>
          <a:lstStyle/>
          <a:p>
            <a:pPr indent="0" lvl="0" marL="0" rtl="0" algn="l">
              <a:spcBef>
                <a:spcPts val="0"/>
              </a:spcBef>
              <a:spcAft>
                <a:spcPts val="0"/>
              </a:spcAft>
              <a:buNone/>
            </a:pPr>
            <a:r>
              <a:t/>
            </a:r>
            <a:endParaRPr/>
          </a:p>
        </p:txBody>
      </p:sp>
      <p:sp>
        <p:nvSpPr>
          <p:cNvPr id="239" name="Google Shape;239;g3e6510cc91a_0_33"/>
          <p:cNvSpPr/>
          <p:nvPr/>
        </p:nvSpPr>
        <p:spPr>
          <a:xfrm>
            <a:off x="1250900" y="1355846"/>
            <a:ext cx="15427800" cy="165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080"/>
              <a:buFont typeface="Arial Black"/>
              <a:buNone/>
            </a:pPr>
            <a:r>
              <a:rPr b="1" i="0" lang="en-US" sz="4080" u="none" cap="none" strike="noStrike">
                <a:solidFill>
                  <a:schemeClr val="dk1"/>
                </a:solidFill>
                <a:latin typeface="Trebuchet MS"/>
                <a:ea typeface="Trebuchet MS"/>
                <a:cs typeface="Trebuchet MS"/>
                <a:sym typeface="Trebuchet MS"/>
              </a:rPr>
              <a:t>Competitor Analysis — Know Your Market Position</a:t>
            </a:r>
            <a:endParaRPr b="1" i="0" sz="4080" u="none" cap="none" strike="noStrike">
              <a:solidFill>
                <a:schemeClr val="dk1"/>
              </a:solidFill>
              <a:latin typeface="Trebuchet MS"/>
              <a:ea typeface="Trebuchet MS"/>
              <a:cs typeface="Trebuchet MS"/>
              <a:sym typeface="Trebuchet MS"/>
            </a:endParaRPr>
          </a:p>
        </p:txBody>
      </p:sp>
      <p:sp>
        <p:nvSpPr>
          <p:cNvPr id="240" name="Google Shape;240;g3e6510cc91a_0_33"/>
          <p:cNvSpPr/>
          <p:nvPr/>
        </p:nvSpPr>
        <p:spPr>
          <a:xfrm>
            <a:off x="1250900" y="3346559"/>
            <a:ext cx="15427800" cy="8294700"/>
          </a:xfrm>
          <a:prstGeom prst="rect">
            <a:avLst/>
          </a:prstGeom>
          <a:noFill/>
          <a:ln>
            <a:noFill/>
          </a:ln>
        </p:spPr>
        <p:txBody>
          <a:bodyPr anchorCtr="0" anchor="t" bIns="0" lIns="0" spcFirstLastPara="1" rIns="0" wrap="square" tIns="0">
            <a:noAutofit/>
          </a:bodyPr>
          <a:lstStyle/>
          <a:p>
            <a:pPr indent="-622098" lvl="0" marL="622098" marR="0" rtl="0" algn="l">
              <a:spcBef>
                <a:spcPts val="0"/>
              </a:spcBef>
              <a:spcAft>
                <a:spcPts val="0"/>
              </a:spcAft>
              <a:buClr>
                <a:srgbClr val="1F2D5A"/>
              </a:buClr>
              <a:buSzPts val="2721"/>
              <a:buFont typeface="Calibri"/>
              <a:buChar char="•"/>
            </a:pPr>
            <a:r>
              <a:rPr b="1" i="0" lang="en-US" sz="2721" u="none" cap="none" strike="noStrike">
                <a:solidFill>
                  <a:srgbClr val="1F2D5A"/>
                </a:solidFill>
                <a:latin typeface="Calibri"/>
                <a:ea typeface="Calibri"/>
                <a:cs typeface="Calibri"/>
                <a:sym typeface="Calibri"/>
              </a:rPr>
              <a:t>How to research your competitors:</a:t>
            </a:r>
            <a:endParaRPr b="0" i="0" sz="2721" u="none" cap="none" strike="noStrike">
              <a:solidFill>
                <a:srgbClr val="000000"/>
              </a:solidFill>
              <a:latin typeface="Calibri"/>
              <a:ea typeface="Calibri"/>
              <a:cs typeface="Calibri"/>
              <a:sym typeface="Calibri"/>
            </a:endParaRPr>
          </a:p>
          <a:p>
            <a:pPr indent="-622098" lvl="0" marL="622098" marR="0" rtl="0" algn="l">
              <a:spcBef>
                <a:spcPts val="726"/>
              </a:spcBef>
              <a:spcAft>
                <a:spcPts val="0"/>
              </a:spcAft>
              <a:buClr>
                <a:srgbClr val="1F2D5A"/>
              </a:buClr>
              <a:buSzPts val="2721"/>
              <a:buFont typeface="Calibri"/>
              <a:buChar char="•"/>
            </a:pPr>
            <a:r>
              <a:rPr b="0" i="0" lang="en-US" sz="2721" u="none" cap="none" strike="noStrike">
                <a:solidFill>
                  <a:srgbClr val="1F2D5A"/>
                </a:solidFill>
                <a:latin typeface="Calibri"/>
                <a:ea typeface="Calibri"/>
                <a:cs typeface="Calibri"/>
                <a:sym typeface="Calibri"/>
              </a:rPr>
              <a:t>Search your niche service on Fiverr, Upwork, and Google</a:t>
            </a:r>
            <a:endParaRPr b="0" i="0" sz="2721" u="none" cap="none" strike="noStrike">
              <a:solidFill>
                <a:srgbClr val="000000"/>
              </a:solidFill>
              <a:latin typeface="Calibri"/>
              <a:ea typeface="Calibri"/>
              <a:cs typeface="Calibri"/>
              <a:sym typeface="Calibri"/>
            </a:endParaRPr>
          </a:p>
          <a:p>
            <a:pPr indent="-622098" lvl="0" marL="622098" marR="0" rtl="0" algn="l">
              <a:spcBef>
                <a:spcPts val="726"/>
              </a:spcBef>
              <a:spcAft>
                <a:spcPts val="0"/>
              </a:spcAft>
              <a:buClr>
                <a:srgbClr val="1F2D5A"/>
              </a:buClr>
              <a:buSzPts val="2721"/>
              <a:buFont typeface="Calibri"/>
              <a:buChar char="•"/>
            </a:pPr>
            <a:r>
              <a:rPr b="0" i="0" lang="en-US" sz="2721" u="none" cap="none" strike="noStrike">
                <a:solidFill>
                  <a:srgbClr val="1F2D5A"/>
                </a:solidFill>
                <a:latin typeface="Calibri"/>
                <a:ea typeface="Calibri"/>
                <a:cs typeface="Calibri"/>
                <a:sym typeface="Calibri"/>
              </a:rPr>
              <a:t>Record: what they offer, how they price it, how they describe themselves</a:t>
            </a:r>
            <a:endParaRPr b="0" i="0" sz="2721" u="none" cap="none" strike="noStrike">
              <a:solidFill>
                <a:srgbClr val="000000"/>
              </a:solidFill>
              <a:latin typeface="Calibri"/>
              <a:ea typeface="Calibri"/>
              <a:cs typeface="Calibri"/>
              <a:sym typeface="Calibri"/>
            </a:endParaRPr>
          </a:p>
          <a:p>
            <a:pPr indent="-622098" lvl="0" marL="622098" marR="0" rtl="0" algn="l">
              <a:spcBef>
                <a:spcPts val="726"/>
              </a:spcBef>
              <a:spcAft>
                <a:spcPts val="0"/>
              </a:spcAft>
              <a:buClr>
                <a:srgbClr val="1F2D5A"/>
              </a:buClr>
              <a:buSzPts val="2721"/>
              <a:buFont typeface="Calibri"/>
              <a:buChar char="•"/>
            </a:pPr>
            <a:r>
              <a:rPr b="0" i="0" lang="en-US" sz="2721" u="none" cap="none" strike="noStrike">
                <a:solidFill>
                  <a:srgbClr val="1F2D5A"/>
                </a:solidFill>
                <a:latin typeface="Calibri"/>
                <a:ea typeface="Calibri"/>
                <a:cs typeface="Calibri"/>
                <a:sym typeface="Calibri"/>
              </a:rPr>
              <a:t>Read client reviews — what do customers love? What frustrates them?</a:t>
            </a:r>
            <a:endParaRPr b="0" i="0" sz="2721" u="none" cap="none" strike="noStrike">
              <a:solidFill>
                <a:srgbClr val="000000"/>
              </a:solidFill>
              <a:latin typeface="Calibri"/>
              <a:ea typeface="Calibri"/>
              <a:cs typeface="Calibri"/>
              <a:sym typeface="Calibri"/>
            </a:endParaRPr>
          </a:p>
          <a:p>
            <a:pPr indent="-622098" lvl="0" marL="622098" marR="0" rtl="0" algn="l">
              <a:spcBef>
                <a:spcPts val="726"/>
              </a:spcBef>
              <a:spcAft>
                <a:spcPts val="0"/>
              </a:spcAft>
              <a:buClr>
                <a:srgbClr val="1F2D5A"/>
              </a:buClr>
              <a:buSzPts val="2721"/>
              <a:buFont typeface="Calibri"/>
              <a:buChar char="•"/>
            </a:pPr>
            <a:r>
              <a:rPr b="1" i="0" lang="en-US" sz="2721" u="none" cap="none" strike="noStrike">
                <a:solidFill>
                  <a:srgbClr val="1F2D5A"/>
                </a:solidFill>
                <a:latin typeface="Calibri"/>
                <a:ea typeface="Calibri"/>
                <a:cs typeface="Calibri"/>
                <a:sym typeface="Calibri"/>
              </a:rPr>
              <a:t>SWOT Analysis for your niche:</a:t>
            </a:r>
            <a:endParaRPr b="0" i="0" sz="2721" u="none" cap="none" strike="noStrike">
              <a:solidFill>
                <a:srgbClr val="000000"/>
              </a:solidFill>
              <a:latin typeface="Calibri"/>
              <a:ea typeface="Calibri"/>
              <a:cs typeface="Calibri"/>
              <a:sym typeface="Calibri"/>
            </a:endParaRPr>
          </a:p>
          <a:p>
            <a:pPr indent="-622098" lvl="0" marL="622098" marR="0" rtl="0" algn="l">
              <a:spcBef>
                <a:spcPts val="726"/>
              </a:spcBef>
              <a:spcAft>
                <a:spcPts val="0"/>
              </a:spcAft>
              <a:buClr>
                <a:srgbClr val="1F2D5A"/>
              </a:buClr>
              <a:buSzPts val="2721"/>
              <a:buFont typeface="Calibri"/>
              <a:buChar char="•"/>
            </a:pPr>
            <a:r>
              <a:rPr b="0" i="0" lang="en-US" sz="2721" u="none" cap="none" strike="noStrike">
                <a:solidFill>
                  <a:srgbClr val="1F2D5A"/>
                </a:solidFill>
                <a:latin typeface="Calibri"/>
                <a:ea typeface="Calibri"/>
                <a:cs typeface="Calibri"/>
                <a:sym typeface="Calibri"/>
              </a:rPr>
              <a:t>Strengths: What can you do better than current competitors?</a:t>
            </a:r>
            <a:endParaRPr b="0" i="0" sz="2721" u="none" cap="none" strike="noStrike">
              <a:solidFill>
                <a:srgbClr val="000000"/>
              </a:solidFill>
              <a:latin typeface="Calibri"/>
              <a:ea typeface="Calibri"/>
              <a:cs typeface="Calibri"/>
              <a:sym typeface="Calibri"/>
            </a:endParaRPr>
          </a:p>
          <a:p>
            <a:pPr indent="-622098" lvl="0" marL="622098" marR="0" rtl="0" algn="l">
              <a:spcBef>
                <a:spcPts val="726"/>
              </a:spcBef>
              <a:spcAft>
                <a:spcPts val="0"/>
              </a:spcAft>
              <a:buClr>
                <a:srgbClr val="1F2D5A"/>
              </a:buClr>
              <a:buSzPts val="2721"/>
              <a:buFont typeface="Calibri"/>
              <a:buChar char="•"/>
            </a:pPr>
            <a:r>
              <a:rPr b="0" i="0" lang="en-US" sz="2721" u="none" cap="none" strike="noStrike">
                <a:solidFill>
                  <a:srgbClr val="1F2D5A"/>
                </a:solidFill>
                <a:latin typeface="Calibri"/>
                <a:ea typeface="Calibri"/>
                <a:cs typeface="Calibri"/>
                <a:sym typeface="Calibri"/>
              </a:rPr>
              <a:t>Weaknesses: Where do you have gaps (experience, tools, skills)?</a:t>
            </a:r>
            <a:endParaRPr b="0" i="0" sz="2721" u="none" cap="none" strike="noStrike">
              <a:solidFill>
                <a:srgbClr val="000000"/>
              </a:solidFill>
              <a:latin typeface="Calibri"/>
              <a:ea typeface="Calibri"/>
              <a:cs typeface="Calibri"/>
              <a:sym typeface="Calibri"/>
            </a:endParaRPr>
          </a:p>
          <a:p>
            <a:pPr indent="-622098" lvl="0" marL="622098" marR="0" rtl="0" algn="l">
              <a:spcBef>
                <a:spcPts val="726"/>
              </a:spcBef>
              <a:spcAft>
                <a:spcPts val="0"/>
              </a:spcAft>
              <a:buClr>
                <a:srgbClr val="1F2D5A"/>
              </a:buClr>
              <a:buSzPts val="2721"/>
              <a:buFont typeface="Calibri"/>
              <a:buChar char="•"/>
            </a:pPr>
            <a:r>
              <a:rPr b="0" i="0" lang="en-US" sz="2721" u="none" cap="none" strike="noStrike">
                <a:solidFill>
                  <a:srgbClr val="1F2D5A"/>
                </a:solidFill>
                <a:latin typeface="Calibri"/>
                <a:ea typeface="Calibri"/>
                <a:cs typeface="Calibri"/>
                <a:sym typeface="Calibri"/>
              </a:rPr>
              <a:t>Opportunities: What is underserved in your local or target market?</a:t>
            </a:r>
            <a:endParaRPr b="0" i="0" sz="2721" u="none" cap="none" strike="noStrike">
              <a:solidFill>
                <a:srgbClr val="000000"/>
              </a:solidFill>
              <a:latin typeface="Calibri"/>
              <a:ea typeface="Calibri"/>
              <a:cs typeface="Calibri"/>
              <a:sym typeface="Calibri"/>
            </a:endParaRPr>
          </a:p>
          <a:p>
            <a:pPr indent="-622098" lvl="0" marL="622098" marR="0" rtl="0" algn="l">
              <a:spcBef>
                <a:spcPts val="726"/>
              </a:spcBef>
              <a:spcAft>
                <a:spcPts val="0"/>
              </a:spcAft>
              <a:buClr>
                <a:srgbClr val="1F2D5A"/>
              </a:buClr>
              <a:buSzPts val="2721"/>
              <a:buFont typeface="Calibri"/>
              <a:buChar char="•"/>
            </a:pPr>
            <a:r>
              <a:rPr b="0" i="0" lang="en-US" sz="2721" u="none" cap="none" strike="noStrike">
                <a:solidFill>
                  <a:srgbClr val="1F2D5A"/>
                </a:solidFill>
                <a:latin typeface="Calibri"/>
                <a:ea typeface="Calibri"/>
                <a:cs typeface="Calibri"/>
                <a:sym typeface="Calibri"/>
              </a:rPr>
              <a:t>Threats: What could make your service less needed or replaceable?</a:t>
            </a:r>
            <a:endParaRPr b="0" i="0" sz="2721" u="none" cap="none" strike="noStrike">
              <a:solidFill>
                <a:srgbClr val="000000"/>
              </a:solidFill>
              <a:latin typeface="Calibri"/>
              <a:ea typeface="Calibri"/>
              <a:cs typeface="Calibri"/>
              <a:sym typeface="Calibri"/>
            </a:endParaRPr>
          </a:p>
        </p:txBody>
      </p:sp>
      <p:sp>
        <p:nvSpPr>
          <p:cNvPr id="241" name="Google Shape;241;g3e6510cc91a_0_33"/>
          <p:cNvSpPr/>
          <p:nvPr/>
        </p:nvSpPr>
        <p:spPr>
          <a:xfrm>
            <a:off x="1028700" y="2780703"/>
            <a:ext cx="16230600" cy="129900"/>
          </a:xfrm>
          <a:prstGeom prst="rect">
            <a:avLst/>
          </a:prstGeom>
          <a:solidFill>
            <a:srgbClr val="1A5CB0"/>
          </a:solidFill>
          <a:ln cap="flat" cmpd="sng" w="22550">
            <a:solidFill>
              <a:srgbClr val="1A5CB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45" name="Shape 245"/>
        <p:cNvGrpSpPr/>
        <p:nvPr/>
      </p:nvGrpSpPr>
      <p:grpSpPr>
        <a:xfrm>
          <a:off x="0" y="0"/>
          <a:ext cx="0" cy="0"/>
          <a:chOff x="0" y="0"/>
          <a:chExt cx="0" cy="0"/>
        </a:xfrm>
      </p:grpSpPr>
      <p:grpSp>
        <p:nvGrpSpPr>
          <p:cNvPr id="246" name="Google Shape;246;g3e6510cc91a_0_22"/>
          <p:cNvGrpSpPr/>
          <p:nvPr/>
        </p:nvGrpSpPr>
        <p:grpSpPr>
          <a:xfrm>
            <a:off x="1028700" y="811707"/>
            <a:ext cx="16230707" cy="8446648"/>
            <a:chOff x="0" y="-57150"/>
            <a:chExt cx="4274726" cy="2224617"/>
          </a:xfrm>
        </p:grpSpPr>
        <p:sp>
          <p:nvSpPr>
            <p:cNvPr id="247" name="Google Shape;247;g3e6510cc91a_0_2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48" name="Google Shape;248;g3e6510cc91a_0_2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9" name="Google Shape;249;g3e6510cc91a_0_2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50" name="Google Shape;250;g3e6510cc91a_0_2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51" name="Google Shape;251;g3e6510cc91a_0_2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52" name="Google Shape;252;g3e6510cc91a_0_2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g3e6510cc91a_0_2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3e6510cc91a_0_22"/>
          <p:cNvSpPr/>
          <p:nvPr/>
        </p:nvSpPr>
        <p:spPr>
          <a:xfrm>
            <a:off x="1028600" y="1272900"/>
            <a:ext cx="16230600" cy="1623000"/>
          </a:xfrm>
          <a:prstGeom prst="rect">
            <a:avLst/>
          </a:prstGeom>
          <a:solidFill>
            <a:srgbClr val="B85C00"/>
          </a:solidFill>
          <a:ln cap="flat" cmpd="sng" w="22550">
            <a:solidFill>
              <a:srgbClr val="B85C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55" name="Google Shape;255;g3e6510cc91a_0_22"/>
          <p:cNvSpPr/>
          <p:nvPr/>
        </p:nvSpPr>
        <p:spPr>
          <a:xfrm>
            <a:off x="1263850" y="1224153"/>
            <a:ext cx="15414900" cy="162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970"/>
              <a:buFont typeface="Arial Black"/>
              <a:buNone/>
            </a:pPr>
            <a:r>
              <a:rPr b="1" i="0" lang="en-US" sz="4970" u="none" cap="none" strike="noStrike">
                <a:solidFill>
                  <a:srgbClr val="FFFFFF"/>
                </a:solidFill>
                <a:latin typeface="Arial Black"/>
                <a:ea typeface="Arial Black"/>
                <a:cs typeface="Arial Black"/>
                <a:sym typeface="Arial Black"/>
              </a:rPr>
              <a:t>A Business Plan</a:t>
            </a:r>
            <a:endParaRPr b="0" i="0" sz="4970" u="none" cap="none" strike="noStrike">
              <a:solidFill>
                <a:srgbClr val="000000"/>
              </a:solidFill>
              <a:latin typeface="Calibri"/>
              <a:ea typeface="Calibri"/>
              <a:cs typeface="Calibri"/>
              <a:sym typeface="Calibri"/>
            </a:endParaRPr>
          </a:p>
        </p:txBody>
      </p:sp>
      <p:sp>
        <p:nvSpPr>
          <p:cNvPr id="256" name="Google Shape;256;g3e6510cc91a_0_22"/>
          <p:cNvSpPr/>
          <p:nvPr/>
        </p:nvSpPr>
        <p:spPr>
          <a:xfrm>
            <a:off x="1028600" y="1272675"/>
            <a:ext cx="16230600" cy="413700"/>
          </a:xfrm>
          <a:prstGeom prst="rect">
            <a:avLst/>
          </a:prstGeom>
          <a:solidFill>
            <a:srgbClr val="E8A000"/>
          </a:solidFill>
          <a:ln cap="flat" cmpd="sng" w="22100">
            <a:solidFill>
              <a:srgbClr val="E8A000"/>
            </a:solidFill>
            <a:prstDash val="solid"/>
            <a:round/>
            <a:headEnd len="sm" w="sm" type="none"/>
            <a:tailEnd len="sm" w="sm" type="none"/>
          </a:ln>
        </p:spPr>
        <p:txBody>
          <a:bodyPr anchorCtr="0" anchor="ctr" bIns="159125" lIns="159125" spcFirstLastPara="1" rIns="159125" wrap="square" tIns="159125">
            <a:noAutofit/>
          </a:bodyPr>
          <a:lstStyle/>
          <a:p>
            <a:pPr indent="0" lvl="0" marL="0" rtl="0" algn="l">
              <a:spcBef>
                <a:spcPts val="0"/>
              </a:spcBef>
              <a:spcAft>
                <a:spcPts val="0"/>
              </a:spcAft>
              <a:buNone/>
            </a:pPr>
            <a:r>
              <a:t/>
            </a:r>
            <a:endParaRPr sz="1373"/>
          </a:p>
        </p:txBody>
      </p:sp>
      <p:sp>
        <p:nvSpPr>
          <p:cNvPr id="257" name="Google Shape;257;g3e6510cc91a_0_22"/>
          <p:cNvSpPr/>
          <p:nvPr/>
        </p:nvSpPr>
        <p:spPr>
          <a:xfrm>
            <a:off x="1263850" y="1191692"/>
            <a:ext cx="8287800" cy="42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953"/>
              <a:buFont typeface="Calibri"/>
              <a:buNone/>
            </a:pPr>
            <a:r>
              <a:rPr b="1" i="0" lang="en-US" sz="1753" u="none" cap="none" strike="noStrike">
                <a:solidFill>
                  <a:srgbClr val="980000"/>
                </a:solidFill>
                <a:latin typeface="Trebuchet MS"/>
                <a:ea typeface="Trebuchet MS"/>
                <a:cs typeface="Trebuchet MS"/>
                <a:sym typeface="Trebuchet MS"/>
              </a:rPr>
              <a:t>D E F I N I T I O N</a:t>
            </a:r>
            <a:endParaRPr i="0" sz="1753" u="none" cap="none" strike="noStrike">
              <a:solidFill>
                <a:srgbClr val="980000"/>
              </a:solidFill>
              <a:latin typeface="Trebuchet MS"/>
              <a:ea typeface="Trebuchet MS"/>
              <a:cs typeface="Trebuchet MS"/>
              <a:sym typeface="Trebuchet MS"/>
            </a:endParaRPr>
          </a:p>
        </p:txBody>
      </p:sp>
      <p:sp>
        <p:nvSpPr>
          <p:cNvPr id="258" name="Google Shape;258;g3e6510cc91a_0_22"/>
          <p:cNvSpPr/>
          <p:nvPr/>
        </p:nvSpPr>
        <p:spPr>
          <a:xfrm>
            <a:off x="1028600" y="1662375"/>
            <a:ext cx="16230600" cy="1233300"/>
          </a:xfrm>
          <a:prstGeom prst="rect">
            <a:avLst/>
          </a:prstGeom>
          <a:solidFill>
            <a:srgbClr val="E8A000"/>
          </a:solid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59" name="Google Shape;259;g3e6510cc91a_0_22"/>
          <p:cNvSpPr/>
          <p:nvPr/>
        </p:nvSpPr>
        <p:spPr>
          <a:xfrm>
            <a:off x="1259277" y="1686354"/>
            <a:ext cx="15115200" cy="1209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918"/>
              <a:buFont typeface="Arial Black"/>
              <a:buNone/>
            </a:pPr>
            <a:r>
              <a:rPr b="1" i="0" lang="en-US" sz="5218" u="none" cap="none" strike="noStrike">
                <a:solidFill>
                  <a:schemeClr val="dk1"/>
                </a:solidFill>
                <a:latin typeface="Trebuchet MS"/>
                <a:ea typeface="Trebuchet MS"/>
                <a:cs typeface="Trebuchet MS"/>
                <a:sym typeface="Trebuchet MS"/>
              </a:rPr>
              <a:t>A Business Plan</a:t>
            </a:r>
            <a:endParaRPr i="0" sz="5218" u="none" cap="none" strike="noStrike">
              <a:solidFill>
                <a:schemeClr val="dk1"/>
              </a:solidFill>
              <a:latin typeface="Trebuchet MS"/>
              <a:ea typeface="Trebuchet MS"/>
              <a:cs typeface="Trebuchet MS"/>
              <a:sym typeface="Trebuchet MS"/>
            </a:endParaRPr>
          </a:p>
        </p:txBody>
      </p:sp>
      <p:sp>
        <p:nvSpPr>
          <p:cNvPr id="260" name="Google Shape;260;g3e6510cc91a_0_22"/>
          <p:cNvSpPr/>
          <p:nvPr/>
        </p:nvSpPr>
        <p:spPr>
          <a:xfrm>
            <a:off x="1263850" y="3252989"/>
            <a:ext cx="15414900" cy="1947900"/>
          </a:xfrm>
          <a:prstGeom prst="rect">
            <a:avLst/>
          </a:prstGeom>
          <a:solidFill>
            <a:srgbClr val="FFF8F2"/>
          </a:solidFill>
          <a:ln cap="flat" cmpd="sng" w="45075">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261" name="Google Shape;261;g3e6510cc91a_0_22"/>
          <p:cNvSpPr/>
          <p:nvPr/>
        </p:nvSpPr>
        <p:spPr>
          <a:xfrm>
            <a:off x="1595364" y="3252989"/>
            <a:ext cx="14918100" cy="194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840"/>
              <a:buFont typeface="Calibri"/>
              <a:buNone/>
            </a:pPr>
            <a:r>
              <a:rPr b="0" i="0" lang="en-US" sz="2840" u="none" cap="none" strike="noStrike">
                <a:solidFill>
                  <a:srgbClr val="1F2D5A"/>
                </a:solidFill>
                <a:latin typeface="Calibri"/>
                <a:ea typeface="Calibri"/>
                <a:cs typeface="Calibri"/>
                <a:sym typeface="Calibri"/>
              </a:rPr>
              <a:t>A structured document defining what your business does, who it serves, how it makes money, what it costs to run, and what goals it achieves in a defined timeframe. For micro-entrepreneurs, 1-2 pages is enough to start.</a:t>
            </a:r>
            <a:endParaRPr b="0" i="0" sz="2840" u="none" cap="none" strike="noStrike">
              <a:solidFill>
                <a:srgbClr val="000000"/>
              </a:solidFill>
              <a:latin typeface="Calibri"/>
              <a:ea typeface="Calibri"/>
              <a:cs typeface="Calibri"/>
              <a:sym typeface="Calibri"/>
            </a:endParaRPr>
          </a:p>
        </p:txBody>
      </p:sp>
      <p:sp>
        <p:nvSpPr>
          <p:cNvPr id="262" name="Google Shape;262;g3e6510cc91a_0_22"/>
          <p:cNvSpPr/>
          <p:nvPr/>
        </p:nvSpPr>
        <p:spPr>
          <a:xfrm>
            <a:off x="1263850" y="5492824"/>
            <a:ext cx="6630300" cy="649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840"/>
              <a:buFont typeface="Calibri"/>
              <a:buNone/>
            </a:pPr>
            <a:r>
              <a:rPr b="1" i="0" lang="en-US" sz="2840" u="none" cap="none" strike="noStrike">
                <a:solidFill>
                  <a:srgbClr val="1A5CB0"/>
                </a:solidFill>
                <a:latin typeface="Calibri"/>
                <a:ea typeface="Calibri"/>
                <a:cs typeface="Calibri"/>
                <a:sym typeface="Calibri"/>
              </a:rPr>
              <a:t>Real-World Examples</a:t>
            </a:r>
            <a:endParaRPr b="0" i="0" sz="2840" u="none" cap="none" strike="noStrike">
              <a:solidFill>
                <a:srgbClr val="1A5CB0"/>
              </a:solidFill>
              <a:latin typeface="Calibri"/>
              <a:ea typeface="Calibri"/>
              <a:cs typeface="Calibri"/>
              <a:sym typeface="Calibri"/>
            </a:endParaRPr>
          </a:p>
        </p:txBody>
      </p:sp>
      <p:sp>
        <p:nvSpPr>
          <p:cNvPr id="263" name="Google Shape;263;g3e6510cc91a_0_22"/>
          <p:cNvSpPr/>
          <p:nvPr/>
        </p:nvSpPr>
        <p:spPr>
          <a:xfrm>
            <a:off x="1263850" y="6142052"/>
            <a:ext cx="15414900" cy="8115300"/>
          </a:xfrm>
          <a:prstGeom prst="rect">
            <a:avLst/>
          </a:prstGeom>
          <a:noFill/>
          <a:ln>
            <a:noFill/>
          </a:ln>
        </p:spPr>
        <p:txBody>
          <a:bodyPr anchorCtr="0" anchor="t" bIns="0" lIns="0" spcFirstLastPara="1" rIns="0" wrap="square" tIns="0">
            <a:noAutofit/>
          </a:bodyPr>
          <a:lstStyle/>
          <a:p>
            <a:pPr indent="-608651" lvl="0" marL="608651" marR="0" rtl="0" algn="l">
              <a:spcBef>
                <a:spcPts val="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A 1-page business plan is better than a 20-page plan you never read again</a:t>
            </a:r>
            <a:endParaRPr b="0" i="0" sz="2663"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Business plans for freelancers focus on: niche, services, pricing, and target clients</a:t>
            </a:r>
            <a:endParaRPr b="0" i="0" sz="2663"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Investors don't fund ideas — they fund plans with evidence of market demand</a:t>
            </a:r>
            <a:endParaRPr b="0" i="0" sz="2663" u="none" cap="none" strike="noStrik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67" name="Shape 267"/>
        <p:cNvGrpSpPr/>
        <p:nvPr/>
      </p:nvGrpSpPr>
      <p:grpSpPr>
        <a:xfrm>
          <a:off x="0" y="0"/>
          <a:ext cx="0" cy="0"/>
          <a:chOff x="0" y="0"/>
          <a:chExt cx="0" cy="0"/>
        </a:xfrm>
      </p:grpSpPr>
      <p:grpSp>
        <p:nvGrpSpPr>
          <p:cNvPr id="268" name="Google Shape;268;g3e6510cc91a_0_11"/>
          <p:cNvGrpSpPr/>
          <p:nvPr/>
        </p:nvGrpSpPr>
        <p:grpSpPr>
          <a:xfrm>
            <a:off x="1028700" y="811707"/>
            <a:ext cx="16230707" cy="8446648"/>
            <a:chOff x="0" y="-57150"/>
            <a:chExt cx="4274726" cy="2224617"/>
          </a:xfrm>
        </p:grpSpPr>
        <p:sp>
          <p:nvSpPr>
            <p:cNvPr id="269" name="Google Shape;269;g3e6510cc91a_0_1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70" name="Google Shape;270;g3e6510cc91a_0_1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1" name="Google Shape;271;g3e6510cc91a_0_1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72" name="Google Shape;272;g3e6510cc91a_0_1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73" name="Google Shape;273;g3e6510cc91a_0_1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74" name="Google Shape;274;g3e6510cc91a_0_1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g3e6510cc91a_0_1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3e6510cc91a_0_11"/>
          <p:cNvSpPr/>
          <p:nvPr/>
        </p:nvSpPr>
        <p:spPr>
          <a:xfrm>
            <a:off x="1028450" y="1354100"/>
            <a:ext cx="16230600" cy="1468500"/>
          </a:xfrm>
          <a:prstGeom prst="rect">
            <a:avLst/>
          </a:prstGeom>
          <a:noFill/>
          <a:ln>
            <a:noFill/>
          </a:ln>
        </p:spPr>
        <p:txBody>
          <a:bodyPr anchorCtr="0" anchor="ctr" bIns="135950" lIns="135950" spcFirstLastPara="1" rIns="135950" wrap="square" tIns="135950">
            <a:noAutofit/>
          </a:bodyPr>
          <a:lstStyle/>
          <a:p>
            <a:pPr indent="0" lvl="0" marL="0" rtl="0" algn="l">
              <a:spcBef>
                <a:spcPts val="0"/>
              </a:spcBef>
              <a:spcAft>
                <a:spcPts val="0"/>
              </a:spcAft>
              <a:buNone/>
            </a:pPr>
            <a:r>
              <a:t/>
            </a:r>
            <a:endParaRPr/>
          </a:p>
        </p:txBody>
      </p:sp>
      <p:sp>
        <p:nvSpPr>
          <p:cNvPr id="277" name="Google Shape;277;g3e6510cc91a_0_11"/>
          <p:cNvSpPr/>
          <p:nvPr/>
        </p:nvSpPr>
        <p:spPr>
          <a:xfrm>
            <a:off x="1274975" y="1422075"/>
            <a:ext cx="15392700" cy="1359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163"/>
              <a:buFont typeface="Arial Black"/>
              <a:buNone/>
            </a:pPr>
            <a:r>
              <a:rPr b="1" i="0" lang="en-US" sz="4000" u="none" cap="none" strike="noStrike">
                <a:solidFill>
                  <a:schemeClr val="dk1"/>
                </a:solidFill>
                <a:latin typeface="Trebuchet MS"/>
                <a:ea typeface="Trebuchet MS"/>
                <a:cs typeface="Trebuchet MS"/>
                <a:sym typeface="Trebuchet MS"/>
              </a:rPr>
              <a:t>The 5 Elements of a Simple Business Plan</a:t>
            </a:r>
            <a:endParaRPr b="1" i="0" sz="4000" u="none" cap="none" strike="noStrike">
              <a:solidFill>
                <a:schemeClr val="dk1"/>
              </a:solidFill>
              <a:latin typeface="Trebuchet MS"/>
              <a:ea typeface="Trebuchet MS"/>
              <a:cs typeface="Trebuchet MS"/>
              <a:sym typeface="Trebuchet MS"/>
            </a:endParaRPr>
          </a:p>
        </p:txBody>
      </p:sp>
      <p:sp>
        <p:nvSpPr>
          <p:cNvPr id="278" name="Google Shape;278;g3e6510cc91a_0_11"/>
          <p:cNvSpPr/>
          <p:nvPr/>
        </p:nvSpPr>
        <p:spPr>
          <a:xfrm>
            <a:off x="1274887" y="2985653"/>
            <a:ext cx="15392700" cy="978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82"/>
              <a:buFont typeface="Calibri"/>
              <a:buNone/>
            </a:pPr>
            <a:r>
              <a:rPr b="1" i="0" lang="en-US" sz="2082" u="none" cap="none" strike="noStrike">
                <a:solidFill>
                  <a:srgbClr val="1A5CB0"/>
                </a:solidFill>
                <a:latin typeface="Calibri"/>
                <a:ea typeface="Calibri"/>
                <a:cs typeface="Calibri"/>
                <a:sym typeface="Calibri"/>
              </a:rPr>
              <a:t>Business Overview — </a:t>
            </a:r>
            <a:r>
              <a:rPr b="0" i="0" lang="en-US" sz="2082" u="none" cap="none" strike="noStrike">
                <a:solidFill>
                  <a:srgbClr val="1F2D5A"/>
                </a:solidFill>
                <a:latin typeface="Calibri"/>
                <a:ea typeface="Calibri"/>
                <a:cs typeface="Calibri"/>
                <a:sym typeface="Calibri"/>
              </a:rPr>
              <a:t>Service description (1 paragraph), target market (specific), unique value proposition (why choose you)</a:t>
            </a:r>
            <a:endParaRPr b="0" i="0" sz="2082" u="none" cap="none" strike="noStrike">
              <a:solidFill>
                <a:srgbClr val="000000"/>
              </a:solidFill>
              <a:latin typeface="Calibri"/>
              <a:ea typeface="Calibri"/>
              <a:cs typeface="Calibri"/>
              <a:sym typeface="Calibri"/>
            </a:endParaRPr>
          </a:p>
        </p:txBody>
      </p:sp>
      <p:cxnSp>
        <p:nvCxnSpPr>
          <p:cNvPr id="279" name="Google Shape;279;g3e6510cc91a_0_11"/>
          <p:cNvCxnSpPr/>
          <p:nvPr/>
        </p:nvCxnSpPr>
        <p:spPr>
          <a:xfrm>
            <a:off x="936583" y="4005373"/>
            <a:ext cx="15731100" cy="0"/>
          </a:xfrm>
          <a:prstGeom prst="straightConnector1">
            <a:avLst/>
          </a:prstGeom>
          <a:noFill/>
          <a:ln cap="flat" cmpd="sng" w="14175">
            <a:solidFill>
              <a:srgbClr val="DDDDDD"/>
            </a:solidFill>
            <a:prstDash val="solid"/>
            <a:round/>
            <a:headEnd len="sm" w="sm" type="none"/>
            <a:tailEnd len="sm" w="sm" type="none"/>
          </a:ln>
        </p:spPr>
      </p:cxnSp>
      <p:sp>
        <p:nvSpPr>
          <p:cNvPr id="280" name="Google Shape;280;g3e6510cc91a_0_11"/>
          <p:cNvSpPr/>
          <p:nvPr/>
        </p:nvSpPr>
        <p:spPr>
          <a:xfrm>
            <a:off x="1274887" y="4100547"/>
            <a:ext cx="15392700" cy="978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82"/>
              <a:buFont typeface="Calibri"/>
              <a:buNone/>
            </a:pPr>
            <a:r>
              <a:rPr b="1" i="0" lang="en-US" sz="2082" u="none" cap="none" strike="noStrike">
                <a:solidFill>
                  <a:srgbClr val="1A5CB0"/>
                </a:solidFill>
                <a:latin typeface="Calibri"/>
                <a:ea typeface="Calibri"/>
                <a:cs typeface="Calibri"/>
                <a:sym typeface="Calibri"/>
              </a:rPr>
              <a:t>Service Packages —</a:t>
            </a:r>
            <a:r>
              <a:rPr b="1" i="0" lang="en-US" sz="2082" u="none" cap="none" strike="noStrike">
                <a:solidFill>
                  <a:srgbClr val="B85C00"/>
                </a:solidFill>
                <a:latin typeface="Calibri"/>
                <a:ea typeface="Calibri"/>
                <a:cs typeface="Calibri"/>
                <a:sym typeface="Calibri"/>
              </a:rPr>
              <a:t> </a:t>
            </a:r>
            <a:r>
              <a:rPr b="0" i="0" lang="en-US" sz="2082" u="none" cap="none" strike="noStrike">
                <a:solidFill>
                  <a:srgbClr val="1F2D5A"/>
                </a:solidFill>
                <a:latin typeface="Calibri"/>
                <a:ea typeface="Calibri"/>
                <a:cs typeface="Calibri"/>
                <a:sym typeface="Calibri"/>
              </a:rPr>
              <a:t>Basic / Standard / Premium. Each tier has clear deliverables, time required, and pricing. Easy for clients to choose.</a:t>
            </a:r>
            <a:endParaRPr b="0" i="0" sz="2082" u="none" cap="none" strike="noStrike">
              <a:solidFill>
                <a:srgbClr val="000000"/>
              </a:solidFill>
              <a:latin typeface="Calibri"/>
              <a:ea typeface="Calibri"/>
              <a:cs typeface="Calibri"/>
              <a:sym typeface="Calibri"/>
            </a:endParaRPr>
          </a:p>
        </p:txBody>
      </p:sp>
      <p:cxnSp>
        <p:nvCxnSpPr>
          <p:cNvPr id="281" name="Google Shape;281;g3e6510cc91a_0_11"/>
          <p:cNvCxnSpPr/>
          <p:nvPr/>
        </p:nvCxnSpPr>
        <p:spPr>
          <a:xfrm>
            <a:off x="936583" y="5120268"/>
            <a:ext cx="15731100" cy="0"/>
          </a:xfrm>
          <a:prstGeom prst="straightConnector1">
            <a:avLst/>
          </a:prstGeom>
          <a:noFill/>
          <a:ln cap="flat" cmpd="sng" w="14175">
            <a:solidFill>
              <a:srgbClr val="DDDDDD"/>
            </a:solidFill>
            <a:prstDash val="solid"/>
            <a:round/>
            <a:headEnd len="sm" w="sm" type="none"/>
            <a:tailEnd len="sm" w="sm" type="none"/>
          </a:ln>
        </p:spPr>
      </p:cxnSp>
      <p:sp>
        <p:nvSpPr>
          <p:cNvPr id="282" name="Google Shape;282;g3e6510cc91a_0_11"/>
          <p:cNvSpPr/>
          <p:nvPr/>
        </p:nvSpPr>
        <p:spPr>
          <a:xfrm>
            <a:off x="1274887" y="5215441"/>
            <a:ext cx="15392700" cy="978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82"/>
              <a:buFont typeface="Calibri"/>
              <a:buNone/>
            </a:pPr>
            <a:r>
              <a:rPr b="1" i="0" lang="en-US" sz="2082" u="none" cap="none" strike="noStrike">
                <a:solidFill>
                  <a:srgbClr val="1A5CB0"/>
                </a:solidFill>
                <a:latin typeface="Calibri"/>
                <a:ea typeface="Calibri"/>
                <a:cs typeface="Calibri"/>
                <a:sym typeface="Calibri"/>
              </a:rPr>
              <a:t>Revenue Model — </a:t>
            </a:r>
            <a:r>
              <a:rPr b="0" i="0" lang="en-US" sz="2082" u="none" cap="none" strike="noStrike">
                <a:solidFill>
                  <a:srgbClr val="1F2D5A"/>
                </a:solidFill>
                <a:latin typeface="Calibri"/>
                <a:ea typeface="Calibri"/>
                <a:cs typeface="Calibri"/>
                <a:sym typeface="Calibri"/>
              </a:rPr>
              <a:t>How you charge: per project, hourly, monthly retainer, or subscription. Each has different cash flow implications.</a:t>
            </a:r>
            <a:endParaRPr b="0" i="0" sz="2082" u="none" cap="none" strike="noStrike">
              <a:solidFill>
                <a:srgbClr val="000000"/>
              </a:solidFill>
              <a:latin typeface="Calibri"/>
              <a:ea typeface="Calibri"/>
              <a:cs typeface="Calibri"/>
              <a:sym typeface="Calibri"/>
            </a:endParaRPr>
          </a:p>
        </p:txBody>
      </p:sp>
      <p:cxnSp>
        <p:nvCxnSpPr>
          <p:cNvPr id="283" name="Google Shape;283;g3e6510cc91a_0_11"/>
          <p:cNvCxnSpPr/>
          <p:nvPr/>
        </p:nvCxnSpPr>
        <p:spPr>
          <a:xfrm>
            <a:off x="936583" y="6235162"/>
            <a:ext cx="15731100" cy="0"/>
          </a:xfrm>
          <a:prstGeom prst="straightConnector1">
            <a:avLst/>
          </a:prstGeom>
          <a:noFill/>
          <a:ln cap="flat" cmpd="sng" w="14175">
            <a:solidFill>
              <a:srgbClr val="DDDDDD"/>
            </a:solidFill>
            <a:prstDash val="solid"/>
            <a:round/>
            <a:headEnd len="sm" w="sm" type="none"/>
            <a:tailEnd len="sm" w="sm" type="none"/>
          </a:ln>
        </p:spPr>
      </p:cxnSp>
      <p:sp>
        <p:nvSpPr>
          <p:cNvPr id="284" name="Google Shape;284;g3e6510cc91a_0_11"/>
          <p:cNvSpPr/>
          <p:nvPr/>
        </p:nvSpPr>
        <p:spPr>
          <a:xfrm>
            <a:off x="1274887" y="6330336"/>
            <a:ext cx="15392700" cy="978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82"/>
              <a:buFont typeface="Calibri"/>
              <a:buNone/>
            </a:pPr>
            <a:r>
              <a:rPr b="1" i="0" lang="en-US" sz="2082" u="none" cap="none" strike="noStrike">
                <a:solidFill>
                  <a:srgbClr val="1A5CB0"/>
                </a:solidFill>
                <a:latin typeface="Calibri"/>
                <a:ea typeface="Calibri"/>
                <a:cs typeface="Calibri"/>
                <a:sym typeface="Calibri"/>
              </a:rPr>
              <a:t>Cost Structure —</a:t>
            </a:r>
            <a:r>
              <a:rPr b="1" i="0" lang="en-US" sz="2082" u="none" cap="none" strike="noStrike">
                <a:solidFill>
                  <a:srgbClr val="B85C00"/>
                </a:solidFill>
                <a:latin typeface="Calibri"/>
                <a:ea typeface="Calibri"/>
                <a:cs typeface="Calibri"/>
                <a:sym typeface="Calibri"/>
              </a:rPr>
              <a:t> </a:t>
            </a:r>
            <a:r>
              <a:rPr b="0" i="0" lang="en-US" sz="2082" u="none" cap="none" strike="noStrike">
                <a:solidFill>
                  <a:srgbClr val="1F2D5A"/>
                </a:solidFill>
                <a:latin typeface="Calibri"/>
                <a:ea typeface="Calibri"/>
                <a:cs typeface="Calibri"/>
                <a:sym typeface="Calibri"/>
              </a:rPr>
              <a:t>What you spend: software subscriptions, internet, equipment, marketing. Know your monthly breakeven point.</a:t>
            </a:r>
            <a:endParaRPr b="0" i="0" sz="2082" u="none" cap="none" strike="noStrike">
              <a:solidFill>
                <a:srgbClr val="000000"/>
              </a:solidFill>
              <a:latin typeface="Calibri"/>
              <a:ea typeface="Calibri"/>
              <a:cs typeface="Calibri"/>
              <a:sym typeface="Calibri"/>
            </a:endParaRPr>
          </a:p>
        </p:txBody>
      </p:sp>
      <p:cxnSp>
        <p:nvCxnSpPr>
          <p:cNvPr id="285" name="Google Shape;285;g3e6510cc91a_0_11"/>
          <p:cNvCxnSpPr/>
          <p:nvPr/>
        </p:nvCxnSpPr>
        <p:spPr>
          <a:xfrm>
            <a:off x="936583" y="7350056"/>
            <a:ext cx="15731100" cy="0"/>
          </a:xfrm>
          <a:prstGeom prst="straightConnector1">
            <a:avLst/>
          </a:prstGeom>
          <a:noFill/>
          <a:ln cap="flat" cmpd="sng" w="14175">
            <a:solidFill>
              <a:srgbClr val="DDDDDD"/>
            </a:solidFill>
            <a:prstDash val="solid"/>
            <a:round/>
            <a:headEnd len="sm" w="sm" type="none"/>
            <a:tailEnd len="sm" w="sm" type="none"/>
          </a:ln>
        </p:spPr>
      </p:cxnSp>
      <p:sp>
        <p:nvSpPr>
          <p:cNvPr id="286" name="Google Shape;286;g3e6510cc91a_0_11"/>
          <p:cNvSpPr/>
          <p:nvPr/>
        </p:nvSpPr>
        <p:spPr>
          <a:xfrm>
            <a:off x="1274887" y="7445230"/>
            <a:ext cx="15392700" cy="978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82"/>
              <a:buFont typeface="Calibri"/>
              <a:buNone/>
            </a:pPr>
            <a:r>
              <a:rPr b="1" i="0" lang="en-US" sz="2082" u="none" cap="none" strike="noStrike">
                <a:solidFill>
                  <a:srgbClr val="1A5CB0"/>
                </a:solidFill>
                <a:latin typeface="Calibri"/>
                <a:ea typeface="Calibri"/>
                <a:cs typeface="Calibri"/>
                <a:sym typeface="Calibri"/>
              </a:rPr>
              <a:t>SMART Goals — </a:t>
            </a:r>
            <a:r>
              <a:rPr b="0" i="0" lang="en-US" sz="2082" u="none" cap="none" strike="noStrike">
                <a:solidFill>
                  <a:srgbClr val="1F2D5A"/>
                </a:solidFill>
                <a:latin typeface="Calibri"/>
                <a:ea typeface="Calibri"/>
                <a:cs typeface="Calibri"/>
                <a:sym typeface="Calibri"/>
              </a:rPr>
              <a:t>Specific, Measurable, Achievable, Relevant, Time-bound. 'Earn $500 from 5 clients within 3 months' is a SMART goal.</a:t>
            </a:r>
            <a:endParaRPr b="0" i="0" sz="2082" u="none" cap="none" strike="noStrike">
              <a:solidFill>
                <a:srgbClr val="000000"/>
              </a:solidFill>
              <a:latin typeface="Calibri"/>
              <a:ea typeface="Calibri"/>
              <a:cs typeface="Calibri"/>
              <a:sym typeface="Calibri"/>
            </a:endParaRPr>
          </a:p>
        </p:txBody>
      </p:sp>
      <p:sp>
        <p:nvSpPr>
          <p:cNvPr id="287" name="Google Shape;287;g3e6510cc91a_0_11"/>
          <p:cNvSpPr/>
          <p:nvPr/>
        </p:nvSpPr>
        <p:spPr>
          <a:xfrm>
            <a:off x="1028700" y="2856903"/>
            <a:ext cx="16230600" cy="129900"/>
          </a:xfrm>
          <a:prstGeom prst="rect">
            <a:avLst/>
          </a:prstGeom>
          <a:solidFill>
            <a:srgbClr val="1A5CB0"/>
          </a:solidFill>
          <a:ln cap="flat" cmpd="sng" w="22550">
            <a:solidFill>
              <a:srgbClr val="1A5CB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291" name="Shape 291"/>
        <p:cNvGrpSpPr/>
        <p:nvPr/>
      </p:nvGrpSpPr>
      <p:grpSpPr>
        <a:xfrm>
          <a:off x="0" y="0"/>
          <a:ext cx="0" cy="0"/>
          <a:chOff x="0" y="0"/>
          <a:chExt cx="0" cy="0"/>
        </a:xfrm>
      </p:grpSpPr>
      <p:grpSp>
        <p:nvGrpSpPr>
          <p:cNvPr id="292" name="Google Shape;292;g3e6510cc91a_0_0"/>
          <p:cNvGrpSpPr/>
          <p:nvPr/>
        </p:nvGrpSpPr>
        <p:grpSpPr>
          <a:xfrm>
            <a:off x="1028700" y="811707"/>
            <a:ext cx="16230707" cy="8446648"/>
            <a:chOff x="0" y="-57150"/>
            <a:chExt cx="4274726" cy="2224617"/>
          </a:xfrm>
        </p:grpSpPr>
        <p:sp>
          <p:nvSpPr>
            <p:cNvPr id="293" name="Google Shape;293;g3e6510cc91a_0_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294" name="Google Shape;294;g3e6510cc91a_0_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5" name="Google Shape;295;g3e6510cc91a_0_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296" name="Google Shape;296;g3e6510cc91a_0_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297" name="Google Shape;297;g3e6510cc91a_0_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298" name="Google Shape;298;g3e6510cc91a_0_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g3e6510cc91a_0_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g3e6510cc91a_0_0"/>
          <p:cNvSpPr/>
          <p:nvPr/>
        </p:nvSpPr>
        <p:spPr>
          <a:xfrm>
            <a:off x="1037275" y="1272900"/>
            <a:ext cx="16230600" cy="1786200"/>
          </a:xfrm>
          <a:prstGeom prst="rect">
            <a:avLst/>
          </a:prstGeom>
          <a:noFill/>
          <a:ln>
            <a:noFill/>
          </a:ln>
        </p:spPr>
        <p:txBody>
          <a:bodyPr anchorCtr="0" anchor="ctr" bIns="165350" lIns="165350" spcFirstLastPara="1" rIns="165350" wrap="square" tIns="165350">
            <a:noAutofit/>
          </a:bodyPr>
          <a:lstStyle/>
          <a:p>
            <a:pPr indent="0" lvl="0" marL="0" rtl="0" algn="l">
              <a:spcBef>
                <a:spcPts val="0"/>
              </a:spcBef>
              <a:spcAft>
                <a:spcPts val="0"/>
              </a:spcAft>
              <a:buNone/>
            </a:pPr>
            <a:r>
              <a:t/>
            </a:r>
            <a:endParaRPr/>
          </a:p>
        </p:txBody>
      </p:sp>
      <p:sp>
        <p:nvSpPr>
          <p:cNvPr id="301" name="Google Shape;301;g3e6510cc91a_0_0"/>
          <p:cNvSpPr/>
          <p:nvPr/>
        </p:nvSpPr>
        <p:spPr>
          <a:xfrm>
            <a:off x="1308125" y="1355593"/>
            <a:ext cx="15380700" cy="1653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064"/>
              <a:buFont typeface="Arial Black"/>
              <a:buNone/>
            </a:pPr>
            <a:r>
              <a:rPr b="1" i="0" lang="en-US" sz="4500" u="none" cap="none" strike="noStrike">
                <a:solidFill>
                  <a:schemeClr val="dk1"/>
                </a:solidFill>
                <a:latin typeface="Trebuchet MS"/>
                <a:ea typeface="Trebuchet MS"/>
                <a:cs typeface="Trebuchet MS"/>
                <a:sym typeface="Trebuchet MS"/>
              </a:rPr>
              <a:t>Pricing Strategy — Getting Paid What You're Worth</a:t>
            </a:r>
            <a:endParaRPr i="0" sz="4500" u="none" cap="none" strike="noStrike">
              <a:solidFill>
                <a:schemeClr val="dk1"/>
              </a:solidFill>
              <a:latin typeface="Trebuchet MS"/>
              <a:ea typeface="Trebuchet MS"/>
              <a:cs typeface="Trebuchet MS"/>
              <a:sym typeface="Trebuchet MS"/>
            </a:endParaRPr>
          </a:p>
        </p:txBody>
      </p:sp>
      <p:sp>
        <p:nvSpPr>
          <p:cNvPr id="302" name="Google Shape;302;g3e6510cc91a_0_0"/>
          <p:cNvSpPr/>
          <p:nvPr/>
        </p:nvSpPr>
        <p:spPr>
          <a:xfrm>
            <a:off x="1308125" y="3290607"/>
            <a:ext cx="15380700" cy="8269200"/>
          </a:xfrm>
          <a:prstGeom prst="rect">
            <a:avLst/>
          </a:prstGeom>
          <a:noFill/>
          <a:ln>
            <a:noFill/>
          </a:ln>
        </p:spPr>
        <p:txBody>
          <a:bodyPr anchorCtr="0" anchor="t" bIns="0" lIns="0" spcFirstLastPara="1" rIns="0" wrap="square" tIns="0">
            <a:noAutofit/>
          </a:bodyPr>
          <a:lstStyle/>
          <a:p>
            <a:pPr indent="-620197" lvl="0" marL="620197" marR="0" rtl="0" algn="l">
              <a:spcBef>
                <a:spcPts val="0"/>
              </a:spcBef>
              <a:spcAft>
                <a:spcPts val="0"/>
              </a:spcAft>
              <a:buClr>
                <a:srgbClr val="1F2D5A"/>
              </a:buClr>
              <a:buSzPts val="2713"/>
              <a:buFont typeface="Calibri"/>
              <a:buChar char="•"/>
            </a:pPr>
            <a:r>
              <a:rPr b="1" i="0" lang="en-US" sz="2713" u="none" cap="none" strike="noStrike">
                <a:solidFill>
                  <a:srgbClr val="1F2D5A"/>
                </a:solidFill>
                <a:latin typeface="Calibri"/>
                <a:ea typeface="Calibri"/>
                <a:cs typeface="Calibri"/>
                <a:sym typeface="Calibri"/>
              </a:rPr>
              <a:t>Step 1: Calculate your Minimum Viable Rate</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0" i="0" lang="en-US" sz="2713" u="none" cap="none" strike="noStrike">
                <a:solidFill>
                  <a:srgbClr val="1F2D5A"/>
                </a:solidFill>
                <a:latin typeface="Calibri"/>
                <a:ea typeface="Calibri"/>
                <a:cs typeface="Calibri"/>
                <a:sym typeface="Calibri"/>
              </a:rPr>
              <a:t>Monthly target income divided by available billable hours = Minimum hourly rate</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0" i="0" lang="en-US" sz="2713" u="none" cap="none" strike="noStrike">
                <a:solidFill>
                  <a:srgbClr val="1F2D5A"/>
                </a:solidFill>
                <a:latin typeface="Calibri"/>
                <a:ea typeface="Calibri"/>
                <a:cs typeface="Calibri"/>
                <a:sym typeface="Calibri"/>
              </a:rPr>
              <a:t>Example: $400/month target divided by 40 billable hours = $10/hour minimum</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1" i="0" lang="en-US" sz="2713" u="none" cap="none" strike="noStrike">
                <a:solidFill>
                  <a:srgbClr val="1F2D5A"/>
                </a:solidFill>
                <a:latin typeface="Calibri"/>
                <a:ea typeface="Calibri"/>
                <a:cs typeface="Calibri"/>
                <a:sym typeface="Calibri"/>
              </a:rPr>
              <a:t>Step 2: Cost-Based Pricing</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0" i="0" lang="en-US" sz="2713" u="none" cap="none" strike="noStrike">
                <a:solidFill>
                  <a:srgbClr val="1F2D5A"/>
                </a:solidFill>
                <a:latin typeface="Calibri"/>
                <a:ea typeface="Calibri"/>
                <a:cs typeface="Calibri"/>
                <a:sym typeface="Calibri"/>
              </a:rPr>
              <a:t>Total expenses + desired profit margin = project price floor</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0" i="0" lang="en-US" sz="2713" u="none" cap="none" strike="noStrike">
                <a:solidFill>
                  <a:srgbClr val="1F2D5A"/>
                </a:solidFill>
                <a:latin typeface="Calibri"/>
                <a:ea typeface="Calibri"/>
                <a:cs typeface="Calibri"/>
                <a:sym typeface="Calibri"/>
              </a:rPr>
              <a:t>If a project costs $20 in tools and 5 hours of work: floor is $80</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1" i="0" lang="en-US" sz="2713" u="none" cap="none" strike="noStrike">
                <a:solidFill>
                  <a:srgbClr val="1F2D5A"/>
                </a:solidFill>
                <a:latin typeface="Calibri"/>
                <a:ea typeface="Calibri"/>
                <a:cs typeface="Calibri"/>
                <a:sym typeface="Calibri"/>
              </a:rPr>
              <a:t>Step 3: Value-Based Pricing (Advanced)</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0" i="0" lang="en-US" sz="2713" u="none" cap="none" strike="noStrike">
                <a:solidFill>
                  <a:srgbClr val="1F2D5A"/>
                </a:solidFill>
                <a:latin typeface="Calibri"/>
                <a:ea typeface="Calibri"/>
                <a:cs typeface="Calibri"/>
                <a:sym typeface="Calibri"/>
              </a:rPr>
              <a:t>Price based on the value delivered to the client — not time spent</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0" i="0" lang="en-US" sz="2713" u="none" cap="none" strike="noStrike">
                <a:solidFill>
                  <a:srgbClr val="1F2D5A"/>
                </a:solidFill>
                <a:latin typeface="Calibri"/>
                <a:ea typeface="Calibri"/>
                <a:cs typeface="Calibri"/>
                <a:sym typeface="Calibri"/>
              </a:rPr>
              <a:t>If your automation saves a business $300/month, charging $150 setup is excellent value</a:t>
            </a:r>
            <a:endParaRPr b="0" i="0" sz="2713" u="none" cap="none" strike="noStrike">
              <a:solidFill>
                <a:srgbClr val="000000"/>
              </a:solidFill>
              <a:latin typeface="Calibri"/>
              <a:ea typeface="Calibri"/>
              <a:cs typeface="Calibri"/>
              <a:sym typeface="Calibri"/>
            </a:endParaRPr>
          </a:p>
          <a:p>
            <a:pPr indent="-620197" lvl="0" marL="620197" marR="0" rtl="0" algn="l">
              <a:spcBef>
                <a:spcPts val="723"/>
              </a:spcBef>
              <a:spcAft>
                <a:spcPts val="0"/>
              </a:spcAft>
              <a:buClr>
                <a:srgbClr val="1F2D5A"/>
              </a:buClr>
              <a:buSzPts val="2713"/>
              <a:buFont typeface="Calibri"/>
              <a:buChar char="•"/>
            </a:pPr>
            <a:r>
              <a:rPr b="0" i="0" lang="en-US" sz="2713" u="none" cap="none" strike="noStrike">
                <a:solidFill>
                  <a:srgbClr val="1F2D5A"/>
                </a:solidFill>
                <a:latin typeface="Calibri"/>
                <a:ea typeface="Calibri"/>
                <a:cs typeface="Calibri"/>
                <a:sym typeface="Calibri"/>
              </a:rPr>
              <a:t>Clients accept value-based pricing more easily than hourly rates</a:t>
            </a:r>
            <a:endParaRPr b="0" i="0" sz="2713" u="none" cap="none" strike="noStrike">
              <a:solidFill>
                <a:srgbClr val="000000"/>
              </a:solidFill>
              <a:latin typeface="Calibri"/>
              <a:ea typeface="Calibri"/>
              <a:cs typeface="Calibri"/>
              <a:sym typeface="Calibri"/>
            </a:endParaRPr>
          </a:p>
        </p:txBody>
      </p:sp>
      <p:sp>
        <p:nvSpPr>
          <p:cNvPr id="303" name="Google Shape;303;g3e6510cc91a_0_0"/>
          <p:cNvSpPr/>
          <p:nvPr/>
        </p:nvSpPr>
        <p:spPr>
          <a:xfrm>
            <a:off x="1142739" y="9244498"/>
            <a:ext cx="15794100" cy="909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51"/>
              <a:buFont typeface="Calibri"/>
              <a:buNone/>
            </a:pPr>
            <a:r>
              <a:t/>
            </a:r>
            <a:endParaRPr b="0" i="0" sz="2351" u="none" cap="none" strike="noStrike">
              <a:solidFill>
                <a:srgbClr val="000000"/>
              </a:solidFill>
              <a:latin typeface="Calibri"/>
              <a:ea typeface="Calibri"/>
              <a:cs typeface="Calibri"/>
              <a:sym typeface="Calibri"/>
            </a:endParaRPr>
          </a:p>
        </p:txBody>
      </p:sp>
      <p:sp>
        <p:nvSpPr>
          <p:cNvPr id="304" name="Google Shape;304;g3e6510cc91a_0_0"/>
          <p:cNvSpPr/>
          <p:nvPr/>
        </p:nvSpPr>
        <p:spPr>
          <a:xfrm>
            <a:off x="1028700" y="2933103"/>
            <a:ext cx="16230600" cy="129900"/>
          </a:xfrm>
          <a:prstGeom prst="rect">
            <a:avLst/>
          </a:prstGeom>
          <a:solidFill>
            <a:srgbClr val="1A5CB0"/>
          </a:solidFill>
          <a:ln cap="flat" cmpd="sng" w="22550">
            <a:solidFill>
              <a:srgbClr val="1A5CB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08" name="Shape 308"/>
        <p:cNvGrpSpPr/>
        <p:nvPr/>
      </p:nvGrpSpPr>
      <p:grpSpPr>
        <a:xfrm>
          <a:off x="0" y="0"/>
          <a:ext cx="0" cy="0"/>
          <a:chOff x="0" y="0"/>
          <a:chExt cx="0" cy="0"/>
        </a:xfrm>
      </p:grpSpPr>
      <p:grpSp>
        <p:nvGrpSpPr>
          <p:cNvPr id="309" name="Google Shape;309;g3e6510cc91a_0_221"/>
          <p:cNvGrpSpPr/>
          <p:nvPr/>
        </p:nvGrpSpPr>
        <p:grpSpPr>
          <a:xfrm>
            <a:off x="1028700" y="811707"/>
            <a:ext cx="16230707" cy="8446648"/>
            <a:chOff x="0" y="-57150"/>
            <a:chExt cx="4274726" cy="2224617"/>
          </a:xfrm>
        </p:grpSpPr>
        <p:sp>
          <p:nvSpPr>
            <p:cNvPr id="310" name="Google Shape;310;g3e6510cc91a_0_22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11" name="Google Shape;311;g3e6510cc91a_0_22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2" name="Google Shape;312;g3e6510cc91a_0_22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13" name="Google Shape;313;g3e6510cc91a_0_22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14" name="Google Shape;314;g3e6510cc91a_0_221" title="logo2.png"/>
          <p:cNvPicPr preferRelativeResize="0"/>
          <p:nvPr/>
        </p:nvPicPr>
        <p:blipFill rotWithShape="1">
          <a:blip r:embed="rId4">
            <a:alphaModFix/>
          </a:blip>
          <a:srcRect b="21968" l="0" r="0" t="25865"/>
          <a:stretch/>
        </p:blipFill>
        <p:spPr>
          <a:xfrm>
            <a:off x="15039350" y="8276975"/>
            <a:ext cx="1893475" cy="987800"/>
          </a:xfrm>
          <a:prstGeom prst="rect">
            <a:avLst/>
          </a:prstGeom>
          <a:noFill/>
          <a:ln>
            <a:noFill/>
          </a:ln>
        </p:spPr>
      </p:pic>
      <p:sp>
        <p:nvSpPr>
          <p:cNvPr id="315" name="Google Shape;315;g3e6510cc91a_0_22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3e6510cc91a_0_22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3e6510cc91a_0_221"/>
          <p:cNvSpPr/>
          <p:nvPr/>
        </p:nvSpPr>
        <p:spPr>
          <a:xfrm>
            <a:off x="4031900" y="1431900"/>
            <a:ext cx="9144000" cy="98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g3e6510cc91a_0_221"/>
          <p:cNvSpPr/>
          <p:nvPr/>
        </p:nvSpPr>
        <p:spPr>
          <a:xfrm>
            <a:off x="4031900" y="2419452"/>
            <a:ext cx="9144000" cy="63900"/>
          </a:xfrm>
          <a:prstGeom prst="rect">
            <a:avLst/>
          </a:prstGeom>
          <a:solidFill>
            <a:srgbClr val="E8A000"/>
          </a:solidFill>
          <a:ln cap="flat" cmpd="sng" w="12700">
            <a:solidFill>
              <a:srgbClr val="E8A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3e6510cc91a_0_221"/>
          <p:cNvSpPr/>
          <p:nvPr/>
        </p:nvSpPr>
        <p:spPr>
          <a:xfrm>
            <a:off x="4351940" y="1477620"/>
            <a:ext cx="85038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800"/>
              <a:buFont typeface="Arial Black"/>
              <a:buNone/>
            </a:pPr>
            <a:r>
              <a:rPr b="1" i="0" lang="en-US" sz="2800" u="none" cap="none" strike="noStrike">
                <a:solidFill>
                  <a:schemeClr val="dk1"/>
                </a:solidFill>
                <a:latin typeface="Trebuchet MS"/>
                <a:ea typeface="Trebuchet MS"/>
                <a:cs typeface="Trebuchet MS"/>
                <a:sym typeface="Trebuchet MS"/>
              </a:rPr>
              <a:t>Service Package Examples — Template for Your Business</a:t>
            </a:r>
            <a:endParaRPr i="0" sz="2800" u="none" cap="none" strike="noStrike">
              <a:solidFill>
                <a:schemeClr val="dk1"/>
              </a:solidFill>
              <a:latin typeface="Trebuchet MS"/>
              <a:ea typeface="Trebuchet MS"/>
              <a:cs typeface="Trebuchet MS"/>
              <a:sym typeface="Trebuchet MS"/>
            </a:endParaRPr>
          </a:p>
        </p:txBody>
      </p:sp>
      <p:graphicFrame>
        <p:nvGraphicFramePr>
          <p:cNvPr id="320" name="Google Shape;320;g3e6510cc91a_0_221"/>
          <p:cNvGraphicFramePr/>
          <p:nvPr/>
        </p:nvGraphicFramePr>
        <p:xfrm>
          <a:off x="1321350" y="2510892"/>
          <a:ext cx="3000000" cy="3000000"/>
        </p:xfrm>
        <a:graphic>
          <a:graphicData uri="http://schemas.openxmlformats.org/drawingml/2006/table">
            <a:tbl>
              <a:tblPr>
                <a:noFill/>
                <a:tableStyleId>{55480E4E-77B2-47AF-833D-2C9F51DE462F}</a:tableStyleId>
              </a:tblPr>
              <a:tblGrid>
                <a:gridCol w="3320200"/>
                <a:gridCol w="2490150"/>
                <a:gridCol w="5810350"/>
                <a:gridCol w="4150225"/>
              </a:tblGrid>
              <a:tr h="823725">
                <a:tc>
                  <a:txBody>
                    <a:bodyPr/>
                    <a:lstStyle/>
                    <a:p>
                      <a:pPr indent="0" lvl="0" marL="0" marR="0" rtl="0" algn="ctr">
                        <a:spcBef>
                          <a:spcPts val="0"/>
                        </a:spcBef>
                        <a:spcAft>
                          <a:spcPts val="0"/>
                        </a:spcAft>
                        <a:buClr>
                          <a:srgbClr val="FFFFFF"/>
                        </a:buClr>
                        <a:buSzPts val="1300"/>
                        <a:buFont typeface="Calibri"/>
                        <a:buNone/>
                      </a:pPr>
                      <a:r>
                        <a:rPr b="1" lang="en-US" sz="2500" u="none" cap="none" strike="noStrike">
                          <a:solidFill>
                            <a:srgbClr val="FFFFFF"/>
                          </a:solidFill>
                          <a:latin typeface="Calibri"/>
                          <a:ea typeface="Calibri"/>
                          <a:cs typeface="Calibri"/>
                          <a:sym typeface="Calibri"/>
                        </a:rPr>
                        <a:t>Package</a:t>
                      </a:r>
                      <a:endParaRPr sz="25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500" u="none" cap="none" strike="noStrike">
                          <a:solidFill>
                            <a:srgbClr val="FFFFFF"/>
                          </a:solidFill>
                          <a:latin typeface="Calibri"/>
                          <a:ea typeface="Calibri"/>
                          <a:cs typeface="Calibri"/>
                          <a:sym typeface="Calibri"/>
                        </a:rPr>
                        <a:t>Price Range</a:t>
                      </a:r>
                      <a:endParaRPr sz="25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500" u="none" cap="none" strike="noStrike">
                          <a:solidFill>
                            <a:srgbClr val="FFFFFF"/>
                          </a:solidFill>
                          <a:latin typeface="Calibri"/>
                          <a:ea typeface="Calibri"/>
                          <a:cs typeface="Calibri"/>
                          <a:sym typeface="Calibri"/>
                        </a:rPr>
                        <a:t>Deliverables</a:t>
                      </a:r>
                      <a:endParaRPr sz="25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500" u="none" cap="none" strike="noStrike">
                          <a:solidFill>
                            <a:srgbClr val="FFFFFF"/>
                          </a:solidFill>
                          <a:latin typeface="Calibri"/>
                          <a:ea typeface="Calibri"/>
                          <a:cs typeface="Calibri"/>
                          <a:sym typeface="Calibri"/>
                        </a:rPr>
                        <a:t>Best For</a:t>
                      </a:r>
                      <a:endParaRPr sz="25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r>
              <a:tr h="823725">
                <a:tc>
                  <a:txBody>
                    <a:bodyPr/>
                    <a:lstStyle/>
                    <a:p>
                      <a:pPr indent="0" lvl="0" marL="0" marR="0" rtl="0" algn="l">
                        <a:spcBef>
                          <a:spcPts val="0"/>
                        </a:spcBef>
                        <a:spcAft>
                          <a:spcPts val="0"/>
                        </a:spcAft>
                        <a:buClr>
                          <a:srgbClr val="B85C00"/>
                        </a:buClr>
                        <a:buSzPts val="1300"/>
                        <a:buFont typeface="Calibri"/>
                        <a:buNone/>
                      </a:pPr>
                      <a:r>
                        <a:rPr lang="en-US" sz="2400" u="none" cap="none" strike="noStrike">
                          <a:solidFill>
                            <a:schemeClr val="dk1"/>
                          </a:solidFill>
                          <a:latin typeface="Calibri"/>
                          <a:ea typeface="Calibri"/>
                          <a:cs typeface="Calibri"/>
                          <a:sym typeface="Calibri"/>
                        </a:rPr>
                        <a:t>Starter</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$30–$75</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3 social posts OR 1 CV OR</a:t>
                      </a:r>
                      <a:endParaRPr sz="2400" u="none" cap="none" strike="noStrike">
                        <a:latin typeface="Calibri"/>
                        <a:ea typeface="Calibri"/>
                        <a:cs typeface="Calibri"/>
                        <a:sym typeface="Calibri"/>
                      </a:endParaRPr>
                    </a:p>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email templates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New clients, quick projects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8237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Standard</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$80–$200</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10 posts + captions + scheduling OR full CV + cover letter</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Regular clients, quality work</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823725">
                <a:tc>
                  <a:txBody>
                    <a:bodyPr/>
                    <a:lstStyle/>
                    <a:p>
                      <a:pPr indent="0" lvl="0" marL="0" marR="0" rtl="0" algn="l">
                        <a:spcBef>
                          <a:spcPts val="0"/>
                        </a:spcBef>
                        <a:spcAft>
                          <a:spcPts val="0"/>
                        </a:spcAft>
                        <a:buClr>
                          <a:srgbClr val="B85C00"/>
                        </a:buClr>
                        <a:buSzPts val="1300"/>
                        <a:buFont typeface="Calibri"/>
                        <a:buNone/>
                      </a:pPr>
                      <a:r>
                        <a:rPr lang="en-US" sz="2400" u="none" cap="none" strike="noStrike">
                          <a:solidFill>
                            <a:schemeClr val="dk1"/>
                          </a:solidFill>
                          <a:latin typeface="Calibri"/>
                          <a:ea typeface="Calibri"/>
                          <a:cs typeface="Calibri"/>
                          <a:sym typeface="Calibri"/>
                        </a:rPr>
                        <a:t>Premium</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$200–$500</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30 posts + strategy + brand guide OR full digital setup</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Business clients, ongoing value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8237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Monthly Retainer</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$100–$350/mo</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Ongoing content, maintenance, reporting, support</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Stable income, loyal clients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823725">
                <a:tc>
                  <a:txBody>
                    <a:bodyPr/>
                    <a:lstStyle/>
                    <a:p>
                      <a:pPr indent="0" lvl="0" marL="0" marR="0" rtl="0" algn="l">
                        <a:spcBef>
                          <a:spcPts val="0"/>
                        </a:spcBef>
                        <a:spcAft>
                          <a:spcPts val="0"/>
                        </a:spcAft>
                        <a:buClr>
                          <a:srgbClr val="B85C00"/>
                        </a:buClr>
                        <a:buSzPts val="1300"/>
                        <a:buFont typeface="Calibri"/>
                        <a:buNone/>
                      </a:pPr>
                      <a:r>
                        <a:rPr lang="en-US" sz="2400" u="none" cap="none" strike="noStrike">
                          <a:solidFill>
                            <a:schemeClr val="dk1"/>
                          </a:solidFill>
                          <a:latin typeface="Calibri"/>
                          <a:ea typeface="Calibri"/>
                          <a:cs typeface="Calibri"/>
                          <a:sym typeface="Calibri"/>
                        </a:rPr>
                        <a:t>Project-Based</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Custom quote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Defined deliverables, fixed scope, clear deadline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One-time builds, automation</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8237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Process Audit</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$50–$150</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Process analysis, recommendations, implementation roadmap</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Entry point for new clients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24" name="Shape 324"/>
        <p:cNvGrpSpPr/>
        <p:nvPr/>
      </p:nvGrpSpPr>
      <p:grpSpPr>
        <a:xfrm>
          <a:off x="0" y="0"/>
          <a:ext cx="0" cy="0"/>
          <a:chOff x="0" y="0"/>
          <a:chExt cx="0" cy="0"/>
        </a:xfrm>
      </p:grpSpPr>
      <p:grpSp>
        <p:nvGrpSpPr>
          <p:cNvPr id="325" name="Google Shape;325;g3e6510cc91a_0_210"/>
          <p:cNvGrpSpPr/>
          <p:nvPr/>
        </p:nvGrpSpPr>
        <p:grpSpPr>
          <a:xfrm>
            <a:off x="1028700" y="811707"/>
            <a:ext cx="16230707" cy="8446648"/>
            <a:chOff x="0" y="-57150"/>
            <a:chExt cx="4274726" cy="2224617"/>
          </a:xfrm>
        </p:grpSpPr>
        <p:sp>
          <p:nvSpPr>
            <p:cNvPr id="326" name="Google Shape;326;g3e6510cc91a_0_21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27" name="Google Shape;327;g3e6510cc91a_0_21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8" name="Google Shape;328;g3e6510cc91a_0_21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29" name="Google Shape;329;g3e6510cc91a_0_21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30" name="Google Shape;330;g3e6510cc91a_0_210" title="logo2.png"/>
          <p:cNvPicPr preferRelativeResize="0"/>
          <p:nvPr/>
        </p:nvPicPr>
        <p:blipFill rotWithShape="1">
          <a:blip r:embed="rId4">
            <a:alphaModFix/>
          </a:blip>
          <a:srcRect b="21968" l="0" r="0" t="25865"/>
          <a:stretch/>
        </p:blipFill>
        <p:spPr>
          <a:xfrm>
            <a:off x="15133550" y="8247700"/>
            <a:ext cx="1893475" cy="987800"/>
          </a:xfrm>
          <a:prstGeom prst="rect">
            <a:avLst/>
          </a:prstGeom>
          <a:noFill/>
          <a:ln>
            <a:noFill/>
          </a:ln>
        </p:spPr>
      </p:pic>
      <p:sp>
        <p:nvSpPr>
          <p:cNvPr id="331" name="Google Shape;331;g3e6510cc91a_0_21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g3e6510cc91a_0_21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g3e6510cc91a_0_210"/>
          <p:cNvSpPr/>
          <p:nvPr/>
        </p:nvSpPr>
        <p:spPr>
          <a:xfrm>
            <a:off x="1199228" y="1633451"/>
            <a:ext cx="1738200" cy="685800"/>
          </a:xfrm>
          <a:prstGeom prst="rect">
            <a:avLst/>
          </a:prstGeom>
          <a:solidFill>
            <a:srgbClr val="E8A000"/>
          </a:solidFill>
          <a:ln cap="flat" cmpd="sng" w="12700">
            <a:solidFill>
              <a:srgbClr val="E8A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g3e6510cc91a_0_210"/>
          <p:cNvSpPr/>
          <p:nvPr/>
        </p:nvSpPr>
        <p:spPr>
          <a:xfrm>
            <a:off x="1199228" y="1633451"/>
            <a:ext cx="1738200" cy="68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800"/>
              <a:buFont typeface="Arial Black"/>
              <a:buNone/>
            </a:pPr>
            <a:r>
              <a:rPr b="1" i="0" lang="en-US" sz="1900" u="none" cap="none" strike="noStrike">
                <a:solidFill>
                  <a:srgbClr val="1F2D5A"/>
                </a:solidFill>
                <a:latin typeface="Trebuchet MS"/>
                <a:ea typeface="Trebuchet MS"/>
                <a:cs typeface="Trebuchet MS"/>
                <a:sym typeface="Trebuchet MS"/>
              </a:rPr>
              <a:t>Q 1</a:t>
            </a:r>
            <a:endParaRPr b="1" i="0" sz="1900" u="none" cap="none" strike="noStrike">
              <a:solidFill>
                <a:srgbClr val="000000"/>
              </a:solidFill>
              <a:latin typeface="Trebuchet MS"/>
              <a:ea typeface="Trebuchet MS"/>
              <a:cs typeface="Trebuchet MS"/>
              <a:sym typeface="Trebuchet MS"/>
            </a:endParaRPr>
          </a:p>
        </p:txBody>
      </p:sp>
      <p:sp>
        <p:nvSpPr>
          <p:cNvPr id="335" name="Google Shape;335;g3e6510cc91a_0_210"/>
          <p:cNvSpPr/>
          <p:nvPr/>
        </p:nvSpPr>
        <p:spPr>
          <a:xfrm>
            <a:off x="3186041" y="1706926"/>
            <a:ext cx="13576800" cy="53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1400"/>
              <a:buFont typeface="Calibri"/>
              <a:buNone/>
            </a:pPr>
            <a:r>
              <a:rPr b="1" i="0" lang="en-US" sz="1800" u="none" cap="none" strike="noStrike">
                <a:solidFill>
                  <a:srgbClr val="980000"/>
                </a:solidFill>
                <a:latin typeface="Calibri"/>
                <a:ea typeface="Calibri"/>
                <a:cs typeface="Calibri"/>
                <a:sym typeface="Calibri"/>
              </a:rPr>
              <a:t>K N O W L E D G E   C H E C K</a:t>
            </a:r>
            <a:endParaRPr b="0" i="0" sz="1800" u="none" cap="none" strike="noStrike">
              <a:solidFill>
                <a:srgbClr val="980000"/>
              </a:solidFill>
              <a:latin typeface="Calibri"/>
              <a:ea typeface="Calibri"/>
              <a:cs typeface="Calibri"/>
              <a:sym typeface="Calibri"/>
            </a:endParaRPr>
          </a:p>
        </p:txBody>
      </p:sp>
      <p:sp>
        <p:nvSpPr>
          <p:cNvPr id="336" name="Google Shape;336;g3e6510cc91a_0_210"/>
          <p:cNvSpPr/>
          <p:nvPr/>
        </p:nvSpPr>
        <p:spPr>
          <a:xfrm>
            <a:off x="1199228" y="2515154"/>
            <a:ext cx="15563400" cy="177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00"/>
              <a:buFont typeface="Arial Black"/>
              <a:buNone/>
            </a:pPr>
            <a:r>
              <a:rPr b="1" i="0" lang="en-US" sz="2800" u="none" cap="none" strike="noStrike">
                <a:solidFill>
                  <a:schemeClr val="dk1"/>
                </a:solidFill>
                <a:latin typeface="Calibri"/>
                <a:ea typeface="Calibri"/>
                <a:cs typeface="Calibri"/>
                <a:sym typeface="Calibri"/>
              </a:rPr>
              <a:t>A client asks you to build a booking automation saving their business $500/month in admin costs. Using value-based pricing, what is a reasonable setup fee?</a:t>
            </a:r>
            <a:endParaRPr b="1" i="0" sz="2800" u="none" cap="none" strike="noStrike">
              <a:solidFill>
                <a:schemeClr val="dk1"/>
              </a:solidFill>
              <a:latin typeface="Calibri"/>
              <a:ea typeface="Calibri"/>
              <a:cs typeface="Calibri"/>
              <a:sym typeface="Calibri"/>
            </a:endParaRPr>
          </a:p>
        </p:txBody>
      </p:sp>
      <p:sp>
        <p:nvSpPr>
          <p:cNvPr id="337" name="Google Shape;337;g3e6510cc91a_0_210"/>
          <p:cNvSpPr/>
          <p:nvPr/>
        </p:nvSpPr>
        <p:spPr>
          <a:xfrm>
            <a:off x="1028700" y="4499000"/>
            <a:ext cx="16230600" cy="882000"/>
          </a:xfrm>
          <a:prstGeom prst="rect">
            <a:avLst/>
          </a:prstGeom>
          <a:solidFill>
            <a:schemeClr val="dk2"/>
          </a:solidFill>
          <a:ln cap="flat" cmpd="sng" w="127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g3e6510cc91a_0_210"/>
          <p:cNvSpPr/>
          <p:nvPr/>
        </p:nvSpPr>
        <p:spPr>
          <a:xfrm>
            <a:off x="1530364" y="4498988"/>
            <a:ext cx="15066600" cy="88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1600"/>
              <a:buFont typeface="Calibri"/>
              <a:buNone/>
            </a:pPr>
            <a:r>
              <a:rPr b="0" i="0" lang="en-US" sz="2200" u="none" cap="none" strike="noStrike">
                <a:solidFill>
                  <a:srgbClr val="CCCCCC"/>
                </a:solidFill>
                <a:latin typeface="Calibri"/>
                <a:ea typeface="Calibri"/>
                <a:cs typeface="Calibri"/>
                <a:sym typeface="Calibri"/>
              </a:rPr>
              <a:t>A.  $10 — your time only took 2 hours</a:t>
            </a:r>
            <a:endParaRPr b="0" i="0" sz="2200" u="none" cap="none" strike="noStrike">
              <a:solidFill>
                <a:srgbClr val="000000"/>
              </a:solidFill>
              <a:latin typeface="Calibri"/>
              <a:ea typeface="Calibri"/>
              <a:cs typeface="Calibri"/>
              <a:sym typeface="Calibri"/>
            </a:endParaRPr>
          </a:p>
        </p:txBody>
      </p:sp>
      <p:sp>
        <p:nvSpPr>
          <p:cNvPr id="339" name="Google Shape;339;g3e6510cc91a_0_210"/>
          <p:cNvSpPr/>
          <p:nvPr/>
        </p:nvSpPr>
        <p:spPr>
          <a:xfrm>
            <a:off x="1028700" y="5478650"/>
            <a:ext cx="16230600" cy="882000"/>
          </a:xfrm>
          <a:prstGeom prst="rect">
            <a:avLst/>
          </a:prstGeom>
          <a:solidFill>
            <a:schemeClr val="dk2"/>
          </a:solidFill>
          <a:ln cap="flat" cmpd="sng" w="127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g3e6510cc91a_0_210"/>
          <p:cNvSpPr/>
          <p:nvPr/>
        </p:nvSpPr>
        <p:spPr>
          <a:xfrm>
            <a:off x="1530364" y="5478658"/>
            <a:ext cx="15066600" cy="88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1600"/>
              <a:buFont typeface="Calibri"/>
              <a:buNone/>
            </a:pPr>
            <a:r>
              <a:rPr b="0" i="0" lang="en-US" sz="2200" u="none" cap="none" strike="noStrike">
                <a:solidFill>
                  <a:srgbClr val="CCCCCC"/>
                </a:solidFill>
                <a:latin typeface="Calibri"/>
                <a:ea typeface="Calibri"/>
                <a:cs typeface="Calibri"/>
                <a:sym typeface="Calibri"/>
              </a:rPr>
              <a:t>B.  $50 — standard market rate for automation</a:t>
            </a:r>
            <a:endParaRPr b="0" i="0" sz="2200" u="none" cap="none" strike="noStrike">
              <a:solidFill>
                <a:srgbClr val="000000"/>
              </a:solidFill>
              <a:latin typeface="Calibri"/>
              <a:ea typeface="Calibri"/>
              <a:cs typeface="Calibri"/>
              <a:sym typeface="Calibri"/>
            </a:endParaRPr>
          </a:p>
        </p:txBody>
      </p:sp>
      <p:sp>
        <p:nvSpPr>
          <p:cNvPr id="341" name="Google Shape;341;g3e6510cc91a_0_210"/>
          <p:cNvSpPr/>
          <p:nvPr/>
        </p:nvSpPr>
        <p:spPr>
          <a:xfrm>
            <a:off x="1028700" y="6458325"/>
            <a:ext cx="16230600" cy="882000"/>
          </a:xfrm>
          <a:prstGeom prst="rect">
            <a:avLst/>
          </a:prstGeom>
          <a:solidFill>
            <a:srgbClr val="07C8A0"/>
          </a:solidFill>
          <a:ln cap="flat" cmpd="sng" w="12700">
            <a:solidFill>
              <a:srgbClr val="07C8A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g3e6510cc91a_0_210"/>
          <p:cNvSpPr/>
          <p:nvPr/>
        </p:nvSpPr>
        <p:spPr>
          <a:xfrm>
            <a:off x="1530364" y="6458329"/>
            <a:ext cx="15066600" cy="88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600"/>
              <a:buFont typeface="Calibri"/>
              <a:buNone/>
            </a:pPr>
            <a:r>
              <a:rPr b="1" i="0" lang="en-US" sz="2200" u="none" cap="none" strike="noStrike">
                <a:solidFill>
                  <a:srgbClr val="1F2D5A"/>
                </a:solidFill>
                <a:latin typeface="Calibri"/>
                <a:ea typeface="Calibri"/>
                <a:cs typeface="Calibri"/>
                <a:sym typeface="Calibri"/>
              </a:rPr>
              <a:t>C.  $150–$200 — based on the monthly value delivered to the client</a:t>
            </a:r>
            <a:endParaRPr b="0" i="0" sz="2200" u="none" cap="none" strike="noStrike">
              <a:solidFill>
                <a:srgbClr val="000000"/>
              </a:solidFill>
              <a:latin typeface="Calibri"/>
              <a:ea typeface="Calibri"/>
              <a:cs typeface="Calibri"/>
              <a:sym typeface="Calibri"/>
            </a:endParaRPr>
          </a:p>
        </p:txBody>
      </p:sp>
      <p:sp>
        <p:nvSpPr>
          <p:cNvPr id="343" name="Google Shape;343;g3e6510cc91a_0_210"/>
          <p:cNvSpPr/>
          <p:nvPr/>
        </p:nvSpPr>
        <p:spPr>
          <a:xfrm>
            <a:off x="1028700" y="7438000"/>
            <a:ext cx="16230600" cy="882000"/>
          </a:xfrm>
          <a:prstGeom prst="rect">
            <a:avLst/>
          </a:prstGeom>
          <a:solidFill>
            <a:schemeClr val="dk2"/>
          </a:solidFill>
          <a:ln cap="flat" cmpd="sng" w="12700">
            <a:solidFill>
              <a:srgbClr val="1A5C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3e6510cc91a_0_210"/>
          <p:cNvSpPr/>
          <p:nvPr/>
        </p:nvSpPr>
        <p:spPr>
          <a:xfrm>
            <a:off x="1530364" y="7437999"/>
            <a:ext cx="15066600" cy="88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1600"/>
              <a:buFont typeface="Calibri"/>
              <a:buNone/>
            </a:pPr>
            <a:r>
              <a:rPr b="0" i="0" lang="en-US" sz="2200" u="none" cap="none" strike="noStrike">
                <a:solidFill>
                  <a:srgbClr val="CCCCCC"/>
                </a:solidFill>
                <a:latin typeface="Calibri"/>
                <a:ea typeface="Calibri"/>
                <a:cs typeface="Calibri"/>
                <a:sym typeface="Calibri"/>
              </a:rPr>
              <a:t>D.  $500 — charge the same as what they save</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48" name="Shape 348"/>
        <p:cNvGrpSpPr/>
        <p:nvPr/>
      </p:nvGrpSpPr>
      <p:grpSpPr>
        <a:xfrm>
          <a:off x="0" y="0"/>
          <a:ext cx="0" cy="0"/>
          <a:chOff x="0" y="0"/>
          <a:chExt cx="0" cy="0"/>
        </a:xfrm>
      </p:grpSpPr>
      <p:grpSp>
        <p:nvGrpSpPr>
          <p:cNvPr id="349" name="Google Shape;349;g3e6510cc91a_0_199"/>
          <p:cNvGrpSpPr/>
          <p:nvPr/>
        </p:nvGrpSpPr>
        <p:grpSpPr>
          <a:xfrm>
            <a:off x="1028700" y="811707"/>
            <a:ext cx="16230707" cy="8446648"/>
            <a:chOff x="0" y="-57150"/>
            <a:chExt cx="4274726" cy="2224617"/>
          </a:xfrm>
        </p:grpSpPr>
        <p:sp>
          <p:nvSpPr>
            <p:cNvPr id="350" name="Google Shape;350;g3e6510cc91a_0_19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51" name="Google Shape;351;g3e6510cc91a_0_19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2" name="Google Shape;352;g3e6510cc91a_0_19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53" name="Google Shape;353;g3e6510cc91a_0_19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54" name="Google Shape;354;g3e6510cc91a_0_19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55" name="Google Shape;355;g3e6510cc91a_0_19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g3e6510cc91a_0_19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g3e6510cc91a_0_199"/>
          <p:cNvSpPr/>
          <p:nvPr/>
        </p:nvSpPr>
        <p:spPr>
          <a:xfrm>
            <a:off x="1028697" y="1651275"/>
            <a:ext cx="7831800" cy="471600"/>
          </a:xfrm>
          <a:prstGeom prst="rect">
            <a:avLst/>
          </a:prstGeom>
          <a:solidFill>
            <a:srgbClr val="1A5CB0"/>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E8A000"/>
              </a:buClr>
              <a:buSzPts val="1300"/>
              <a:buFont typeface="Calibri"/>
              <a:buNone/>
            </a:pPr>
            <a:r>
              <a:rPr b="1" i="0" lang="en-US" sz="2500" u="none" cap="none" strike="noStrike">
                <a:solidFill>
                  <a:schemeClr val="lt1"/>
                </a:solidFill>
                <a:latin typeface="Calibri"/>
                <a:ea typeface="Calibri"/>
                <a:cs typeface="Calibri"/>
                <a:sym typeface="Calibri"/>
              </a:rPr>
              <a:t>✅  L E S S O N   S U M M A R Y</a:t>
            </a:r>
            <a:endParaRPr b="0" i="0" sz="2500" u="none" cap="none" strike="noStrike">
              <a:solidFill>
                <a:schemeClr val="lt1"/>
              </a:solidFill>
              <a:latin typeface="Calibri"/>
              <a:ea typeface="Calibri"/>
              <a:cs typeface="Calibri"/>
              <a:sym typeface="Calibri"/>
            </a:endParaRPr>
          </a:p>
        </p:txBody>
      </p:sp>
      <p:sp>
        <p:nvSpPr>
          <p:cNvPr id="358" name="Google Shape;358;g3e6510cc91a_0_199"/>
          <p:cNvSpPr/>
          <p:nvPr/>
        </p:nvSpPr>
        <p:spPr>
          <a:xfrm>
            <a:off x="1176476" y="2122875"/>
            <a:ext cx="17111700" cy="1827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600"/>
              <a:buFont typeface="Arial Black"/>
              <a:buNone/>
            </a:pPr>
            <a:r>
              <a:rPr b="1" i="0" lang="en-US" sz="4100" u="none" cap="none" strike="noStrike">
                <a:solidFill>
                  <a:schemeClr val="dk1"/>
                </a:solidFill>
                <a:latin typeface="Trebuchet MS"/>
                <a:ea typeface="Trebuchet MS"/>
                <a:cs typeface="Trebuchet MS"/>
                <a:sym typeface="Trebuchet MS"/>
              </a:rPr>
              <a:t>Lesson 1: Business Planning &amp; Strategic</a:t>
            </a:r>
            <a:endParaRPr b="1" i="0" sz="4100" u="none" cap="none" strike="noStrike">
              <a:solidFill>
                <a:schemeClr val="dk1"/>
              </a:solidFill>
              <a:latin typeface="Trebuchet MS"/>
              <a:ea typeface="Trebuchet MS"/>
              <a:cs typeface="Trebuchet MS"/>
              <a:sym typeface="Trebuchet MS"/>
            </a:endParaRPr>
          </a:p>
          <a:p>
            <a:pPr indent="0" lvl="0" marL="0" marR="0" rtl="0" algn="l">
              <a:spcBef>
                <a:spcPts val="0"/>
              </a:spcBef>
              <a:spcAft>
                <a:spcPts val="0"/>
              </a:spcAft>
              <a:buClr>
                <a:srgbClr val="FFFFFF"/>
              </a:buClr>
              <a:buSzPts val="3600"/>
              <a:buFont typeface="Arial Black"/>
              <a:buNone/>
            </a:pPr>
            <a:r>
              <a:rPr b="1" i="0" lang="en-US" sz="4100" u="none" cap="none" strike="noStrike">
                <a:solidFill>
                  <a:schemeClr val="dk1"/>
                </a:solidFill>
                <a:latin typeface="Trebuchet MS"/>
                <a:ea typeface="Trebuchet MS"/>
                <a:cs typeface="Trebuchet MS"/>
                <a:sym typeface="Trebuchet MS"/>
              </a:rPr>
              <a:t>Positioning</a:t>
            </a:r>
            <a:endParaRPr b="1" i="0" sz="4100" u="none" cap="none" strike="noStrike">
              <a:solidFill>
                <a:schemeClr val="dk1"/>
              </a:solidFill>
              <a:latin typeface="Trebuchet MS"/>
              <a:ea typeface="Trebuchet MS"/>
              <a:cs typeface="Trebuchet MS"/>
              <a:sym typeface="Trebuchet MS"/>
            </a:endParaRPr>
          </a:p>
        </p:txBody>
      </p:sp>
      <p:sp>
        <p:nvSpPr>
          <p:cNvPr id="359" name="Google Shape;359;g3e6510cc91a_0_199"/>
          <p:cNvSpPr/>
          <p:nvPr/>
        </p:nvSpPr>
        <p:spPr>
          <a:xfrm>
            <a:off x="1210818" y="4044634"/>
            <a:ext cx="6492300" cy="4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1600"/>
              <a:buFont typeface="Calibri"/>
              <a:buNone/>
            </a:pPr>
            <a:r>
              <a:rPr b="1" i="0" lang="en-US" sz="2900" u="none" cap="none" strike="noStrike">
                <a:solidFill>
                  <a:srgbClr val="B85C00"/>
                </a:solidFill>
                <a:latin typeface="Calibri"/>
                <a:ea typeface="Calibri"/>
                <a:cs typeface="Calibri"/>
                <a:sym typeface="Calibri"/>
              </a:rPr>
              <a:t>Key Takeaways</a:t>
            </a:r>
            <a:endParaRPr b="0" i="0" sz="2900" u="none" cap="none" strike="noStrike">
              <a:solidFill>
                <a:srgbClr val="000000"/>
              </a:solidFill>
              <a:latin typeface="Calibri"/>
              <a:ea typeface="Calibri"/>
              <a:cs typeface="Calibri"/>
              <a:sym typeface="Calibri"/>
            </a:endParaRPr>
          </a:p>
        </p:txBody>
      </p:sp>
      <p:sp>
        <p:nvSpPr>
          <p:cNvPr id="360" name="Google Shape;360;g3e6510cc91a_0_199"/>
          <p:cNvSpPr/>
          <p:nvPr/>
        </p:nvSpPr>
        <p:spPr>
          <a:xfrm>
            <a:off x="1210818" y="4516232"/>
            <a:ext cx="15256800" cy="5895000"/>
          </a:xfrm>
          <a:prstGeom prst="rect">
            <a:avLst/>
          </a:prstGeom>
          <a:noFill/>
          <a:ln>
            <a:noFill/>
          </a:ln>
        </p:spPr>
        <p:txBody>
          <a:bodyPr anchorCtr="0" anchor="t" bIns="0" lIns="0" spcFirstLastPara="1" rIns="0" wrap="square" tIns="0">
            <a:noAutofit/>
          </a:bodyPr>
          <a:lstStyle/>
          <a:p>
            <a:pPr indent="-406400" lvl="0" marL="342900" marR="0" rtl="0" algn="l">
              <a:spcBef>
                <a:spcPts val="0"/>
              </a:spcBef>
              <a:spcAft>
                <a:spcPts val="0"/>
              </a:spcAft>
              <a:buClr>
                <a:srgbClr val="1F2D5A"/>
              </a:buClr>
              <a:buSzPts val="2500"/>
              <a:buFont typeface="Calibri"/>
              <a:buChar char="•"/>
            </a:pPr>
            <a:r>
              <a:rPr b="0" i="0" lang="en-US" sz="2500" u="none" cap="none" strike="noStrike">
                <a:solidFill>
                  <a:srgbClr val="1F2D5A"/>
                </a:solidFill>
                <a:latin typeface="Calibri"/>
                <a:ea typeface="Calibri"/>
                <a:cs typeface="Calibri"/>
                <a:sym typeface="Calibri"/>
              </a:rPr>
              <a:t>A profitable niche = specific skill + specific problem + specific target client</a:t>
            </a:r>
            <a:endParaRPr b="0" i="0" sz="2500" u="none" cap="none" strike="noStrike">
              <a:solidFill>
                <a:srgbClr val="000000"/>
              </a:solidFill>
              <a:latin typeface="Calibri"/>
              <a:ea typeface="Calibri"/>
              <a:cs typeface="Calibri"/>
              <a:sym typeface="Calibri"/>
            </a:endParaRPr>
          </a:p>
          <a:p>
            <a:pPr indent="-406400" lvl="0" marL="342900" marR="0" rtl="0" algn="l">
              <a:spcBef>
                <a:spcPts val="400"/>
              </a:spcBef>
              <a:spcAft>
                <a:spcPts val="0"/>
              </a:spcAft>
              <a:buClr>
                <a:srgbClr val="1F2D5A"/>
              </a:buClr>
              <a:buSzPts val="2500"/>
              <a:buFont typeface="Calibri"/>
              <a:buChar char="•"/>
            </a:pPr>
            <a:r>
              <a:rPr b="0" i="0" lang="en-US" sz="2500" u="none" cap="none" strike="noStrike">
                <a:solidFill>
                  <a:srgbClr val="1F2D5A"/>
                </a:solidFill>
                <a:latin typeface="Calibri"/>
                <a:ea typeface="Calibri"/>
                <a:cs typeface="Calibri"/>
                <a:sym typeface="Calibri"/>
              </a:rPr>
              <a:t>Competitor analysis reveals gaps, validates pricing, and sharpens your positioning</a:t>
            </a:r>
            <a:endParaRPr b="0" i="0" sz="2500" u="none" cap="none" strike="noStrike">
              <a:solidFill>
                <a:srgbClr val="000000"/>
              </a:solidFill>
              <a:latin typeface="Calibri"/>
              <a:ea typeface="Calibri"/>
              <a:cs typeface="Calibri"/>
              <a:sym typeface="Calibri"/>
            </a:endParaRPr>
          </a:p>
          <a:p>
            <a:pPr indent="-406400" lvl="0" marL="342900" marR="0" rtl="0" algn="l">
              <a:spcBef>
                <a:spcPts val="400"/>
              </a:spcBef>
              <a:spcAft>
                <a:spcPts val="0"/>
              </a:spcAft>
              <a:buClr>
                <a:srgbClr val="1F2D5A"/>
              </a:buClr>
              <a:buSzPts val="2500"/>
              <a:buFont typeface="Calibri"/>
              <a:buChar char="•"/>
            </a:pPr>
            <a:r>
              <a:rPr b="0" i="0" lang="en-US" sz="2500" u="none" cap="none" strike="noStrike">
                <a:solidFill>
                  <a:srgbClr val="1F2D5A"/>
                </a:solidFill>
                <a:latin typeface="Calibri"/>
                <a:ea typeface="Calibri"/>
                <a:cs typeface="Calibri"/>
                <a:sym typeface="Calibri"/>
              </a:rPr>
              <a:t>A simple business plan: overview + packages + revenue model + costs + SMART goals</a:t>
            </a:r>
            <a:endParaRPr b="0" i="0" sz="2500" u="none" cap="none" strike="noStrike">
              <a:solidFill>
                <a:srgbClr val="000000"/>
              </a:solidFill>
              <a:latin typeface="Calibri"/>
              <a:ea typeface="Calibri"/>
              <a:cs typeface="Calibri"/>
              <a:sym typeface="Calibri"/>
            </a:endParaRPr>
          </a:p>
          <a:p>
            <a:pPr indent="-406400" lvl="0" marL="342900" marR="0" rtl="0" algn="l">
              <a:spcBef>
                <a:spcPts val="400"/>
              </a:spcBef>
              <a:spcAft>
                <a:spcPts val="0"/>
              </a:spcAft>
              <a:buClr>
                <a:srgbClr val="1F2D5A"/>
              </a:buClr>
              <a:buSzPts val="2500"/>
              <a:buFont typeface="Calibri"/>
              <a:buChar char="•"/>
            </a:pPr>
            <a:r>
              <a:rPr b="0" i="0" lang="en-US" sz="2500" u="none" cap="none" strike="noStrike">
                <a:solidFill>
                  <a:srgbClr val="1F2D5A"/>
                </a:solidFill>
                <a:latin typeface="Calibri"/>
                <a:ea typeface="Calibri"/>
                <a:cs typeface="Calibri"/>
                <a:sym typeface="Calibri"/>
              </a:rPr>
              <a:t>Calculate your minimum viable rate before accepting any project</a:t>
            </a:r>
            <a:endParaRPr b="0" i="0" sz="2500" u="none" cap="none" strike="noStrike">
              <a:solidFill>
                <a:srgbClr val="000000"/>
              </a:solidFill>
              <a:latin typeface="Calibri"/>
              <a:ea typeface="Calibri"/>
              <a:cs typeface="Calibri"/>
              <a:sym typeface="Calibri"/>
            </a:endParaRPr>
          </a:p>
          <a:p>
            <a:pPr indent="-406400" lvl="0" marL="342900" marR="0" rtl="0" algn="l">
              <a:spcBef>
                <a:spcPts val="400"/>
              </a:spcBef>
              <a:spcAft>
                <a:spcPts val="0"/>
              </a:spcAft>
              <a:buClr>
                <a:srgbClr val="1F2D5A"/>
              </a:buClr>
              <a:buSzPts val="2500"/>
              <a:buFont typeface="Calibri"/>
              <a:buChar char="•"/>
            </a:pPr>
            <a:r>
              <a:rPr b="0" i="0" lang="en-US" sz="2500" u="none" cap="none" strike="noStrike">
                <a:solidFill>
                  <a:srgbClr val="1F2D5A"/>
                </a:solidFill>
                <a:latin typeface="Calibri"/>
                <a:ea typeface="Calibri"/>
                <a:cs typeface="Calibri"/>
                <a:sym typeface="Calibri"/>
              </a:rPr>
              <a:t>Value-based pricing aligns your price with client benefit — not your time</a:t>
            </a:r>
            <a:endParaRPr b="0" i="0" sz="2500" u="none" cap="none" strike="noStrike">
              <a:solidFill>
                <a:srgbClr val="000000"/>
              </a:solidFill>
              <a:latin typeface="Calibri"/>
              <a:ea typeface="Calibri"/>
              <a:cs typeface="Calibri"/>
              <a:sym typeface="Calibri"/>
            </a:endParaRPr>
          </a:p>
        </p:txBody>
      </p:sp>
      <p:sp>
        <p:nvSpPr>
          <p:cNvPr id="361" name="Google Shape;361;g3e6510cc91a_0_199"/>
          <p:cNvSpPr/>
          <p:nvPr/>
        </p:nvSpPr>
        <p:spPr>
          <a:xfrm>
            <a:off x="1028700" y="7251500"/>
            <a:ext cx="16230600" cy="665100"/>
          </a:xfrm>
          <a:prstGeom prst="rect">
            <a:avLst/>
          </a:prstGeom>
          <a:solidFill>
            <a:srgbClr val="1A5CB0"/>
          </a:solidFill>
          <a:ln cap="flat" cmpd="sng" w="12700">
            <a:solidFill>
              <a:srgbClr val="1A5C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g3e6510cc91a_0_199"/>
          <p:cNvSpPr/>
          <p:nvPr/>
        </p:nvSpPr>
        <p:spPr>
          <a:xfrm>
            <a:off x="1301877" y="7327700"/>
            <a:ext cx="14932500" cy="495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1400"/>
              <a:buFont typeface="Calibri"/>
              <a:buNone/>
            </a:pPr>
            <a:r>
              <a:rPr b="1" i="0" lang="en-US" sz="1800" u="none" cap="none" strike="noStrike">
                <a:solidFill>
                  <a:schemeClr val="lt1"/>
                </a:solidFill>
                <a:latin typeface="Calibri"/>
                <a:ea typeface="Calibri"/>
                <a:cs typeface="Calibri"/>
                <a:sym typeface="Calibri"/>
              </a:rPr>
              <a:t>▶  Next: Lesson 2: Marketing, Branding &amp; Client Acquisition</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66" name="Shape 366"/>
        <p:cNvGrpSpPr/>
        <p:nvPr/>
      </p:nvGrpSpPr>
      <p:grpSpPr>
        <a:xfrm>
          <a:off x="0" y="0"/>
          <a:ext cx="0" cy="0"/>
          <a:chOff x="0" y="0"/>
          <a:chExt cx="0" cy="0"/>
        </a:xfrm>
      </p:grpSpPr>
      <p:grpSp>
        <p:nvGrpSpPr>
          <p:cNvPr id="367" name="Google Shape;367;g3e6510cc91a_0_291"/>
          <p:cNvGrpSpPr/>
          <p:nvPr/>
        </p:nvGrpSpPr>
        <p:grpSpPr>
          <a:xfrm>
            <a:off x="1028700" y="811707"/>
            <a:ext cx="16230707" cy="8446648"/>
            <a:chOff x="0" y="-57150"/>
            <a:chExt cx="4274726" cy="2224617"/>
          </a:xfrm>
        </p:grpSpPr>
        <p:sp>
          <p:nvSpPr>
            <p:cNvPr id="368" name="Google Shape;368;g3e6510cc91a_0_29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69" name="Google Shape;369;g3e6510cc91a_0_29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0" name="Google Shape;370;g3e6510cc91a_0_29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71" name="Google Shape;371;g3e6510cc91a_0_29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72" name="Google Shape;372;g3e6510cc91a_0_29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73" name="Google Shape;373;g3e6510cc91a_0_29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3e6510cc91a_0_29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g3e6510cc91a_0_291"/>
          <p:cNvSpPr/>
          <p:nvPr/>
        </p:nvSpPr>
        <p:spPr>
          <a:xfrm>
            <a:off x="1924124" y="3367198"/>
            <a:ext cx="1893600" cy="19947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2908"/>
              <a:buFont typeface="Arial Black"/>
              <a:buNone/>
            </a:pPr>
            <a:r>
              <a:rPr b="1" i="0" lang="en-US" sz="6400" u="none" cap="none" strike="noStrike">
                <a:solidFill>
                  <a:schemeClr val="lt1"/>
                </a:solidFill>
                <a:latin typeface="Trebuchet MS"/>
                <a:ea typeface="Trebuchet MS"/>
                <a:cs typeface="Trebuchet MS"/>
                <a:sym typeface="Trebuchet MS"/>
              </a:rPr>
              <a:t>2</a:t>
            </a:r>
            <a:endParaRPr i="0" sz="6400" u="none" cap="none" strike="noStrike">
              <a:solidFill>
                <a:schemeClr val="lt1"/>
              </a:solidFill>
              <a:latin typeface="Trebuchet MS"/>
              <a:ea typeface="Trebuchet MS"/>
              <a:cs typeface="Trebuchet MS"/>
              <a:sym typeface="Trebuchet MS"/>
            </a:endParaRPr>
          </a:p>
        </p:txBody>
      </p:sp>
      <p:sp>
        <p:nvSpPr>
          <p:cNvPr id="376" name="Google Shape;376;g3e6510cc91a_0_291"/>
          <p:cNvSpPr/>
          <p:nvPr/>
        </p:nvSpPr>
        <p:spPr>
          <a:xfrm>
            <a:off x="4063236" y="3285224"/>
            <a:ext cx="12622500" cy="68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2510"/>
              <a:buFont typeface="Calibri"/>
              <a:buNone/>
            </a:pPr>
            <a:r>
              <a:rPr b="1" i="0" lang="en-US" sz="2110" u="none" cap="none" strike="noStrike">
                <a:solidFill>
                  <a:srgbClr val="980000"/>
                </a:solidFill>
                <a:latin typeface="Trebuchet MS"/>
                <a:ea typeface="Trebuchet MS"/>
                <a:cs typeface="Trebuchet MS"/>
                <a:sym typeface="Trebuchet MS"/>
              </a:rPr>
              <a:t>L E S S O N</a:t>
            </a:r>
            <a:endParaRPr i="0" sz="2110" u="none" cap="none" strike="noStrike">
              <a:solidFill>
                <a:srgbClr val="980000"/>
              </a:solidFill>
              <a:latin typeface="Trebuchet MS"/>
              <a:ea typeface="Trebuchet MS"/>
              <a:cs typeface="Trebuchet MS"/>
              <a:sym typeface="Trebuchet MS"/>
            </a:endParaRPr>
          </a:p>
        </p:txBody>
      </p:sp>
      <p:sp>
        <p:nvSpPr>
          <p:cNvPr id="377" name="Google Shape;377;g3e6510cc91a_0_291"/>
          <p:cNvSpPr/>
          <p:nvPr/>
        </p:nvSpPr>
        <p:spPr>
          <a:xfrm>
            <a:off x="4063236" y="3367212"/>
            <a:ext cx="12786000" cy="3032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7171"/>
              <a:buFont typeface="Arial Black"/>
              <a:buNone/>
            </a:pPr>
            <a:r>
              <a:rPr b="1" i="0" lang="en-US" sz="6071" u="none" cap="none" strike="noStrike">
                <a:solidFill>
                  <a:schemeClr val="dk1"/>
                </a:solidFill>
                <a:latin typeface="Trebuchet MS"/>
                <a:ea typeface="Trebuchet MS"/>
                <a:cs typeface="Trebuchet MS"/>
                <a:sym typeface="Trebuchet MS"/>
              </a:rPr>
              <a:t>Marketing, Branding &amp;</a:t>
            </a:r>
            <a:endParaRPr i="0" sz="6071" u="none" cap="none" strike="noStrike">
              <a:solidFill>
                <a:schemeClr val="dk1"/>
              </a:solidFill>
              <a:latin typeface="Trebuchet MS"/>
              <a:ea typeface="Trebuchet MS"/>
              <a:cs typeface="Trebuchet MS"/>
              <a:sym typeface="Trebuchet MS"/>
            </a:endParaRPr>
          </a:p>
          <a:p>
            <a:pPr indent="0" lvl="0" marL="0" marR="0" rtl="0" algn="l">
              <a:spcBef>
                <a:spcPts val="0"/>
              </a:spcBef>
              <a:spcAft>
                <a:spcPts val="0"/>
              </a:spcAft>
              <a:buClr>
                <a:srgbClr val="FFFFFF"/>
              </a:buClr>
              <a:buSzPts val="7171"/>
              <a:buFont typeface="Arial Black"/>
              <a:buNone/>
            </a:pPr>
            <a:r>
              <a:rPr b="1" i="0" lang="en-US" sz="6071" u="none" cap="none" strike="noStrike">
                <a:solidFill>
                  <a:schemeClr val="dk1"/>
                </a:solidFill>
                <a:latin typeface="Trebuchet MS"/>
                <a:ea typeface="Trebuchet MS"/>
                <a:cs typeface="Trebuchet MS"/>
                <a:sym typeface="Trebuchet MS"/>
              </a:rPr>
              <a:t>Client Acquisition</a:t>
            </a:r>
            <a:endParaRPr i="0" sz="6071" u="none" cap="none" strike="noStrike">
              <a:solidFill>
                <a:schemeClr val="dk1"/>
              </a:solidFill>
              <a:latin typeface="Trebuchet MS"/>
              <a:ea typeface="Trebuchet MS"/>
              <a:cs typeface="Trebuchet MS"/>
              <a:sym typeface="Trebuchet MS"/>
            </a:endParaRPr>
          </a:p>
        </p:txBody>
      </p:sp>
      <p:sp>
        <p:nvSpPr>
          <p:cNvPr id="378" name="Google Shape;378;g3e6510cc91a_0_291"/>
          <p:cNvSpPr/>
          <p:nvPr/>
        </p:nvSpPr>
        <p:spPr>
          <a:xfrm>
            <a:off x="4063236" y="6375374"/>
            <a:ext cx="9015900" cy="114600"/>
          </a:xfrm>
          <a:prstGeom prst="rect">
            <a:avLst/>
          </a:prstGeom>
          <a:solidFill>
            <a:srgbClr val="E8A000"/>
          </a:solidFill>
          <a:ln cap="flat" cmpd="sng" w="22775">
            <a:solidFill>
              <a:srgbClr val="E8A000"/>
            </a:solidFill>
            <a:prstDash val="solid"/>
            <a:round/>
            <a:headEnd len="sm" w="sm" type="none"/>
            <a:tailEnd len="sm" w="sm" type="none"/>
          </a:ln>
        </p:spPr>
        <p:txBody>
          <a:bodyPr anchorCtr="0" anchor="ctr" bIns="163900" lIns="163900" spcFirstLastPara="1" rIns="163900" wrap="square" tIns="163900">
            <a:noAutofit/>
          </a:bodyPr>
          <a:lstStyle/>
          <a:p>
            <a:pPr indent="0" lvl="0" marL="0" rtl="0" algn="l">
              <a:spcBef>
                <a:spcPts val="0"/>
              </a:spcBef>
              <a:spcAft>
                <a:spcPts val="0"/>
              </a:spcAft>
              <a:buNone/>
            </a:pPr>
            <a:r>
              <a:t/>
            </a:r>
            <a:endParaRPr/>
          </a:p>
        </p:txBody>
      </p:sp>
      <p:sp>
        <p:nvSpPr>
          <p:cNvPr id="379" name="Google Shape;379;g3e6510cc91a_0_291"/>
          <p:cNvSpPr/>
          <p:nvPr/>
        </p:nvSpPr>
        <p:spPr>
          <a:xfrm>
            <a:off x="4063236" y="6756373"/>
            <a:ext cx="12786000" cy="90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2689"/>
              <a:buFont typeface="Calibri"/>
              <a:buNone/>
            </a:pPr>
            <a:r>
              <a:rPr b="0" i="1" lang="en-US" sz="2489" u="none" cap="none" strike="noStrike">
                <a:solidFill>
                  <a:srgbClr val="1A5CB0"/>
                </a:solidFill>
                <a:latin typeface="Calibri"/>
                <a:ea typeface="Calibri"/>
                <a:cs typeface="Calibri"/>
                <a:sym typeface="Calibri"/>
              </a:rPr>
              <a:t>Building your brand, attracting clients, and creating a sustainable income pipeline</a:t>
            </a:r>
            <a:endParaRPr b="0" i="0" sz="2489" u="none" cap="none" strike="noStrike">
              <a:solidFill>
                <a:srgbClr val="1A5CB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383" name="Shape 383"/>
        <p:cNvGrpSpPr/>
        <p:nvPr/>
      </p:nvGrpSpPr>
      <p:grpSpPr>
        <a:xfrm>
          <a:off x="0" y="0"/>
          <a:ext cx="0" cy="0"/>
          <a:chOff x="0" y="0"/>
          <a:chExt cx="0" cy="0"/>
        </a:xfrm>
      </p:grpSpPr>
      <p:grpSp>
        <p:nvGrpSpPr>
          <p:cNvPr id="384" name="Google Shape;384;g3e6510cc91a_0_280"/>
          <p:cNvGrpSpPr/>
          <p:nvPr/>
        </p:nvGrpSpPr>
        <p:grpSpPr>
          <a:xfrm>
            <a:off x="1028700" y="811707"/>
            <a:ext cx="16230707" cy="8446648"/>
            <a:chOff x="0" y="-57150"/>
            <a:chExt cx="4274726" cy="2224617"/>
          </a:xfrm>
        </p:grpSpPr>
        <p:sp>
          <p:nvSpPr>
            <p:cNvPr id="385" name="Google Shape;385;g3e6510cc91a_0_28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386" name="Google Shape;386;g3e6510cc91a_0_28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7" name="Google Shape;387;g3e6510cc91a_0_28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388" name="Google Shape;388;g3e6510cc91a_0_28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389" name="Google Shape;389;g3e6510cc91a_0_28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390" name="Google Shape;390;g3e6510cc91a_0_28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g3e6510cc91a_0_28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g3e6510cc91a_0_280"/>
          <p:cNvSpPr/>
          <p:nvPr/>
        </p:nvSpPr>
        <p:spPr>
          <a:xfrm>
            <a:off x="1028800" y="1356525"/>
            <a:ext cx="16230600" cy="1365900"/>
          </a:xfrm>
          <a:prstGeom prst="rect">
            <a:avLst/>
          </a:prstGeom>
          <a:noFill/>
          <a:ln>
            <a:noFill/>
          </a:ln>
        </p:spPr>
        <p:txBody>
          <a:bodyPr anchorCtr="0" anchor="ctr" bIns="126450" lIns="126450" spcFirstLastPara="1" rIns="126450" wrap="square" tIns="126450">
            <a:noAutofit/>
          </a:bodyPr>
          <a:lstStyle/>
          <a:p>
            <a:pPr indent="0" lvl="0" marL="0" rtl="0" algn="l">
              <a:spcBef>
                <a:spcPts val="0"/>
              </a:spcBef>
              <a:spcAft>
                <a:spcPts val="0"/>
              </a:spcAft>
              <a:buNone/>
            </a:pPr>
            <a:r>
              <a:t/>
            </a:r>
            <a:endParaRPr/>
          </a:p>
        </p:txBody>
      </p:sp>
      <p:sp>
        <p:nvSpPr>
          <p:cNvPr id="393" name="Google Shape;393;g3e6510cc91a_0_280"/>
          <p:cNvSpPr/>
          <p:nvPr/>
        </p:nvSpPr>
        <p:spPr>
          <a:xfrm>
            <a:off x="1028800" y="2493825"/>
            <a:ext cx="14010600" cy="129900"/>
          </a:xfrm>
          <a:prstGeom prst="rect">
            <a:avLst/>
          </a:prstGeom>
          <a:solidFill>
            <a:srgbClr val="E8A000"/>
          </a:solidFill>
          <a:ln cap="flat" cmpd="sng" w="17575">
            <a:solidFill>
              <a:srgbClr val="E8A000"/>
            </a:solidFill>
            <a:prstDash val="solid"/>
            <a:round/>
            <a:headEnd len="sm" w="sm" type="none"/>
            <a:tailEnd len="sm" w="sm" type="none"/>
          </a:ln>
        </p:spPr>
        <p:txBody>
          <a:bodyPr anchorCtr="0" anchor="ctr" bIns="126450" lIns="126450" spcFirstLastPara="1" rIns="126450" wrap="square" tIns="126450">
            <a:noAutofit/>
          </a:bodyPr>
          <a:lstStyle/>
          <a:p>
            <a:pPr indent="0" lvl="0" marL="0" rtl="0" algn="l">
              <a:spcBef>
                <a:spcPts val="0"/>
              </a:spcBef>
              <a:spcAft>
                <a:spcPts val="0"/>
              </a:spcAft>
              <a:buNone/>
            </a:pPr>
            <a:r>
              <a:t/>
            </a:r>
            <a:endParaRPr/>
          </a:p>
        </p:txBody>
      </p:sp>
      <p:sp>
        <p:nvSpPr>
          <p:cNvPr id="394" name="Google Shape;394;g3e6510cc91a_0_280"/>
          <p:cNvSpPr/>
          <p:nvPr/>
        </p:nvSpPr>
        <p:spPr>
          <a:xfrm>
            <a:off x="1596864" y="1419761"/>
            <a:ext cx="15094200" cy="1264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873"/>
              <a:buFont typeface="Arial Black"/>
              <a:buNone/>
            </a:pPr>
            <a:r>
              <a:rPr b="1" i="0" lang="en-US" sz="3873" u="none" cap="none" strike="noStrike">
                <a:solidFill>
                  <a:schemeClr val="dk1"/>
                </a:solidFill>
                <a:latin typeface="Trebuchet MS"/>
                <a:ea typeface="Trebuchet MS"/>
                <a:cs typeface="Trebuchet MS"/>
                <a:sym typeface="Trebuchet MS"/>
              </a:rPr>
              <a:t>The 4 Elements of Your Brand</a:t>
            </a:r>
            <a:endParaRPr b="1" i="0" sz="3873" u="none" cap="none" strike="noStrike">
              <a:solidFill>
                <a:schemeClr val="dk1"/>
              </a:solidFill>
              <a:latin typeface="Trebuchet MS"/>
              <a:ea typeface="Trebuchet MS"/>
              <a:cs typeface="Trebuchet MS"/>
              <a:sym typeface="Trebuchet MS"/>
            </a:endParaRPr>
          </a:p>
        </p:txBody>
      </p:sp>
      <p:sp>
        <p:nvSpPr>
          <p:cNvPr id="395" name="Google Shape;395;g3e6510cc91a_0_280"/>
          <p:cNvSpPr/>
          <p:nvPr/>
        </p:nvSpPr>
        <p:spPr>
          <a:xfrm>
            <a:off x="1434560" y="2899487"/>
            <a:ext cx="7498800" cy="1618800"/>
          </a:xfrm>
          <a:prstGeom prst="rect">
            <a:avLst/>
          </a:prstGeom>
          <a:solidFill>
            <a:srgbClr val="FFF8DC"/>
          </a:solidFill>
          <a:ln cap="flat" cmpd="sng" w="17575">
            <a:solidFill>
              <a:srgbClr val="1A5CB0"/>
            </a:solidFill>
            <a:prstDash val="solid"/>
            <a:round/>
            <a:headEnd len="sm" w="sm" type="none"/>
            <a:tailEnd len="sm" w="sm" type="none"/>
          </a:ln>
        </p:spPr>
        <p:txBody>
          <a:bodyPr anchorCtr="0" anchor="ctr" bIns="126450" lIns="126450" spcFirstLastPara="1" rIns="126450" wrap="square" tIns="126450">
            <a:noAutofit/>
          </a:bodyPr>
          <a:lstStyle/>
          <a:p>
            <a:pPr indent="0" lvl="0" marL="0" rtl="0" algn="l">
              <a:spcBef>
                <a:spcPts val="0"/>
              </a:spcBef>
              <a:spcAft>
                <a:spcPts val="0"/>
              </a:spcAft>
              <a:buNone/>
            </a:pPr>
            <a:r>
              <a:t/>
            </a:r>
            <a:endParaRPr/>
          </a:p>
        </p:txBody>
      </p:sp>
      <p:sp>
        <p:nvSpPr>
          <p:cNvPr id="396" name="Google Shape;396;g3e6510cc91a_0_280"/>
          <p:cNvSpPr/>
          <p:nvPr/>
        </p:nvSpPr>
        <p:spPr>
          <a:xfrm>
            <a:off x="1434550" y="2899475"/>
            <a:ext cx="7498800" cy="518700"/>
          </a:xfrm>
          <a:prstGeom prst="rect">
            <a:avLst/>
          </a:prstGeom>
          <a:solidFill>
            <a:srgbClr val="1A5CB0"/>
          </a:solidFill>
          <a:ln>
            <a:noFill/>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936"/>
              <a:buFont typeface="Calibri"/>
              <a:buNone/>
            </a:pPr>
            <a:r>
              <a:rPr b="1" i="0" lang="en-US" sz="1936" u="none" cap="none" strike="noStrike">
                <a:solidFill>
                  <a:schemeClr val="lt1"/>
                </a:solidFill>
                <a:latin typeface="Calibri"/>
                <a:ea typeface="Calibri"/>
                <a:cs typeface="Calibri"/>
                <a:sym typeface="Calibri"/>
              </a:rPr>
              <a:t>Business Name</a:t>
            </a:r>
            <a:endParaRPr b="0" i="0" sz="1936" u="none" cap="none" strike="noStrike">
              <a:solidFill>
                <a:schemeClr val="lt1"/>
              </a:solidFill>
              <a:latin typeface="Calibri"/>
              <a:ea typeface="Calibri"/>
              <a:cs typeface="Calibri"/>
              <a:sym typeface="Calibri"/>
            </a:endParaRPr>
          </a:p>
        </p:txBody>
      </p:sp>
      <p:sp>
        <p:nvSpPr>
          <p:cNvPr id="397" name="Google Shape;397;g3e6510cc91a_0_280"/>
          <p:cNvSpPr/>
          <p:nvPr/>
        </p:nvSpPr>
        <p:spPr>
          <a:xfrm>
            <a:off x="1678016" y="3430670"/>
            <a:ext cx="7060500" cy="986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660"/>
              <a:buFont typeface="Calibri"/>
              <a:buNone/>
            </a:pPr>
            <a:r>
              <a:rPr b="0" i="0" lang="en-US" sz="1660" u="none" cap="none" strike="noStrike">
                <a:solidFill>
                  <a:srgbClr val="1F2D5A"/>
                </a:solidFill>
                <a:latin typeface="Calibri"/>
                <a:ea typeface="Calibri"/>
                <a:cs typeface="Calibri"/>
                <a:sym typeface="Calibri"/>
              </a:rPr>
              <a:t>Memorable, professional, easy to spell. Avoid generic names — 'Digital Solutions' vs 'AutoFlow by Amara'</a:t>
            </a:r>
            <a:endParaRPr b="0" i="0" sz="1660" u="none" cap="none" strike="noStrike">
              <a:solidFill>
                <a:srgbClr val="000000"/>
              </a:solidFill>
              <a:latin typeface="Calibri"/>
              <a:ea typeface="Calibri"/>
              <a:cs typeface="Calibri"/>
              <a:sym typeface="Calibri"/>
            </a:endParaRPr>
          </a:p>
        </p:txBody>
      </p:sp>
      <p:sp>
        <p:nvSpPr>
          <p:cNvPr id="398" name="Google Shape;398;g3e6510cc91a_0_280"/>
          <p:cNvSpPr/>
          <p:nvPr/>
        </p:nvSpPr>
        <p:spPr>
          <a:xfrm>
            <a:off x="9338769" y="2899487"/>
            <a:ext cx="7498800" cy="1618800"/>
          </a:xfrm>
          <a:prstGeom prst="rect">
            <a:avLst/>
          </a:prstGeom>
          <a:solidFill>
            <a:srgbClr val="FFF8DC"/>
          </a:solidFill>
          <a:ln cap="flat" cmpd="sng" w="17575">
            <a:solidFill>
              <a:srgbClr val="0B8FAC"/>
            </a:solidFill>
            <a:prstDash val="solid"/>
            <a:round/>
            <a:headEnd len="sm" w="sm" type="none"/>
            <a:tailEnd len="sm" w="sm" type="none"/>
          </a:ln>
        </p:spPr>
        <p:txBody>
          <a:bodyPr anchorCtr="0" anchor="ctr" bIns="126450" lIns="126450" spcFirstLastPara="1" rIns="126450" wrap="square" tIns="126450">
            <a:noAutofit/>
          </a:bodyPr>
          <a:lstStyle/>
          <a:p>
            <a:pPr indent="0" lvl="0" marL="0" rtl="0" algn="l">
              <a:spcBef>
                <a:spcPts val="0"/>
              </a:spcBef>
              <a:spcAft>
                <a:spcPts val="0"/>
              </a:spcAft>
              <a:buNone/>
            </a:pPr>
            <a:r>
              <a:t/>
            </a:r>
            <a:endParaRPr/>
          </a:p>
        </p:txBody>
      </p:sp>
      <p:sp>
        <p:nvSpPr>
          <p:cNvPr id="399" name="Google Shape;399;g3e6510cc91a_0_280"/>
          <p:cNvSpPr/>
          <p:nvPr/>
        </p:nvSpPr>
        <p:spPr>
          <a:xfrm>
            <a:off x="9338775" y="2899475"/>
            <a:ext cx="7498800" cy="518700"/>
          </a:xfrm>
          <a:prstGeom prst="rect">
            <a:avLst/>
          </a:prstGeom>
          <a:solidFill>
            <a:srgbClr val="0B8FAC"/>
          </a:solidFill>
          <a:ln>
            <a:noFill/>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936"/>
              <a:buFont typeface="Calibri"/>
              <a:buNone/>
            </a:pPr>
            <a:r>
              <a:rPr b="1" i="0" lang="en-US" sz="1936" u="none" cap="none" strike="noStrike">
                <a:solidFill>
                  <a:schemeClr val="lt1"/>
                </a:solidFill>
                <a:latin typeface="Calibri"/>
                <a:ea typeface="Calibri"/>
                <a:cs typeface="Calibri"/>
                <a:sym typeface="Calibri"/>
              </a:rPr>
              <a:t>Visual Identity</a:t>
            </a:r>
            <a:endParaRPr b="0" i="0" sz="1936" u="none" cap="none" strike="noStrike">
              <a:solidFill>
                <a:schemeClr val="lt1"/>
              </a:solidFill>
              <a:latin typeface="Calibri"/>
              <a:ea typeface="Calibri"/>
              <a:cs typeface="Calibri"/>
              <a:sym typeface="Calibri"/>
            </a:endParaRPr>
          </a:p>
        </p:txBody>
      </p:sp>
      <p:sp>
        <p:nvSpPr>
          <p:cNvPr id="400" name="Google Shape;400;g3e6510cc91a_0_280"/>
          <p:cNvSpPr/>
          <p:nvPr/>
        </p:nvSpPr>
        <p:spPr>
          <a:xfrm>
            <a:off x="9582225" y="3430670"/>
            <a:ext cx="7060500" cy="986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660"/>
              <a:buFont typeface="Calibri"/>
              <a:buNone/>
            </a:pPr>
            <a:r>
              <a:rPr b="0" i="0" lang="en-US" sz="1660" u="none" cap="none" strike="noStrike">
                <a:solidFill>
                  <a:srgbClr val="1F2D5A"/>
                </a:solidFill>
                <a:latin typeface="Calibri"/>
                <a:ea typeface="Calibri"/>
                <a:cs typeface="Calibri"/>
                <a:sym typeface="Calibri"/>
              </a:rPr>
              <a:t>Logo, color palette, consistent fonts. Canva makes this free and fast. Consistency across all platforms is essential.</a:t>
            </a:r>
            <a:endParaRPr b="0" i="0" sz="1660" u="none" cap="none" strike="noStrike">
              <a:solidFill>
                <a:srgbClr val="000000"/>
              </a:solidFill>
              <a:latin typeface="Calibri"/>
              <a:ea typeface="Calibri"/>
              <a:cs typeface="Calibri"/>
              <a:sym typeface="Calibri"/>
            </a:endParaRPr>
          </a:p>
        </p:txBody>
      </p:sp>
      <p:sp>
        <p:nvSpPr>
          <p:cNvPr id="401" name="Google Shape;401;g3e6510cc91a_0_280"/>
          <p:cNvSpPr/>
          <p:nvPr/>
        </p:nvSpPr>
        <p:spPr>
          <a:xfrm>
            <a:off x="1434560" y="4695393"/>
            <a:ext cx="7498800" cy="1618800"/>
          </a:xfrm>
          <a:prstGeom prst="rect">
            <a:avLst/>
          </a:prstGeom>
          <a:solidFill>
            <a:srgbClr val="FFF8DC"/>
          </a:solidFill>
          <a:ln cap="flat" cmpd="sng" w="17575">
            <a:solidFill>
              <a:srgbClr val="07C8A0"/>
            </a:solidFill>
            <a:prstDash val="solid"/>
            <a:round/>
            <a:headEnd len="sm" w="sm" type="none"/>
            <a:tailEnd len="sm" w="sm" type="none"/>
          </a:ln>
        </p:spPr>
        <p:txBody>
          <a:bodyPr anchorCtr="0" anchor="ctr" bIns="126450" lIns="126450" spcFirstLastPara="1" rIns="126450" wrap="square" tIns="126450">
            <a:noAutofit/>
          </a:bodyPr>
          <a:lstStyle/>
          <a:p>
            <a:pPr indent="0" lvl="0" marL="0" rtl="0" algn="l">
              <a:spcBef>
                <a:spcPts val="0"/>
              </a:spcBef>
              <a:spcAft>
                <a:spcPts val="0"/>
              </a:spcAft>
              <a:buNone/>
            </a:pPr>
            <a:r>
              <a:t/>
            </a:r>
            <a:endParaRPr/>
          </a:p>
        </p:txBody>
      </p:sp>
      <p:sp>
        <p:nvSpPr>
          <p:cNvPr id="402" name="Google Shape;402;g3e6510cc91a_0_280"/>
          <p:cNvSpPr/>
          <p:nvPr/>
        </p:nvSpPr>
        <p:spPr>
          <a:xfrm>
            <a:off x="1434550" y="4695375"/>
            <a:ext cx="7498800" cy="518700"/>
          </a:xfrm>
          <a:prstGeom prst="rect">
            <a:avLst/>
          </a:prstGeom>
          <a:solidFill>
            <a:srgbClr val="07C8A0"/>
          </a:solidFill>
          <a:ln>
            <a:noFill/>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936"/>
              <a:buFont typeface="Calibri"/>
              <a:buNone/>
            </a:pPr>
            <a:r>
              <a:rPr b="1" i="0" lang="en-US" sz="1936" u="none" cap="none" strike="noStrike">
                <a:solidFill>
                  <a:schemeClr val="lt1"/>
                </a:solidFill>
                <a:latin typeface="Calibri"/>
                <a:ea typeface="Calibri"/>
                <a:cs typeface="Calibri"/>
                <a:sym typeface="Calibri"/>
              </a:rPr>
              <a:t>Communication Tone</a:t>
            </a:r>
            <a:endParaRPr b="0" i="0" sz="1936" u="none" cap="none" strike="noStrike">
              <a:solidFill>
                <a:schemeClr val="lt1"/>
              </a:solidFill>
              <a:latin typeface="Calibri"/>
              <a:ea typeface="Calibri"/>
              <a:cs typeface="Calibri"/>
              <a:sym typeface="Calibri"/>
            </a:endParaRPr>
          </a:p>
        </p:txBody>
      </p:sp>
      <p:sp>
        <p:nvSpPr>
          <p:cNvPr id="403" name="Google Shape;403;g3e6510cc91a_0_280"/>
          <p:cNvSpPr/>
          <p:nvPr/>
        </p:nvSpPr>
        <p:spPr>
          <a:xfrm>
            <a:off x="1678016" y="5226577"/>
            <a:ext cx="7060500" cy="986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660"/>
              <a:buFont typeface="Calibri"/>
              <a:buNone/>
            </a:pPr>
            <a:r>
              <a:rPr b="0" i="0" lang="en-US" sz="1660" u="none" cap="none" strike="noStrike">
                <a:solidFill>
                  <a:srgbClr val="1F2D5A"/>
                </a:solidFill>
                <a:latin typeface="Calibri"/>
                <a:ea typeface="Calibri"/>
                <a:cs typeface="Calibri"/>
                <a:sym typeface="Calibri"/>
              </a:rPr>
              <a:t>How you sound in all messages: formal/casual, enthusiastic/calm, local/global. Define it and stick to it.</a:t>
            </a:r>
            <a:endParaRPr b="0" i="0" sz="1660" u="none" cap="none" strike="noStrike">
              <a:solidFill>
                <a:srgbClr val="000000"/>
              </a:solidFill>
              <a:latin typeface="Calibri"/>
              <a:ea typeface="Calibri"/>
              <a:cs typeface="Calibri"/>
              <a:sym typeface="Calibri"/>
            </a:endParaRPr>
          </a:p>
        </p:txBody>
      </p:sp>
      <p:sp>
        <p:nvSpPr>
          <p:cNvPr id="404" name="Google Shape;404;g3e6510cc91a_0_280"/>
          <p:cNvSpPr/>
          <p:nvPr/>
        </p:nvSpPr>
        <p:spPr>
          <a:xfrm>
            <a:off x="9338769" y="4695393"/>
            <a:ext cx="7498800" cy="1618800"/>
          </a:xfrm>
          <a:prstGeom prst="rect">
            <a:avLst/>
          </a:prstGeom>
          <a:solidFill>
            <a:srgbClr val="FFF8DC"/>
          </a:solidFill>
          <a:ln cap="flat" cmpd="sng" w="17575">
            <a:solidFill>
              <a:srgbClr val="E8A000"/>
            </a:solidFill>
            <a:prstDash val="solid"/>
            <a:round/>
            <a:headEnd len="sm" w="sm" type="none"/>
            <a:tailEnd len="sm" w="sm" type="none"/>
          </a:ln>
        </p:spPr>
        <p:txBody>
          <a:bodyPr anchorCtr="0" anchor="ctr" bIns="126450" lIns="126450" spcFirstLastPara="1" rIns="126450" wrap="square" tIns="126450">
            <a:noAutofit/>
          </a:bodyPr>
          <a:lstStyle/>
          <a:p>
            <a:pPr indent="0" lvl="0" marL="0" rtl="0" algn="l">
              <a:spcBef>
                <a:spcPts val="0"/>
              </a:spcBef>
              <a:spcAft>
                <a:spcPts val="0"/>
              </a:spcAft>
              <a:buNone/>
            </a:pPr>
            <a:r>
              <a:t/>
            </a:r>
            <a:endParaRPr/>
          </a:p>
        </p:txBody>
      </p:sp>
      <p:sp>
        <p:nvSpPr>
          <p:cNvPr id="405" name="Google Shape;405;g3e6510cc91a_0_280"/>
          <p:cNvSpPr/>
          <p:nvPr/>
        </p:nvSpPr>
        <p:spPr>
          <a:xfrm>
            <a:off x="9338775" y="4695375"/>
            <a:ext cx="7498800" cy="518700"/>
          </a:xfrm>
          <a:prstGeom prst="rect">
            <a:avLst/>
          </a:prstGeom>
          <a:solidFill>
            <a:srgbClr val="E8A000"/>
          </a:solidFill>
          <a:ln>
            <a:noFill/>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936"/>
              <a:buFont typeface="Calibri"/>
              <a:buNone/>
            </a:pPr>
            <a:r>
              <a:rPr b="1" i="0" lang="en-US" sz="1936" u="none" cap="none" strike="noStrike">
                <a:solidFill>
                  <a:schemeClr val="lt1"/>
                </a:solidFill>
                <a:latin typeface="Calibri"/>
                <a:ea typeface="Calibri"/>
                <a:cs typeface="Calibri"/>
                <a:sym typeface="Calibri"/>
              </a:rPr>
              <a:t>Value Proposition</a:t>
            </a:r>
            <a:endParaRPr b="0" i="0" sz="1936" u="none" cap="none" strike="noStrike">
              <a:solidFill>
                <a:schemeClr val="lt1"/>
              </a:solidFill>
              <a:latin typeface="Calibri"/>
              <a:ea typeface="Calibri"/>
              <a:cs typeface="Calibri"/>
              <a:sym typeface="Calibri"/>
            </a:endParaRPr>
          </a:p>
        </p:txBody>
      </p:sp>
      <p:sp>
        <p:nvSpPr>
          <p:cNvPr id="406" name="Google Shape;406;g3e6510cc91a_0_280"/>
          <p:cNvSpPr/>
          <p:nvPr/>
        </p:nvSpPr>
        <p:spPr>
          <a:xfrm>
            <a:off x="9582225" y="5226577"/>
            <a:ext cx="7060500" cy="986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660"/>
              <a:buFont typeface="Calibri"/>
              <a:buNone/>
            </a:pPr>
            <a:r>
              <a:rPr b="0" i="0" lang="en-US" sz="1660" u="none" cap="none" strike="noStrike">
                <a:solidFill>
                  <a:srgbClr val="1F2D5A"/>
                </a:solidFill>
                <a:latin typeface="Calibri"/>
                <a:ea typeface="Calibri"/>
                <a:cs typeface="Calibri"/>
                <a:sym typeface="Calibri"/>
              </a:rPr>
              <a:t>One clear sentence: 'I save small businesses 5 hours/week through automation setups delivered in 48 hours.'</a:t>
            </a:r>
            <a:endParaRPr b="0" i="0" sz="1660" u="none" cap="none" strike="noStrike">
              <a:solidFill>
                <a:srgbClr val="000000"/>
              </a:solidFill>
              <a:latin typeface="Calibri"/>
              <a:ea typeface="Calibri"/>
              <a:cs typeface="Calibri"/>
              <a:sym typeface="Calibri"/>
            </a:endParaRPr>
          </a:p>
        </p:txBody>
      </p:sp>
      <p:sp>
        <p:nvSpPr>
          <p:cNvPr id="407" name="Google Shape;407;g3e6510cc91a_0_280"/>
          <p:cNvSpPr/>
          <p:nvPr/>
        </p:nvSpPr>
        <p:spPr>
          <a:xfrm>
            <a:off x="1434560" y="6491299"/>
            <a:ext cx="7498800" cy="1618800"/>
          </a:xfrm>
          <a:prstGeom prst="rect">
            <a:avLst/>
          </a:prstGeom>
          <a:solidFill>
            <a:srgbClr val="FFF8DC"/>
          </a:solidFill>
          <a:ln cap="flat" cmpd="sng" w="17575">
            <a:solidFill>
              <a:srgbClr val="7C3AED"/>
            </a:solidFill>
            <a:prstDash val="solid"/>
            <a:round/>
            <a:headEnd len="sm" w="sm" type="none"/>
            <a:tailEnd len="sm" w="sm" type="none"/>
          </a:ln>
        </p:spPr>
        <p:txBody>
          <a:bodyPr anchorCtr="0" anchor="ctr" bIns="126450" lIns="126450" spcFirstLastPara="1" rIns="126450" wrap="square" tIns="126450">
            <a:noAutofit/>
          </a:bodyPr>
          <a:lstStyle/>
          <a:p>
            <a:pPr indent="0" lvl="0" marL="0" rtl="0" algn="l">
              <a:spcBef>
                <a:spcPts val="0"/>
              </a:spcBef>
              <a:spcAft>
                <a:spcPts val="0"/>
              </a:spcAft>
              <a:buNone/>
            </a:pPr>
            <a:r>
              <a:t/>
            </a:r>
            <a:endParaRPr/>
          </a:p>
        </p:txBody>
      </p:sp>
      <p:sp>
        <p:nvSpPr>
          <p:cNvPr id="408" name="Google Shape;408;g3e6510cc91a_0_280"/>
          <p:cNvSpPr/>
          <p:nvPr/>
        </p:nvSpPr>
        <p:spPr>
          <a:xfrm>
            <a:off x="1434550" y="6491275"/>
            <a:ext cx="7498800" cy="518700"/>
          </a:xfrm>
          <a:prstGeom prst="rect">
            <a:avLst/>
          </a:prstGeom>
          <a:solidFill>
            <a:srgbClr val="7C3AED"/>
          </a:solidFill>
          <a:ln>
            <a:noFill/>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936"/>
              <a:buFont typeface="Calibri"/>
              <a:buNone/>
            </a:pPr>
            <a:r>
              <a:rPr b="1" lang="en-US" sz="1936">
                <a:solidFill>
                  <a:schemeClr val="lt1"/>
                </a:solidFill>
                <a:latin typeface="Calibri"/>
                <a:ea typeface="Calibri"/>
                <a:cs typeface="Calibri"/>
                <a:sym typeface="Calibri"/>
              </a:rPr>
              <a:t>     </a:t>
            </a:r>
            <a:r>
              <a:rPr b="1" i="0" lang="en-US" sz="1936" u="none" cap="none" strike="noStrike">
                <a:solidFill>
                  <a:schemeClr val="lt1"/>
                </a:solidFill>
                <a:latin typeface="Calibri"/>
                <a:ea typeface="Calibri"/>
                <a:cs typeface="Calibri"/>
                <a:sym typeface="Calibri"/>
              </a:rPr>
              <a:t>Target Audience</a:t>
            </a:r>
            <a:endParaRPr b="0" i="0" sz="1936" u="none" cap="none" strike="noStrike">
              <a:solidFill>
                <a:schemeClr val="lt1"/>
              </a:solidFill>
              <a:latin typeface="Calibri"/>
              <a:ea typeface="Calibri"/>
              <a:cs typeface="Calibri"/>
              <a:sym typeface="Calibri"/>
            </a:endParaRPr>
          </a:p>
        </p:txBody>
      </p:sp>
      <p:sp>
        <p:nvSpPr>
          <p:cNvPr id="409" name="Google Shape;409;g3e6510cc91a_0_280"/>
          <p:cNvSpPr/>
          <p:nvPr/>
        </p:nvSpPr>
        <p:spPr>
          <a:xfrm>
            <a:off x="1678016" y="7022483"/>
            <a:ext cx="7060500" cy="986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660"/>
              <a:buFont typeface="Calibri"/>
              <a:buNone/>
            </a:pPr>
            <a:r>
              <a:rPr b="0" i="0" lang="en-US" sz="1660" u="none" cap="none" strike="noStrike">
                <a:solidFill>
                  <a:srgbClr val="1F2D5A"/>
                </a:solidFill>
                <a:latin typeface="Calibri"/>
                <a:ea typeface="Calibri"/>
                <a:cs typeface="Calibri"/>
                <a:sym typeface="Calibri"/>
              </a:rPr>
              <a:t>Specific description: 'Small food businesses in West Africa with 1-5 employees who use WhatsApp for orders'</a:t>
            </a:r>
            <a:endParaRPr b="0" i="0" sz="1660" u="none" cap="none" strike="noStrike">
              <a:solidFill>
                <a:srgbClr val="000000"/>
              </a:solidFill>
              <a:latin typeface="Calibri"/>
              <a:ea typeface="Calibri"/>
              <a:cs typeface="Calibri"/>
              <a:sym typeface="Calibri"/>
            </a:endParaRPr>
          </a:p>
        </p:txBody>
      </p:sp>
      <p:sp>
        <p:nvSpPr>
          <p:cNvPr id="410" name="Google Shape;410;g3e6510cc91a_0_280"/>
          <p:cNvSpPr/>
          <p:nvPr/>
        </p:nvSpPr>
        <p:spPr>
          <a:xfrm>
            <a:off x="9338769" y="6491299"/>
            <a:ext cx="7498800" cy="1618800"/>
          </a:xfrm>
          <a:prstGeom prst="rect">
            <a:avLst/>
          </a:prstGeom>
          <a:solidFill>
            <a:srgbClr val="FFF8DC"/>
          </a:solidFill>
          <a:ln cap="flat" cmpd="sng" w="17575">
            <a:solidFill>
              <a:schemeClr val="dk2"/>
            </a:solidFill>
            <a:prstDash val="solid"/>
            <a:round/>
            <a:headEnd len="sm" w="sm" type="none"/>
            <a:tailEnd len="sm" w="sm" type="none"/>
          </a:ln>
        </p:spPr>
        <p:txBody>
          <a:bodyPr anchorCtr="0" anchor="ctr" bIns="126450" lIns="126450" spcFirstLastPara="1" rIns="126450" wrap="square" tIns="126450">
            <a:noAutofit/>
          </a:bodyPr>
          <a:lstStyle/>
          <a:p>
            <a:pPr indent="0" lvl="0" marL="0" rtl="0" algn="l">
              <a:spcBef>
                <a:spcPts val="0"/>
              </a:spcBef>
              <a:spcAft>
                <a:spcPts val="0"/>
              </a:spcAft>
              <a:buNone/>
            </a:pPr>
            <a:r>
              <a:t/>
            </a:r>
            <a:endParaRPr/>
          </a:p>
        </p:txBody>
      </p:sp>
      <p:sp>
        <p:nvSpPr>
          <p:cNvPr id="411" name="Google Shape;411;g3e6510cc91a_0_280"/>
          <p:cNvSpPr/>
          <p:nvPr/>
        </p:nvSpPr>
        <p:spPr>
          <a:xfrm>
            <a:off x="9338775" y="6491275"/>
            <a:ext cx="7498800" cy="518700"/>
          </a:xfrm>
          <a:prstGeom prst="rect">
            <a:avLst/>
          </a:prstGeom>
          <a:solidFill>
            <a:schemeClr val="dk2"/>
          </a:solidFill>
          <a:ln>
            <a:noFill/>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936"/>
              <a:buFont typeface="Calibri"/>
              <a:buNone/>
            </a:pPr>
            <a:r>
              <a:rPr b="1" i="0" lang="en-US" sz="1936" u="none" cap="none" strike="noStrike">
                <a:solidFill>
                  <a:schemeClr val="lt1"/>
                </a:solidFill>
                <a:latin typeface="Calibri"/>
                <a:ea typeface="Calibri"/>
                <a:cs typeface="Calibri"/>
                <a:sym typeface="Calibri"/>
              </a:rPr>
              <a:t>Social Proof</a:t>
            </a:r>
            <a:endParaRPr b="0" i="0" sz="1936" u="none" cap="none" strike="noStrike">
              <a:solidFill>
                <a:schemeClr val="lt1"/>
              </a:solidFill>
              <a:latin typeface="Calibri"/>
              <a:ea typeface="Calibri"/>
              <a:cs typeface="Calibri"/>
              <a:sym typeface="Calibri"/>
            </a:endParaRPr>
          </a:p>
        </p:txBody>
      </p:sp>
      <p:sp>
        <p:nvSpPr>
          <p:cNvPr id="412" name="Google Shape;412;g3e6510cc91a_0_280"/>
          <p:cNvSpPr/>
          <p:nvPr/>
        </p:nvSpPr>
        <p:spPr>
          <a:xfrm>
            <a:off x="9582225" y="7022483"/>
            <a:ext cx="7060500" cy="986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660"/>
              <a:buFont typeface="Calibri"/>
              <a:buNone/>
            </a:pPr>
            <a:r>
              <a:rPr b="0" i="0" lang="en-US" sz="1660" u="none" cap="none" strike="noStrike">
                <a:solidFill>
                  <a:srgbClr val="1F2D5A"/>
                </a:solidFill>
                <a:latin typeface="Calibri"/>
                <a:ea typeface="Calibri"/>
                <a:cs typeface="Calibri"/>
                <a:sym typeface="Calibri"/>
              </a:rPr>
              <a:t>Testimonials, reviews, case studies, portfolio pieces. Social proof is your most persuasive marketing asset.</a:t>
            </a:r>
            <a:endParaRPr b="0" i="0" sz="166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16" name="Shape 416"/>
        <p:cNvGrpSpPr/>
        <p:nvPr/>
      </p:nvGrpSpPr>
      <p:grpSpPr>
        <a:xfrm>
          <a:off x="0" y="0"/>
          <a:ext cx="0" cy="0"/>
          <a:chOff x="0" y="0"/>
          <a:chExt cx="0" cy="0"/>
        </a:xfrm>
      </p:grpSpPr>
      <p:grpSp>
        <p:nvGrpSpPr>
          <p:cNvPr id="417" name="Google Shape;417;g3e6510cc91a_0_318"/>
          <p:cNvGrpSpPr/>
          <p:nvPr/>
        </p:nvGrpSpPr>
        <p:grpSpPr>
          <a:xfrm>
            <a:off x="1028700" y="811707"/>
            <a:ext cx="16230707" cy="8446648"/>
            <a:chOff x="0" y="-57150"/>
            <a:chExt cx="4274726" cy="2224617"/>
          </a:xfrm>
        </p:grpSpPr>
        <p:sp>
          <p:nvSpPr>
            <p:cNvPr id="418" name="Google Shape;418;g3e6510cc91a_0_31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19" name="Google Shape;419;g3e6510cc91a_0_31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0" name="Google Shape;420;g3e6510cc91a_0_31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21" name="Google Shape;421;g3e6510cc91a_0_31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22" name="Google Shape;422;g3e6510cc91a_0_31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23" name="Google Shape;423;g3e6510cc91a_0_31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g3e6510cc91a_0_31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g3e6510cc91a_0_318"/>
          <p:cNvSpPr/>
          <p:nvPr/>
        </p:nvSpPr>
        <p:spPr>
          <a:xfrm>
            <a:off x="683700" y="1272900"/>
            <a:ext cx="165756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26" name="Google Shape;426;g3e6510cc91a_0_318"/>
          <p:cNvSpPr/>
          <p:nvPr/>
        </p:nvSpPr>
        <p:spPr>
          <a:xfrm>
            <a:off x="1028700" y="3009303"/>
            <a:ext cx="16230600" cy="129900"/>
          </a:xfrm>
          <a:prstGeom prst="rect">
            <a:avLst/>
          </a:prstGeom>
          <a:solidFill>
            <a:srgbClr val="1A5CB0"/>
          </a:solidFill>
          <a:ln cap="flat" cmpd="sng" w="22550">
            <a:solidFill>
              <a:srgbClr val="1A5CB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27" name="Google Shape;427;g3e6510cc91a_0_318"/>
          <p:cNvSpPr/>
          <p:nvPr/>
        </p:nvSpPr>
        <p:spPr>
          <a:xfrm>
            <a:off x="1263846" y="1354053"/>
            <a:ext cx="15414900" cy="162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970"/>
              <a:buFont typeface="Arial Black"/>
              <a:buNone/>
            </a:pPr>
            <a:r>
              <a:rPr b="1" i="0" lang="en-US" sz="4170" u="none" cap="none" strike="noStrike">
                <a:solidFill>
                  <a:schemeClr val="dk1"/>
                </a:solidFill>
                <a:latin typeface="Trebuchet MS"/>
                <a:ea typeface="Trebuchet MS"/>
                <a:cs typeface="Trebuchet MS"/>
                <a:sym typeface="Trebuchet MS"/>
              </a:rPr>
              <a:t>Building Your Brand — 5-Day Action Plan</a:t>
            </a:r>
            <a:endParaRPr i="0" sz="4170" u="none" cap="none" strike="noStrike">
              <a:solidFill>
                <a:schemeClr val="dk1"/>
              </a:solidFill>
              <a:latin typeface="Trebuchet MS"/>
              <a:ea typeface="Trebuchet MS"/>
              <a:cs typeface="Trebuchet MS"/>
              <a:sym typeface="Trebuchet MS"/>
            </a:endParaRPr>
          </a:p>
        </p:txBody>
      </p:sp>
      <p:sp>
        <p:nvSpPr>
          <p:cNvPr id="428" name="Google Shape;428;g3e6510cc91a_0_318"/>
          <p:cNvSpPr/>
          <p:nvPr/>
        </p:nvSpPr>
        <p:spPr>
          <a:xfrm>
            <a:off x="1263846" y="3253034"/>
            <a:ext cx="15414900" cy="8115300"/>
          </a:xfrm>
          <a:prstGeom prst="rect">
            <a:avLst/>
          </a:prstGeom>
          <a:noFill/>
          <a:ln>
            <a:noFill/>
          </a:ln>
        </p:spPr>
        <p:txBody>
          <a:bodyPr anchorCtr="0" anchor="t" bIns="0" lIns="0" spcFirstLastPara="1" rIns="0" wrap="square" tIns="0">
            <a:noAutofit/>
          </a:bodyPr>
          <a:lstStyle/>
          <a:p>
            <a:pPr indent="-608648" lvl="0" marL="608648" marR="0" rtl="0" algn="l">
              <a:spcBef>
                <a:spcPts val="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Day 1 — Foundation:</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Write your one-sentence value proposition and 3 core brand values</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Choose and check availability of your professional business name</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Day 2-3 — Visual Identity:</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Create a simple logo using Canva's Logo Maker (free)</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Choose 2-3 brand colors (primary, secondary, accent) — keep it consistent everywhere</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Design profile photo and cover image for all platforms</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Day 4-5 — Launch:</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Set up profiles on 2 platforms (LinkedIn + one freelance platform)</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Create 3 portfolio samples — simulated projects count as proof of skill</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Send 10 personalized outreach messages to potential local clients</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32" name="Shape 432"/>
        <p:cNvGrpSpPr/>
        <p:nvPr/>
      </p:nvGrpSpPr>
      <p:grpSpPr>
        <a:xfrm>
          <a:off x="0" y="0"/>
          <a:ext cx="0" cy="0"/>
          <a:chOff x="0" y="0"/>
          <a:chExt cx="0" cy="0"/>
        </a:xfrm>
      </p:grpSpPr>
      <p:grpSp>
        <p:nvGrpSpPr>
          <p:cNvPr id="433" name="Google Shape;433;g3e6510cc91a_0_269"/>
          <p:cNvGrpSpPr/>
          <p:nvPr/>
        </p:nvGrpSpPr>
        <p:grpSpPr>
          <a:xfrm>
            <a:off x="1028700" y="811707"/>
            <a:ext cx="16230707" cy="8446648"/>
            <a:chOff x="0" y="-57150"/>
            <a:chExt cx="4274726" cy="2224617"/>
          </a:xfrm>
        </p:grpSpPr>
        <p:sp>
          <p:nvSpPr>
            <p:cNvPr id="434" name="Google Shape;434;g3e6510cc91a_0_269"/>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35" name="Google Shape;435;g3e6510cc91a_0_269"/>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36" name="Google Shape;436;g3e6510cc91a_0_269"/>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37" name="Google Shape;437;g3e6510cc91a_0_269"/>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38" name="Google Shape;438;g3e6510cc91a_0_269"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39" name="Google Shape;439;g3e6510cc91a_0_269"/>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g3e6510cc91a_0_269"/>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g3e6510cc91a_0_269"/>
          <p:cNvSpPr/>
          <p:nvPr/>
        </p:nvSpPr>
        <p:spPr>
          <a:xfrm>
            <a:off x="608600" y="1272900"/>
            <a:ext cx="16882500" cy="1823400"/>
          </a:xfrm>
          <a:prstGeom prst="rect">
            <a:avLst/>
          </a:prstGeom>
          <a:noFill/>
          <a:ln>
            <a:noFill/>
          </a:ln>
        </p:spPr>
        <p:txBody>
          <a:bodyPr anchorCtr="0" anchor="ctr" bIns="168800" lIns="168800" spcFirstLastPara="1" rIns="168800" wrap="square" tIns="168800">
            <a:noAutofit/>
          </a:bodyPr>
          <a:lstStyle/>
          <a:p>
            <a:pPr indent="0" lvl="0" marL="0" rtl="0" algn="l">
              <a:spcBef>
                <a:spcPts val="0"/>
              </a:spcBef>
              <a:spcAft>
                <a:spcPts val="0"/>
              </a:spcAft>
              <a:buNone/>
            </a:pPr>
            <a:r>
              <a:t/>
            </a:r>
            <a:endParaRPr/>
          </a:p>
        </p:txBody>
      </p:sp>
      <p:sp>
        <p:nvSpPr>
          <p:cNvPr id="442" name="Google Shape;442;g3e6510cc91a_0_269"/>
          <p:cNvSpPr/>
          <p:nvPr/>
        </p:nvSpPr>
        <p:spPr>
          <a:xfrm>
            <a:off x="1028700" y="3084225"/>
            <a:ext cx="16230600" cy="129900"/>
          </a:xfrm>
          <a:prstGeom prst="rect">
            <a:avLst/>
          </a:prstGeom>
          <a:solidFill>
            <a:srgbClr val="1A5CB0"/>
          </a:solidFill>
          <a:ln cap="flat" cmpd="sng" w="23450">
            <a:solidFill>
              <a:srgbClr val="1A5CB0"/>
            </a:solidFill>
            <a:prstDash val="solid"/>
            <a:round/>
            <a:headEnd len="sm" w="sm" type="none"/>
            <a:tailEnd len="sm" w="sm" type="none"/>
          </a:ln>
        </p:spPr>
        <p:txBody>
          <a:bodyPr anchorCtr="0" anchor="ctr" bIns="168800" lIns="168800" spcFirstLastPara="1" rIns="168800" wrap="square" tIns="168800">
            <a:noAutofit/>
          </a:bodyPr>
          <a:lstStyle/>
          <a:p>
            <a:pPr indent="0" lvl="0" marL="0" rtl="0" algn="l">
              <a:spcBef>
                <a:spcPts val="0"/>
              </a:spcBef>
              <a:spcAft>
                <a:spcPts val="0"/>
              </a:spcAft>
              <a:buNone/>
            </a:pPr>
            <a:r>
              <a:t/>
            </a:r>
            <a:endParaRPr/>
          </a:p>
        </p:txBody>
      </p:sp>
      <p:sp>
        <p:nvSpPr>
          <p:cNvPr id="443" name="Google Shape;443;g3e6510cc91a_0_269"/>
          <p:cNvSpPr/>
          <p:nvPr/>
        </p:nvSpPr>
        <p:spPr>
          <a:xfrm>
            <a:off x="1199487" y="1357312"/>
            <a:ext cx="15700500" cy="168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170"/>
              <a:buFont typeface="Arial Black"/>
              <a:buNone/>
            </a:pPr>
            <a:r>
              <a:rPr b="1" i="0" lang="en-US" sz="4070" u="none" cap="none" strike="noStrike">
                <a:solidFill>
                  <a:schemeClr val="dk1"/>
                </a:solidFill>
                <a:latin typeface="Trebuchet MS"/>
                <a:ea typeface="Trebuchet MS"/>
                <a:cs typeface="Trebuchet MS"/>
                <a:sym typeface="Trebuchet MS"/>
              </a:rPr>
              <a:t>Client Acquisition — 3 Proven Methods</a:t>
            </a:r>
            <a:endParaRPr b="1" i="0" sz="4070" u="none" cap="none" strike="noStrike">
              <a:solidFill>
                <a:schemeClr val="dk1"/>
              </a:solidFill>
              <a:latin typeface="Trebuchet MS"/>
              <a:ea typeface="Trebuchet MS"/>
              <a:cs typeface="Trebuchet MS"/>
              <a:sym typeface="Trebuchet MS"/>
            </a:endParaRPr>
          </a:p>
        </p:txBody>
      </p:sp>
      <p:sp>
        <p:nvSpPr>
          <p:cNvPr id="444" name="Google Shape;444;g3e6510cc91a_0_269"/>
          <p:cNvSpPr/>
          <p:nvPr/>
        </p:nvSpPr>
        <p:spPr>
          <a:xfrm>
            <a:off x="608600" y="10558247"/>
            <a:ext cx="16882500" cy="210900"/>
          </a:xfrm>
          <a:prstGeom prst="rect">
            <a:avLst/>
          </a:prstGeom>
          <a:solidFill>
            <a:srgbClr val="E8A000"/>
          </a:solidFill>
          <a:ln cap="flat" cmpd="sng" w="23450">
            <a:solidFill>
              <a:srgbClr val="E8A000"/>
            </a:solidFill>
            <a:prstDash val="solid"/>
            <a:round/>
            <a:headEnd len="sm" w="sm" type="none"/>
            <a:tailEnd len="sm" w="sm" type="none"/>
          </a:ln>
        </p:spPr>
        <p:txBody>
          <a:bodyPr anchorCtr="0" anchor="ctr" bIns="168800" lIns="168800" spcFirstLastPara="1" rIns="168800" wrap="square" tIns="168800">
            <a:noAutofit/>
          </a:bodyPr>
          <a:lstStyle/>
          <a:p>
            <a:pPr indent="0" lvl="0" marL="0" rtl="0" algn="l">
              <a:spcBef>
                <a:spcPts val="0"/>
              </a:spcBef>
              <a:spcAft>
                <a:spcPts val="0"/>
              </a:spcAft>
              <a:buNone/>
            </a:pPr>
            <a:r>
              <a:t/>
            </a:r>
            <a:endParaRPr/>
          </a:p>
        </p:txBody>
      </p:sp>
      <p:sp>
        <p:nvSpPr>
          <p:cNvPr id="445" name="Google Shape;445;g3e6510cc91a_0_269"/>
          <p:cNvSpPr/>
          <p:nvPr/>
        </p:nvSpPr>
        <p:spPr>
          <a:xfrm>
            <a:off x="1199487" y="3298794"/>
            <a:ext cx="8441100" cy="675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954"/>
              <a:buFont typeface="Calibri"/>
              <a:buNone/>
            </a:pPr>
            <a:r>
              <a:rPr b="1" i="0" lang="en-US" sz="2954" u="none" cap="none" strike="noStrike">
                <a:solidFill>
                  <a:srgbClr val="B85C00"/>
                </a:solidFill>
                <a:latin typeface="Calibri"/>
                <a:ea typeface="Calibri"/>
                <a:cs typeface="Calibri"/>
                <a:sym typeface="Calibri"/>
              </a:rPr>
              <a:t>Method 1: Direct Outreach</a:t>
            </a:r>
            <a:endParaRPr b="0" i="0" sz="2954" u="none" cap="none" strike="noStrike">
              <a:solidFill>
                <a:srgbClr val="000000"/>
              </a:solidFill>
              <a:latin typeface="Calibri"/>
              <a:ea typeface="Calibri"/>
              <a:cs typeface="Calibri"/>
              <a:sym typeface="Calibri"/>
            </a:endParaRPr>
          </a:p>
        </p:txBody>
      </p:sp>
      <p:sp>
        <p:nvSpPr>
          <p:cNvPr id="446" name="Google Shape;446;g3e6510cc91a_0_269"/>
          <p:cNvSpPr/>
          <p:nvPr/>
        </p:nvSpPr>
        <p:spPr>
          <a:xfrm>
            <a:off x="1199487" y="3940327"/>
            <a:ext cx="15700500" cy="8441100"/>
          </a:xfrm>
          <a:prstGeom prst="rect">
            <a:avLst/>
          </a:prstGeom>
          <a:noFill/>
          <a:ln>
            <a:noFill/>
          </a:ln>
        </p:spPr>
        <p:txBody>
          <a:bodyPr anchorCtr="0" anchor="t" bIns="0" lIns="0" spcFirstLastPara="1" rIns="0" wrap="square" tIns="0">
            <a:noAutofit/>
          </a:bodyPr>
          <a:lstStyle/>
          <a:p>
            <a:pPr indent="-633092" lvl="0" marL="633092" marR="0" rtl="0" algn="l">
              <a:spcBef>
                <a:spcPts val="0"/>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Identify 10 local businesses with weak or no digital presence</a:t>
            </a:r>
            <a:endParaRPr b="0" i="0" sz="2585" u="none" cap="none" strike="noStrike">
              <a:solidFill>
                <a:srgbClr val="000000"/>
              </a:solidFill>
              <a:latin typeface="Calibri"/>
              <a:ea typeface="Calibri"/>
              <a:cs typeface="Calibri"/>
              <a:sym typeface="Calibri"/>
            </a:endParaRPr>
          </a:p>
          <a:p>
            <a:pPr indent="-633092" lvl="0" marL="633092" marR="0" rtl="0" algn="l">
              <a:spcBef>
                <a:spcPts val="739"/>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Research their current pain points specifically</a:t>
            </a:r>
            <a:endParaRPr b="0" i="0" sz="2585" u="none" cap="none" strike="noStrike">
              <a:solidFill>
                <a:srgbClr val="000000"/>
              </a:solidFill>
              <a:latin typeface="Calibri"/>
              <a:ea typeface="Calibri"/>
              <a:cs typeface="Calibri"/>
              <a:sym typeface="Calibri"/>
            </a:endParaRPr>
          </a:p>
          <a:p>
            <a:pPr indent="-633092" lvl="0" marL="633092" marR="0" rtl="0" algn="l">
              <a:spcBef>
                <a:spcPts val="739"/>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Send a personalized message: 'I noticed you don't have...' + solution</a:t>
            </a:r>
            <a:endParaRPr b="0" i="0" sz="2585" u="none" cap="none" strike="noStrike">
              <a:solidFill>
                <a:srgbClr val="000000"/>
              </a:solidFill>
              <a:latin typeface="Calibri"/>
              <a:ea typeface="Calibri"/>
              <a:cs typeface="Calibri"/>
              <a:sym typeface="Calibri"/>
            </a:endParaRPr>
          </a:p>
          <a:p>
            <a:pPr indent="-633092" lvl="0" marL="633092" marR="0" rtl="0" algn="l">
              <a:spcBef>
                <a:spcPts val="739"/>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Offer a free mini-audit before asking for payment</a:t>
            </a:r>
            <a:endParaRPr b="0" i="0" sz="2585" u="none" cap="none" strike="noStrike">
              <a:solidFill>
                <a:srgbClr val="000000"/>
              </a:solidFill>
              <a:latin typeface="Calibri"/>
              <a:ea typeface="Calibri"/>
              <a:cs typeface="Calibri"/>
              <a:sym typeface="Calibri"/>
            </a:endParaRPr>
          </a:p>
          <a:p>
            <a:pPr indent="-633092" lvl="0" marL="633092" marR="0" rtl="0" algn="l">
              <a:spcBef>
                <a:spcPts val="739"/>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Follow up once (3 days later) if no reply — then move on</a:t>
            </a:r>
            <a:endParaRPr b="0" i="0" sz="2585" u="none" cap="none" strike="noStrike">
              <a:solidFill>
                <a:srgbClr val="000000"/>
              </a:solidFill>
              <a:latin typeface="Calibri"/>
              <a:ea typeface="Calibri"/>
              <a:cs typeface="Calibri"/>
              <a:sym typeface="Calibri"/>
            </a:endParaRPr>
          </a:p>
        </p:txBody>
      </p:sp>
      <p:sp>
        <p:nvSpPr>
          <p:cNvPr id="447" name="Google Shape;447;g3e6510cc91a_0_269"/>
          <p:cNvSpPr/>
          <p:nvPr/>
        </p:nvSpPr>
        <p:spPr>
          <a:xfrm>
            <a:off x="1199487" y="6471321"/>
            <a:ext cx="8441100" cy="675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954"/>
              <a:buFont typeface="Calibri"/>
              <a:buNone/>
            </a:pPr>
            <a:r>
              <a:rPr b="1" i="0" lang="en-US" sz="2954" u="none" cap="none" strike="noStrike">
                <a:solidFill>
                  <a:srgbClr val="B85C00"/>
                </a:solidFill>
                <a:latin typeface="Calibri"/>
                <a:ea typeface="Calibri"/>
                <a:cs typeface="Calibri"/>
                <a:sym typeface="Calibri"/>
              </a:rPr>
              <a:t>Method 2: Platform Marketing</a:t>
            </a:r>
            <a:endParaRPr b="0" i="0" sz="2954" u="none" cap="none" strike="noStrike">
              <a:solidFill>
                <a:srgbClr val="000000"/>
              </a:solidFill>
              <a:latin typeface="Calibri"/>
              <a:ea typeface="Calibri"/>
              <a:cs typeface="Calibri"/>
              <a:sym typeface="Calibri"/>
            </a:endParaRPr>
          </a:p>
        </p:txBody>
      </p:sp>
      <p:sp>
        <p:nvSpPr>
          <p:cNvPr id="448" name="Google Shape;448;g3e6510cc91a_0_269"/>
          <p:cNvSpPr/>
          <p:nvPr/>
        </p:nvSpPr>
        <p:spPr>
          <a:xfrm>
            <a:off x="1199487" y="7189054"/>
            <a:ext cx="15700500" cy="8441100"/>
          </a:xfrm>
          <a:prstGeom prst="rect">
            <a:avLst/>
          </a:prstGeom>
          <a:noFill/>
          <a:ln>
            <a:noFill/>
          </a:ln>
        </p:spPr>
        <p:txBody>
          <a:bodyPr anchorCtr="0" anchor="t" bIns="0" lIns="0" spcFirstLastPara="1" rIns="0" wrap="square" tIns="0">
            <a:noAutofit/>
          </a:bodyPr>
          <a:lstStyle/>
          <a:p>
            <a:pPr indent="-633092" lvl="0" marL="633092" marR="0" rtl="0" algn="l">
              <a:spcBef>
                <a:spcPts val="0"/>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Optimize Fiverr/Upwork profile with searchable keywords</a:t>
            </a:r>
            <a:endParaRPr b="0" i="0" sz="2585" u="none" cap="none" strike="noStrike">
              <a:solidFill>
                <a:srgbClr val="000000"/>
              </a:solidFill>
              <a:latin typeface="Calibri"/>
              <a:ea typeface="Calibri"/>
              <a:cs typeface="Calibri"/>
              <a:sym typeface="Calibri"/>
            </a:endParaRPr>
          </a:p>
          <a:p>
            <a:pPr indent="-633092" lvl="0" marL="633092" marR="0" rtl="0" algn="l">
              <a:spcBef>
                <a:spcPts val="739"/>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Create compelling service listing with clear deliverables</a:t>
            </a:r>
            <a:endParaRPr b="0" i="0" sz="2585" u="none" cap="none" strike="noStrike">
              <a:solidFill>
                <a:srgbClr val="000000"/>
              </a:solidFill>
              <a:latin typeface="Calibri"/>
              <a:ea typeface="Calibri"/>
              <a:cs typeface="Calibri"/>
              <a:sym typeface="Calibri"/>
            </a:endParaRPr>
          </a:p>
          <a:p>
            <a:pPr indent="-633092" lvl="0" marL="633092" marR="0" rtl="0" algn="l">
              <a:spcBef>
                <a:spcPts val="739"/>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Build early reviews with 2-3 lower-priced gigs for referrals</a:t>
            </a:r>
            <a:endParaRPr b="0" i="0" sz="2585" u="none" cap="none" strike="noStrike">
              <a:solidFill>
                <a:srgbClr val="000000"/>
              </a:solidFill>
              <a:latin typeface="Calibri"/>
              <a:ea typeface="Calibri"/>
              <a:cs typeface="Calibri"/>
              <a:sym typeface="Calibri"/>
            </a:endParaRPr>
          </a:p>
          <a:p>
            <a:pPr indent="-633092" lvl="0" marL="633092" marR="0" rtl="0" algn="l">
              <a:spcBef>
                <a:spcPts val="739"/>
              </a:spcBef>
              <a:spcAft>
                <a:spcPts val="0"/>
              </a:spcAft>
              <a:buClr>
                <a:srgbClr val="1F2D5A"/>
              </a:buClr>
              <a:buSzPts val="2585"/>
              <a:buFont typeface="Calibri"/>
              <a:buChar char="•"/>
            </a:pPr>
            <a:r>
              <a:rPr b="0" i="0" lang="en-US" sz="2585" u="none" cap="none" strike="noStrike">
                <a:solidFill>
                  <a:srgbClr val="1F2D5A"/>
                </a:solidFill>
                <a:latin typeface="Calibri"/>
                <a:ea typeface="Calibri"/>
                <a:cs typeface="Calibri"/>
                <a:sym typeface="Calibri"/>
              </a:rPr>
              <a:t>Respond to job postings within 30 minutes for best visibility</a:t>
            </a:r>
            <a:endParaRPr b="0" i="0" sz="2585"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52" name="Shape 452"/>
        <p:cNvGrpSpPr/>
        <p:nvPr/>
      </p:nvGrpSpPr>
      <p:grpSpPr>
        <a:xfrm>
          <a:off x="0" y="0"/>
          <a:ext cx="0" cy="0"/>
          <a:chOff x="0" y="0"/>
          <a:chExt cx="0" cy="0"/>
        </a:xfrm>
      </p:grpSpPr>
      <p:grpSp>
        <p:nvGrpSpPr>
          <p:cNvPr id="453" name="Google Shape;453;g3e6510cc91a_0_258"/>
          <p:cNvGrpSpPr/>
          <p:nvPr/>
        </p:nvGrpSpPr>
        <p:grpSpPr>
          <a:xfrm>
            <a:off x="1028700" y="811707"/>
            <a:ext cx="16230707" cy="8446648"/>
            <a:chOff x="0" y="-57150"/>
            <a:chExt cx="4274726" cy="2224617"/>
          </a:xfrm>
        </p:grpSpPr>
        <p:sp>
          <p:nvSpPr>
            <p:cNvPr id="454" name="Google Shape;454;g3e6510cc91a_0_25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55" name="Google Shape;455;g3e6510cc91a_0_25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56" name="Google Shape;456;g3e6510cc91a_0_25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57" name="Google Shape;457;g3e6510cc91a_0_25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58" name="Google Shape;458;g3e6510cc91a_0_25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59" name="Google Shape;459;g3e6510cc91a_0_25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3e6510cc91a_0_25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g3e6510cc91a_0_258"/>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462" name="Google Shape;462;g3e6510cc91a_0_258"/>
          <p:cNvSpPr/>
          <p:nvPr/>
        </p:nvSpPr>
        <p:spPr>
          <a:xfrm>
            <a:off x="1028700" y="3203875"/>
            <a:ext cx="16230600" cy="1170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463" name="Google Shape;463;g3e6510cc91a_0_258"/>
          <p:cNvSpPr/>
          <p:nvPr/>
        </p:nvSpPr>
        <p:spPr>
          <a:xfrm>
            <a:off x="1227469" y="1477981"/>
            <a:ext cx="15450000" cy="1675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131"/>
              <a:buFont typeface="Arial Black"/>
              <a:buNone/>
            </a:pPr>
            <a:r>
              <a:rPr b="1" i="0" lang="en-US" sz="4131" u="none" cap="none" strike="noStrike">
                <a:solidFill>
                  <a:schemeClr val="dk1"/>
                </a:solidFill>
                <a:latin typeface="Trebuchet MS"/>
                <a:ea typeface="Trebuchet MS"/>
                <a:cs typeface="Trebuchet MS"/>
                <a:sym typeface="Trebuchet MS"/>
              </a:rPr>
              <a:t>Social Media Content Strategy — Attract Without Cold Outreach</a:t>
            </a:r>
            <a:endParaRPr i="0" sz="4131" u="none" cap="none" strike="noStrike">
              <a:solidFill>
                <a:schemeClr val="dk1"/>
              </a:solidFill>
              <a:latin typeface="Trebuchet MS"/>
              <a:ea typeface="Trebuchet MS"/>
              <a:cs typeface="Trebuchet MS"/>
              <a:sym typeface="Trebuchet MS"/>
            </a:endParaRPr>
          </a:p>
        </p:txBody>
      </p:sp>
      <p:sp>
        <p:nvSpPr>
          <p:cNvPr id="464" name="Google Shape;464;g3e6510cc91a_0_258"/>
          <p:cNvSpPr/>
          <p:nvPr/>
        </p:nvSpPr>
        <p:spPr>
          <a:xfrm>
            <a:off x="1227469" y="3438456"/>
            <a:ext cx="15450000" cy="8378100"/>
          </a:xfrm>
          <a:prstGeom prst="rect">
            <a:avLst/>
          </a:prstGeom>
          <a:noFill/>
          <a:ln>
            <a:noFill/>
          </a:ln>
        </p:spPr>
        <p:txBody>
          <a:bodyPr anchorCtr="0" anchor="t" bIns="0" lIns="0" spcFirstLastPara="1" rIns="0" wrap="square" tIns="0">
            <a:noAutofit/>
          </a:bodyPr>
          <a:lstStyle/>
          <a:p>
            <a:pPr indent="-628358" lvl="0" marL="628358" marR="0" rtl="0" algn="l">
              <a:spcBef>
                <a:spcPts val="0"/>
              </a:spcBef>
              <a:spcAft>
                <a:spcPts val="0"/>
              </a:spcAft>
              <a:buClr>
                <a:srgbClr val="1F2D5A"/>
              </a:buClr>
              <a:buSzPts val="2749"/>
              <a:buFont typeface="Calibri"/>
              <a:buChar char="•"/>
            </a:pPr>
            <a:r>
              <a:rPr b="1" i="0" lang="en-US" sz="2749" u="none" cap="none" strike="noStrike">
                <a:solidFill>
                  <a:srgbClr val="1F2D5A"/>
                </a:solidFill>
                <a:latin typeface="Calibri"/>
                <a:ea typeface="Calibri"/>
                <a:cs typeface="Calibri"/>
                <a:sym typeface="Calibri"/>
              </a:rPr>
              <a:t>Post 3-4 times per week with this content mix:</a:t>
            </a:r>
            <a:endParaRPr b="0" i="0" sz="2749" u="none" cap="none" strike="noStrike">
              <a:solidFill>
                <a:srgbClr val="000000"/>
              </a:solidFill>
              <a:latin typeface="Calibri"/>
              <a:ea typeface="Calibri"/>
              <a:cs typeface="Calibri"/>
              <a:sym typeface="Calibri"/>
            </a:endParaRPr>
          </a:p>
          <a:p>
            <a:pPr indent="-628358" lvl="0" marL="628358" marR="0" rtl="0" algn="l">
              <a:spcBef>
                <a:spcPts val="733"/>
              </a:spcBef>
              <a:spcAft>
                <a:spcPts val="0"/>
              </a:spcAft>
              <a:buClr>
                <a:srgbClr val="1F2D5A"/>
              </a:buClr>
              <a:buSzPts val="2749"/>
              <a:buFont typeface="Calibri"/>
              <a:buChar char="•"/>
            </a:pPr>
            <a:r>
              <a:rPr b="0" i="0" lang="en-US" sz="2749" u="none" cap="none" strike="noStrike">
                <a:solidFill>
                  <a:srgbClr val="1F2D5A"/>
                </a:solidFill>
                <a:latin typeface="Calibri"/>
                <a:ea typeface="Calibri"/>
                <a:cs typeface="Calibri"/>
                <a:sym typeface="Calibri"/>
              </a:rPr>
              <a:t>40% Educational: Tips, how-tos, 'did you know' posts about your niche topic</a:t>
            </a:r>
            <a:endParaRPr b="0" i="0" sz="2749" u="none" cap="none" strike="noStrike">
              <a:solidFill>
                <a:srgbClr val="000000"/>
              </a:solidFill>
              <a:latin typeface="Calibri"/>
              <a:ea typeface="Calibri"/>
              <a:cs typeface="Calibri"/>
              <a:sym typeface="Calibri"/>
            </a:endParaRPr>
          </a:p>
          <a:p>
            <a:pPr indent="-628358" lvl="0" marL="628358" marR="0" rtl="0" algn="l">
              <a:spcBef>
                <a:spcPts val="733"/>
              </a:spcBef>
              <a:spcAft>
                <a:spcPts val="0"/>
              </a:spcAft>
              <a:buClr>
                <a:srgbClr val="1F2D5A"/>
              </a:buClr>
              <a:buSzPts val="2749"/>
              <a:buFont typeface="Calibri"/>
              <a:buChar char="•"/>
            </a:pPr>
            <a:r>
              <a:rPr b="0" i="0" lang="en-US" sz="2749" u="none" cap="none" strike="noStrike">
                <a:solidFill>
                  <a:srgbClr val="1F2D5A"/>
                </a:solidFill>
                <a:latin typeface="Calibri"/>
                <a:ea typeface="Calibri"/>
                <a:cs typeface="Calibri"/>
                <a:sym typeface="Calibri"/>
              </a:rPr>
              <a:t>30% Proof of work: Before/after, screenshots, deliverable previews, demo videos</a:t>
            </a:r>
            <a:endParaRPr b="0" i="0" sz="2749" u="none" cap="none" strike="noStrike">
              <a:solidFill>
                <a:srgbClr val="000000"/>
              </a:solidFill>
              <a:latin typeface="Calibri"/>
              <a:ea typeface="Calibri"/>
              <a:cs typeface="Calibri"/>
              <a:sym typeface="Calibri"/>
            </a:endParaRPr>
          </a:p>
          <a:p>
            <a:pPr indent="-628358" lvl="0" marL="628358" marR="0" rtl="0" algn="l">
              <a:spcBef>
                <a:spcPts val="733"/>
              </a:spcBef>
              <a:spcAft>
                <a:spcPts val="0"/>
              </a:spcAft>
              <a:buClr>
                <a:srgbClr val="1F2D5A"/>
              </a:buClr>
              <a:buSzPts val="2749"/>
              <a:buFont typeface="Calibri"/>
              <a:buChar char="•"/>
            </a:pPr>
            <a:r>
              <a:rPr b="0" i="0" lang="en-US" sz="2749" u="none" cap="none" strike="noStrike">
                <a:solidFill>
                  <a:srgbClr val="1F2D5A"/>
                </a:solidFill>
                <a:latin typeface="Calibri"/>
                <a:ea typeface="Calibri"/>
                <a:cs typeface="Calibri"/>
                <a:sym typeface="Calibri"/>
              </a:rPr>
              <a:t>20% Client stories: Anonymized testimonials and measurable case results</a:t>
            </a:r>
            <a:endParaRPr b="0" i="0" sz="2749" u="none" cap="none" strike="noStrike">
              <a:solidFill>
                <a:srgbClr val="000000"/>
              </a:solidFill>
              <a:latin typeface="Calibri"/>
              <a:ea typeface="Calibri"/>
              <a:cs typeface="Calibri"/>
              <a:sym typeface="Calibri"/>
            </a:endParaRPr>
          </a:p>
          <a:p>
            <a:pPr indent="-628358" lvl="0" marL="628358" marR="0" rtl="0" algn="l">
              <a:spcBef>
                <a:spcPts val="733"/>
              </a:spcBef>
              <a:spcAft>
                <a:spcPts val="0"/>
              </a:spcAft>
              <a:buClr>
                <a:srgbClr val="1F2D5A"/>
              </a:buClr>
              <a:buSzPts val="2749"/>
              <a:buFont typeface="Calibri"/>
              <a:buChar char="•"/>
            </a:pPr>
            <a:r>
              <a:rPr b="0" i="0" lang="en-US" sz="2749" u="none" cap="none" strike="noStrike">
                <a:solidFill>
                  <a:srgbClr val="1F2D5A"/>
                </a:solidFill>
                <a:latin typeface="Calibri"/>
                <a:ea typeface="Calibri"/>
                <a:cs typeface="Calibri"/>
                <a:sym typeface="Calibri"/>
              </a:rPr>
              <a:t>10% Promotional: Service packages, limited-time offers, availability announcements</a:t>
            </a:r>
            <a:endParaRPr b="0" i="0" sz="2749" u="none" cap="none" strike="noStrike">
              <a:solidFill>
                <a:srgbClr val="000000"/>
              </a:solidFill>
              <a:latin typeface="Calibri"/>
              <a:ea typeface="Calibri"/>
              <a:cs typeface="Calibri"/>
              <a:sym typeface="Calibri"/>
            </a:endParaRPr>
          </a:p>
          <a:p>
            <a:pPr indent="-628358" lvl="0" marL="628358" marR="0" rtl="0" algn="l">
              <a:spcBef>
                <a:spcPts val="733"/>
              </a:spcBef>
              <a:spcAft>
                <a:spcPts val="0"/>
              </a:spcAft>
              <a:buClr>
                <a:srgbClr val="1F2D5A"/>
              </a:buClr>
              <a:buSzPts val="2749"/>
              <a:buFont typeface="Calibri"/>
              <a:buChar char="•"/>
            </a:pPr>
            <a:r>
              <a:rPr b="1" i="0" lang="en-US" sz="2749" u="none" cap="none" strike="noStrike">
                <a:solidFill>
                  <a:srgbClr val="1F2D5A"/>
                </a:solidFill>
                <a:latin typeface="Calibri"/>
                <a:ea typeface="Calibri"/>
                <a:cs typeface="Calibri"/>
                <a:sym typeface="Calibri"/>
              </a:rPr>
              <a:t>Content formats that build authority fastest:</a:t>
            </a:r>
            <a:endParaRPr b="0" i="0" sz="2749" u="none" cap="none" strike="noStrike">
              <a:solidFill>
                <a:srgbClr val="000000"/>
              </a:solidFill>
              <a:latin typeface="Calibri"/>
              <a:ea typeface="Calibri"/>
              <a:cs typeface="Calibri"/>
              <a:sym typeface="Calibri"/>
            </a:endParaRPr>
          </a:p>
          <a:p>
            <a:pPr indent="-628358" lvl="0" marL="628358" marR="0" rtl="0" algn="l">
              <a:spcBef>
                <a:spcPts val="733"/>
              </a:spcBef>
              <a:spcAft>
                <a:spcPts val="0"/>
              </a:spcAft>
              <a:buClr>
                <a:srgbClr val="1F2D5A"/>
              </a:buClr>
              <a:buSzPts val="2749"/>
              <a:buFont typeface="Calibri"/>
              <a:buChar char="•"/>
            </a:pPr>
            <a:r>
              <a:rPr b="0" i="0" lang="en-US" sz="2749" u="none" cap="none" strike="noStrike">
                <a:solidFill>
                  <a:srgbClr val="1F2D5A"/>
                </a:solidFill>
                <a:latin typeface="Calibri"/>
                <a:ea typeface="Calibri"/>
                <a:cs typeface="Calibri"/>
                <a:sym typeface="Calibri"/>
              </a:rPr>
              <a:t>Short videos showing your work being done (Reels, TikTok) — highest reach currently</a:t>
            </a:r>
            <a:endParaRPr b="0" i="0" sz="2749" u="none" cap="none" strike="noStrike">
              <a:solidFill>
                <a:srgbClr val="000000"/>
              </a:solidFill>
              <a:latin typeface="Calibri"/>
              <a:ea typeface="Calibri"/>
              <a:cs typeface="Calibri"/>
              <a:sym typeface="Calibri"/>
            </a:endParaRPr>
          </a:p>
          <a:p>
            <a:pPr indent="-628358" lvl="0" marL="628358" marR="0" rtl="0" algn="l">
              <a:spcBef>
                <a:spcPts val="733"/>
              </a:spcBef>
              <a:spcAft>
                <a:spcPts val="0"/>
              </a:spcAft>
              <a:buClr>
                <a:srgbClr val="1F2D5A"/>
              </a:buClr>
              <a:buSzPts val="2749"/>
              <a:buFont typeface="Calibri"/>
              <a:buChar char="•"/>
            </a:pPr>
            <a:r>
              <a:rPr b="0" i="0" lang="en-US" sz="2749" u="none" cap="none" strike="noStrike">
                <a:solidFill>
                  <a:srgbClr val="1F2D5A"/>
                </a:solidFill>
                <a:latin typeface="Calibri"/>
                <a:ea typeface="Calibri"/>
                <a:cs typeface="Calibri"/>
                <a:sym typeface="Calibri"/>
              </a:rPr>
              <a:t>'I built this in 2 hours using AI' demonstration posts — attracts aspiring clients</a:t>
            </a:r>
            <a:endParaRPr b="0" i="0" sz="2749" u="none" cap="none" strike="noStrike">
              <a:solidFill>
                <a:srgbClr val="000000"/>
              </a:solidFill>
              <a:latin typeface="Calibri"/>
              <a:ea typeface="Calibri"/>
              <a:cs typeface="Calibri"/>
              <a:sym typeface="Calibri"/>
            </a:endParaRPr>
          </a:p>
          <a:p>
            <a:pPr indent="-628358" lvl="0" marL="628358" marR="0" rtl="0" algn="l">
              <a:spcBef>
                <a:spcPts val="733"/>
              </a:spcBef>
              <a:spcAft>
                <a:spcPts val="0"/>
              </a:spcAft>
              <a:buClr>
                <a:srgbClr val="1F2D5A"/>
              </a:buClr>
              <a:buSzPts val="2749"/>
              <a:buFont typeface="Calibri"/>
              <a:buChar char="•"/>
            </a:pPr>
            <a:r>
              <a:rPr b="0" i="0" lang="en-US" sz="2749" u="none" cap="none" strike="noStrike">
                <a:solidFill>
                  <a:srgbClr val="1F2D5A"/>
                </a:solidFill>
                <a:latin typeface="Calibri"/>
                <a:ea typeface="Calibri"/>
                <a:cs typeface="Calibri"/>
                <a:sym typeface="Calibri"/>
              </a:rPr>
              <a:t>LinkedIn articles: in-depth guides that demonstrate expertise to corporate clients</a:t>
            </a:r>
            <a:endParaRPr b="0" i="0" sz="2749"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68" name="Shape 468"/>
        <p:cNvGrpSpPr/>
        <p:nvPr/>
      </p:nvGrpSpPr>
      <p:grpSpPr>
        <a:xfrm>
          <a:off x="0" y="0"/>
          <a:ext cx="0" cy="0"/>
          <a:chOff x="0" y="0"/>
          <a:chExt cx="0" cy="0"/>
        </a:xfrm>
      </p:grpSpPr>
      <p:grpSp>
        <p:nvGrpSpPr>
          <p:cNvPr id="469" name="Google Shape;469;g3e6510cc91a_0_401"/>
          <p:cNvGrpSpPr/>
          <p:nvPr/>
        </p:nvGrpSpPr>
        <p:grpSpPr>
          <a:xfrm>
            <a:off x="1028700" y="811707"/>
            <a:ext cx="16230707" cy="8446648"/>
            <a:chOff x="0" y="-57150"/>
            <a:chExt cx="4274726" cy="2224617"/>
          </a:xfrm>
        </p:grpSpPr>
        <p:sp>
          <p:nvSpPr>
            <p:cNvPr id="470" name="Google Shape;470;g3e6510cc91a_0_40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71" name="Google Shape;471;g3e6510cc91a_0_40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72" name="Google Shape;472;g3e6510cc91a_0_40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73" name="Google Shape;473;g3e6510cc91a_0_40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74" name="Google Shape;474;g3e6510cc91a_0_40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75" name="Google Shape;475;g3e6510cc91a_0_40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g3e6510cc91a_0_40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g3e6510cc91a_0_401"/>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478" name="Google Shape;478;g3e6510cc91a_0_401"/>
          <p:cNvSpPr/>
          <p:nvPr/>
        </p:nvSpPr>
        <p:spPr>
          <a:xfrm>
            <a:off x="1028700" y="3051475"/>
            <a:ext cx="16230600" cy="1170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479" name="Google Shape;479;g3e6510cc91a_0_401"/>
          <p:cNvSpPr/>
          <p:nvPr/>
        </p:nvSpPr>
        <p:spPr>
          <a:xfrm>
            <a:off x="1028700" y="1272900"/>
            <a:ext cx="162306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480" name="Google Shape;480;g3e6510cc91a_0_401"/>
          <p:cNvSpPr/>
          <p:nvPr/>
        </p:nvSpPr>
        <p:spPr>
          <a:xfrm>
            <a:off x="1291971" y="1354053"/>
            <a:ext cx="15094200" cy="162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970"/>
              <a:buFont typeface="Arial Black"/>
              <a:buNone/>
            </a:pPr>
            <a:r>
              <a:rPr b="1" i="0" lang="en-US" sz="4070" u="none" cap="none" strike="noStrike">
                <a:solidFill>
                  <a:schemeClr val="dk1"/>
                </a:solidFill>
                <a:latin typeface="Trebuchet MS"/>
                <a:ea typeface="Trebuchet MS"/>
                <a:cs typeface="Trebuchet MS"/>
                <a:sym typeface="Trebuchet MS"/>
              </a:rPr>
              <a:t>Building Trust and Authority — The Foundation of Repeat Business</a:t>
            </a:r>
            <a:endParaRPr i="0" sz="4070" u="none" cap="none" strike="noStrike">
              <a:solidFill>
                <a:schemeClr val="dk1"/>
              </a:solidFill>
              <a:latin typeface="Trebuchet MS"/>
              <a:ea typeface="Trebuchet MS"/>
              <a:cs typeface="Trebuchet MS"/>
              <a:sym typeface="Trebuchet MS"/>
            </a:endParaRPr>
          </a:p>
        </p:txBody>
      </p:sp>
      <p:sp>
        <p:nvSpPr>
          <p:cNvPr id="481" name="Google Shape;481;g3e6510cc91a_0_401"/>
          <p:cNvSpPr/>
          <p:nvPr/>
        </p:nvSpPr>
        <p:spPr>
          <a:xfrm>
            <a:off x="1291971" y="3253036"/>
            <a:ext cx="15094200" cy="8115300"/>
          </a:xfrm>
          <a:prstGeom prst="rect">
            <a:avLst/>
          </a:prstGeom>
          <a:noFill/>
          <a:ln>
            <a:noFill/>
          </a:ln>
        </p:spPr>
        <p:txBody>
          <a:bodyPr anchorCtr="0" anchor="t" bIns="0" lIns="0" spcFirstLastPara="1" rIns="0" wrap="square" tIns="0">
            <a:noAutofit/>
          </a:bodyPr>
          <a:lstStyle/>
          <a:p>
            <a:pPr indent="-608648" lvl="0" marL="608648" marR="0" rtl="0" algn="l">
              <a:spcBef>
                <a:spcPts val="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Trust is built through consistent actions over time:</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Always respond to messages within 24 hours — even if just to acknowledge receipt</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Deliver before the promised deadline — even by just 1 day</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Be transparent about what is realistic — never overpromise to win a project</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Provide clear pricing with no hidden fees — surprises destroy trust instantly</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Document everything: scope, changes, and approvals in writing</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Advanced trust-building: The Case Study Formula</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Problem: What specific challenge was the client facing?</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Solution: Exactly what you built, designed, or delivered</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Outcome: The measurable result achieved (hours saved, revenue increased)</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Metric: One specific number — '40% increase in booking rate in 30 days'</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485" name="Shape 485"/>
        <p:cNvGrpSpPr/>
        <p:nvPr/>
      </p:nvGrpSpPr>
      <p:grpSpPr>
        <a:xfrm>
          <a:off x="0" y="0"/>
          <a:ext cx="0" cy="0"/>
          <a:chOff x="0" y="0"/>
          <a:chExt cx="0" cy="0"/>
        </a:xfrm>
      </p:grpSpPr>
      <p:grpSp>
        <p:nvGrpSpPr>
          <p:cNvPr id="486" name="Google Shape;486;g3e6510cc91a_0_385"/>
          <p:cNvGrpSpPr/>
          <p:nvPr/>
        </p:nvGrpSpPr>
        <p:grpSpPr>
          <a:xfrm>
            <a:off x="1028700" y="811707"/>
            <a:ext cx="16230707" cy="8446648"/>
            <a:chOff x="0" y="-57150"/>
            <a:chExt cx="4274726" cy="2224617"/>
          </a:xfrm>
        </p:grpSpPr>
        <p:sp>
          <p:nvSpPr>
            <p:cNvPr id="487" name="Google Shape;487;g3e6510cc91a_0_385"/>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488" name="Google Shape;488;g3e6510cc91a_0_385"/>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89" name="Google Shape;489;g3e6510cc91a_0_385"/>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490" name="Google Shape;490;g3e6510cc91a_0_385"/>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491" name="Google Shape;491;g3e6510cc91a_0_385"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492" name="Google Shape;492;g3e6510cc91a_0_385"/>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g3e6510cc91a_0_385"/>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g3e6510cc91a_0_385"/>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495" name="Google Shape;495;g3e6510cc91a_0_385"/>
          <p:cNvSpPr/>
          <p:nvPr/>
        </p:nvSpPr>
        <p:spPr>
          <a:xfrm>
            <a:off x="1399625" y="1527101"/>
            <a:ext cx="3686700" cy="1030200"/>
          </a:xfrm>
          <a:prstGeom prst="rect">
            <a:avLst/>
          </a:prstGeom>
          <a:solidFill>
            <a:srgbClr val="E8A000"/>
          </a:solidFill>
          <a:ln cap="flat" cmpd="sng" w="9525">
            <a:solidFill>
              <a:srgbClr val="F4A623"/>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1F2D5A"/>
              </a:buClr>
              <a:buSzPts val="2362"/>
              <a:buFont typeface="Calibri"/>
              <a:buNone/>
            </a:pPr>
            <a:r>
              <a:rPr b="1" i="0" lang="en-US" sz="2362" u="none" cap="none" strike="noStrike">
                <a:solidFill>
                  <a:srgbClr val="1F2D5A"/>
                </a:solidFill>
                <a:latin typeface="Calibri"/>
                <a:ea typeface="Calibri"/>
                <a:cs typeface="Calibri"/>
                <a:sym typeface="Calibri"/>
              </a:rPr>
              <a:t>🎨</a:t>
            </a:r>
            <a:r>
              <a:rPr b="1" i="0" lang="en-US" sz="2162" u="none" cap="none" strike="noStrike">
                <a:solidFill>
                  <a:srgbClr val="1F2D5A"/>
                </a:solidFill>
                <a:latin typeface="Trebuchet MS"/>
                <a:ea typeface="Trebuchet MS"/>
                <a:cs typeface="Trebuchet MS"/>
                <a:sym typeface="Trebuchet MS"/>
              </a:rPr>
              <a:t> BRAND</a:t>
            </a:r>
            <a:endParaRPr i="0" sz="2162" u="none" cap="none" strike="noStrike">
              <a:solidFill>
                <a:srgbClr val="000000"/>
              </a:solidFill>
              <a:latin typeface="Trebuchet MS"/>
              <a:ea typeface="Trebuchet MS"/>
              <a:cs typeface="Trebuchet MS"/>
              <a:sym typeface="Trebuchet MS"/>
            </a:endParaRPr>
          </a:p>
          <a:p>
            <a:pPr indent="0" lvl="0" marL="0" marR="0" rtl="0" algn="ctr">
              <a:spcBef>
                <a:spcPts val="0"/>
              </a:spcBef>
              <a:spcAft>
                <a:spcPts val="0"/>
              </a:spcAft>
              <a:buClr>
                <a:srgbClr val="1F2D5A"/>
              </a:buClr>
              <a:buSzPts val="2362"/>
              <a:buFont typeface="Calibri"/>
              <a:buNone/>
            </a:pPr>
            <a:r>
              <a:rPr b="1" i="0" lang="en-US" sz="2162" u="none" cap="none" strike="noStrike">
                <a:solidFill>
                  <a:srgbClr val="1F2D5A"/>
                </a:solidFill>
                <a:latin typeface="Trebuchet MS"/>
                <a:ea typeface="Trebuchet MS"/>
                <a:cs typeface="Trebuchet MS"/>
                <a:sym typeface="Trebuchet MS"/>
              </a:rPr>
              <a:t>PROJECT</a:t>
            </a:r>
            <a:endParaRPr i="0" sz="2162" u="none" cap="none" strike="noStrike">
              <a:solidFill>
                <a:srgbClr val="000000"/>
              </a:solidFill>
              <a:latin typeface="Trebuchet MS"/>
              <a:ea typeface="Trebuchet MS"/>
              <a:cs typeface="Trebuchet MS"/>
              <a:sym typeface="Trebuchet MS"/>
            </a:endParaRPr>
          </a:p>
        </p:txBody>
      </p:sp>
      <p:sp>
        <p:nvSpPr>
          <p:cNvPr id="496" name="Google Shape;496;g3e6510cc91a_0_385"/>
          <p:cNvSpPr/>
          <p:nvPr/>
        </p:nvSpPr>
        <p:spPr>
          <a:xfrm>
            <a:off x="5086338" y="1527107"/>
            <a:ext cx="12173100" cy="1196400"/>
          </a:xfrm>
          <a:prstGeom prst="rect">
            <a:avLst/>
          </a:prstGeom>
          <a:noFill/>
          <a:ln>
            <a:noFill/>
          </a:ln>
        </p:spPr>
        <p:txBody>
          <a:bodyPr anchorCtr="0" anchor="ctr" bIns="166100" lIns="166100" spcFirstLastPara="1" rIns="166100" wrap="square" tIns="166100">
            <a:noAutofit/>
          </a:bodyPr>
          <a:lstStyle/>
          <a:p>
            <a:pPr indent="0" lvl="0" marL="0" rtl="0" algn="l">
              <a:spcBef>
                <a:spcPts val="0"/>
              </a:spcBef>
              <a:spcAft>
                <a:spcPts val="0"/>
              </a:spcAft>
              <a:buNone/>
            </a:pPr>
            <a:r>
              <a:t/>
            </a:r>
            <a:endParaRPr/>
          </a:p>
        </p:txBody>
      </p:sp>
      <p:sp>
        <p:nvSpPr>
          <p:cNvPr id="497" name="Google Shape;497;g3e6510cc91a_0_385"/>
          <p:cNvSpPr/>
          <p:nvPr/>
        </p:nvSpPr>
        <p:spPr>
          <a:xfrm>
            <a:off x="5329797" y="1527107"/>
            <a:ext cx="11847900" cy="1196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997"/>
              <a:buFont typeface="Arial Black"/>
              <a:buNone/>
            </a:pPr>
            <a:r>
              <a:rPr b="1" i="0" lang="en-US" sz="3897" u="none" cap="none" strike="noStrike">
                <a:solidFill>
                  <a:schemeClr val="dk1"/>
                </a:solidFill>
                <a:latin typeface="Trebuchet MS"/>
                <a:ea typeface="Trebuchet MS"/>
                <a:cs typeface="Trebuchet MS"/>
                <a:sym typeface="Trebuchet MS"/>
              </a:rPr>
              <a:t>Create Your Complete Brand Package</a:t>
            </a:r>
            <a:endParaRPr i="0" sz="3897" u="none" cap="none" strike="noStrike">
              <a:solidFill>
                <a:schemeClr val="dk1"/>
              </a:solidFill>
              <a:latin typeface="Trebuchet MS"/>
              <a:ea typeface="Trebuchet MS"/>
              <a:cs typeface="Trebuchet MS"/>
              <a:sym typeface="Trebuchet MS"/>
            </a:endParaRPr>
          </a:p>
        </p:txBody>
      </p:sp>
      <p:sp>
        <p:nvSpPr>
          <p:cNvPr id="498" name="Google Shape;498;g3e6510cc91a_0_385"/>
          <p:cNvSpPr/>
          <p:nvPr/>
        </p:nvSpPr>
        <p:spPr>
          <a:xfrm>
            <a:off x="1028700" y="2889400"/>
            <a:ext cx="16230600" cy="1030200"/>
          </a:xfrm>
          <a:prstGeom prst="rect">
            <a:avLst/>
          </a:prstGeom>
          <a:solidFill>
            <a:srgbClr val="1A5CB0"/>
          </a:solidFill>
          <a:ln cap="flat" cmpd="sng" w="23075">
            <a:solidFill>
              <a:srgbClr val="FFF8F2"/>
            </a:solidFill>
            <a:prstDash val="solid"/>
            <a:round/>
            <a:headEnd len="sm" w="sm" type="none"/>
            <a:tailEnd len="sm" w="sm" type="none"/>
          </a:ln>
        </p:spPr>
        <p:txBody>
          <a:bodyPr anchorCtr="0" anchor="ctr" bIns="166100" lIns="166100" spcFirstLastPara="1" rIns="166100" wrap="square" tIns="166100">
            <a:noAutofit/>
          </a:bodyPr>
          <a:lstStyle/>
          <a:p>
            <a:pPr indent="0" lvl="0" marL="0" rtl="0" algn="l">
              <a:spcBef>
                <a:spcPts val="0"/>
              </a:spcBef>
              <a:spcAft>
                <a:spcPts val="0"/>
              </a:spcAft>
              <a:buNone/>
            </a:pPr>
            <a:r>
              <a:t/>
            </a:r>
            <a:endParaRPr/>
          </a:p>
        </p:txBody>
      </p:sp>
      <p:sp>
        <p:nvSpPr>
          <p:cNvPr id="499" name="Google Shape;499;g3e6510cc91a_0_385"/>
          <p:cNvSpPr/>
          <p:nvPr/>
        </p:nvSpPr>
        <p:spPr>
          <a:xfrm>
            <a:off x="1596769" y="2889406"/>
            <a:ext cx="15175800" cy="103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544"/>
              <a:buFont typeface="Calibri"/>
              <a:buNone/>
            </a:pPr>
            <a:r>
              <a:rPr b="1" i="1" lang="en-US" sz="2544" u="none" cap="none" strike="noStrike">
                <a:solidFill>
                  <a:srgbClr val="FFFFFF"/>
                </a:solidFill>
                <a:latin typeface="Calibri"/>
                <a:ea typeface="Calibri"/>
                <a:cs typeface="Calibri"/>
                <a:sym typeface="Calibri"/>
              </a:rPr>
              <a:t>Build a professional brand identity you can use immediately to attract your first real client.</a:t>
            </a:r>
            <a:endParaRPr b="0" i="0" sz="2544" u="none" cap="none" strike="noStrike">
              <a:solidFill>
                <a:srgbClr val="000000"/>
              </a:solidFill>
              <a:latin typeface="Calibri"/>
              <a:ea typeface="Calibri"/>
              <a:cs typeface="Calibri"/>
              <a:sym typeface="Calibri"/>
            </a:endParaRPr>
          </a:p>
        </p:txBody>
      </p:sp>
      <p:sp>
        <p:nvSpPr>
          <p:cNvPr id="500" name="Google Shape;500;g3e6510cc91a_0_385"/>
          <p:cNvSpPr/>
          <p:nvPr/>
        </p:nvSpPr>
        <p:spPr>
          <a:xfrm>
            <a:off x="1596769" y="4085571"/>
            <a:ext cx="15094200" cy="83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D5A"/>
              </a:buClr>
              <a:buSzPts val="2544"/>
              <a:buFont typeface="Calibri"/>
              <a:buNone/>
            </a:pPr>
            <a:r>
              <a:rPr b="0" i="0" lang="en-US" sz="2544" u="none" cap="none" strike="noStrike">
                <a:solidFill>
                  <a:srgbClr val="1F2D5A"/>
                </a:solidFill>
                <a:latin typeface="Calibri"/>
                <a:ea typeface="Calibri"/>
                <a:cs typeface="Calibri"/>
                <a:sym typeface="Calibri"/>
              </a:rPr>
              <a:t>1.  Write your niche value proposition sentence (from Lesson 1 niche exercise)</a:t>
            </a:r>
            <a:endParaRPr b="0" i="0" sz="2544" u="none" cap="none" strike="noStrike">
              <a:solidFill>
                <a:srgbClr val="000000"/>
              </a:solidFill>
              <a:latin typeface="Calibri"/>
              <a:ea typeface="Calibri"/>
              <a:cs typeface="Calibri"/>
              <a:sym typeface="Calibri"/>
            </a:endParaRPr>
          </a:p>
          <a:p>
            <a:pPr indent="0" lvl="0" marL="0" marR="0" rtl="0" algn="l">
              <a:spcBef>
                <a:spcPts val="1090"/>
              </a:spcBef>
              <a:spcAft>
                <a:spcPts val="0"/>
              </a:spcAft>
              <a:buClr>
                <a:srgbClr val="1F2D5A"/>
              </a:buClr>
              <a:buSzPts val="2544"/>
              <a:buFont typeface="Calibri"/>
              <a:buNone/>
            </a:pPr>
            <a:r>
              <a:rPr b="0" i="0" lang="en-US" sz="2544" u="none" cap="none" strike="noStrike">
                <a:solidFill>
                  <a:srgbClr val="1F2D5A"/>
                </a:solidFill>
                <a:latin typeface="Calibri"/>
                <a:ea typeface="Calibri"/>
                <a:cs typeface="Calibri"/>
                <a:sym typeface="Calibri"/>
              </a:rPr>
              <a:t>2.  Create a logo using Canva Logo Maker — select colors that reflect your niche personality</a:t>
            </a:r>
            <a:endParaRPr b="0" i="0" sz="2544" u="none" cap="none" strike="noStrike">
              <a:solidFill>
                <a:srgbClr val="000000"/>
              </a:solidFill>
              <a:latin typeface="Calibri"/>
              <a:ea typeface="Calibri"/>
              <a:cs typeface="Calibri"/>
              <a:sym typeface="Calibri"/>
            </a:endParaRPr>
          </a:p>
          <a:p>
            <a:pPr indent="0" lvl="0" marL="0" marR="0" rtl="0" algn="l">
              <a:spcBef>
                <a:spcPts val="1090"/>
              </a:spcBef>
              <a:spcAft>
                <a:spcPts val="0"/>
              </a:spcAft>
              <a:buClr>
                <a:srgbClr val="1F2D5A"/>
              </a:buClr>
              <a:buSzPts val="2544"/>
              <a:buFont typeface="Calibri"/>
              <a:buNone/>
            </a:pPr>
            <a:r>
              <a:rPr b="0" i="0" lang="en-US" sz="2544" u="none" cap="none" strike="noStrike">
                <a:solidFill>
                  <a:srgbClr val="1F2D5A"/>
                </a:solidFill>
                <a:latin typeface="Calibri"/>
                <a:ea typeface="Calibri"/>
                <a:cs typeface="Calibri"/>
                <a:sym typeface="Calibri"/>
              </a:rPr>
              <a:t>3.  Design a LinkedIn cover image and a Fiverr/Upwork profile banner in consistent brand colors</a:t>
            </a:r>
            <a:endParaRPr b="0" i="0" sz="2544" u="none" cap="none" strike="noStrike">
              <a:solidFill>
                <a:srgbClr val="000000"/>
              </a:solidFill>
              <a:latin typeface="Calibri"/>
              <a:ea typeface="Calibri"/>
              <a:cs typeface="Calibri"/>
              <a:sym typeface="Calibri"/>
            </a:endParaRPr>
          </a:p>
          <a:p>
            <a:pPr indent="0" lvl="0" marL="0" marR="0" rtl="0" algn="l">
              <a:spcBef>
                <a:spcPts val="1090"/>
              </a:spcBef>
              <a:spcAft>
                <a:spcPts val="0"/>
              </a:spcAft>
              <a:buClr>
                <a:srgbClr val="1F2D5A"/>
              </a:buClr>
              <a:buSzPts val="2544"/>
              <a:buFont typeface="Calibri"/>
              <a:buNone/>
            </a:pPr>
            <a:r>
              <a:rPr b="0" i="0" lang="en-US" sz="2544" u="none" cap="none" strike="noStrike">
                <a:solidFill>
                  <a:srgbClr val="1F2D5A"/>
                </a:solidFill>
                <a:latin typeface="Calibri"/>
                <a:ea typeface="Calibri"/>
                <a:cs typeface="Calibri"/>
                <a:sym typeface="Calibri"/>
              </a:rPr>
              <a:t>4.  Write your profile bio: 3 sentences — who you are, what you do, who you help</a:t>
            </a:r>
            <a:endParaRPr b="0" i="0" sz="2544" u="none" cap="none" strike="noStrike">
              <a:solidFill>
                <a:srgbClr val="000000"/>
              </a:solidFill>
              <a:latin typeface="Calibri"/>
              <a:ea typeface="Calibri"/>
              <a:cs typeface="Calibri"/>
              <a:sym typeface="Calibri"/>
            </a:endParaRPr>
          </a:p>
          <a:p>
            <a:pPr indent="0" lvl="0" marL="0" marR="0" rtl="0" algn="l">
              <a:spcBef>
                <a:spcPts val="1090"/>
              </a:spcBef>
              <a:spcAft>
                <a:spcPts val="0"/>
              </a:spcAft>
              <a:buClr>
                <a:srgbClr val="1F2D5A"/>
              </a:buClr>
              <a:buSzPts val="2544"/>
              <a:buFont typeface="Calibri"/>
              <a:buNone/>
            </a:pPr>
            <a:r>
              <a:rPr b="0" i="0" lang="en-US" sz="2544" u="none" cap="none" strike="noStrike">
                <a:solidFill>
                  <a:srgbClr val="1F2D5A"/>
                </a:solidFill>
                <a:latin typeface="Calibri"/>
                <a:ea typeface="Calibri"/>
                <a:cs typeface="Calibri"/>
                <a:sym typeface="Calibri"/>
              </a:rPr>
              <a:t>5.  Create 3 portfolio sample images in Canva showing simulated work deliverables</a:t>
            </a:r>
            <a:endParaRPr b="0" i="0" sz="2544" u="none" cap="none" strike="noStrike">
              <a:solidFill>
                <a:srgbClr val="000000"/>
              </a:solidFill>
              <a:latin typeface="Calibri"/>
              <a:ea typeface="Calibri"/>
              <a:cs typeface="Calibri"/>
              <a:sym typeface="Calibri"/>
            </a:endParaRPr>
          </a:p>
          <a:p>
            <a:pPr indent="0" lvl="0" marL="0" marR="0" rtl="0" algn="l">
              <a:spcBef>
                <a:spcPts val="1090"/>
              </a:spcBef>
              <a:spcAft>
                <a:spcPts val="0"/>
              </a:spcAft>
              <a:buClr>
                <a:srgbClr val="1F2D5A"/>
              </a:buClr>
              <a:buSzPts val="2544"/>
              <a:buFont typeface="Calibri"/>
              <a:buNone/>
            </a:pPr>
            <a:r>
              <a:rPr b="0" i="0" lang="en-US" sz="2544" u="none" cap="none" strike="noStrike">
                <a:solidFill>
                  <a:srgbClr val="1F2D5A"/>
                </a:solidFill>
                <a:latin typeface="Calibri"/>
                <a:ea typeface="Calibri"/>
                <a:cs typeface="Calibri"/>
                <a:sym typeface="Calibri"/>
              </a:rPr>
              <a:t>6.  Write one case study from a simulated or real project using Problem-Solution-Outcome format</a:t>
            </a:r>
            <a:endParaRPr b="0" i="0" sz="2544" u="none" cap="none" strike="noStrike">
              <a:solidFill>
                <a:srgbClr val="000000"/>
              </a:solidFill>
              <a:latin typeface="Calibri"/>
              <a:ea typeface="Calibri"/>
              <a:cs typeface="Calibri"/>
              <a:sym typeface="Calibri"/>
            </a:endParaRPr>
          </a:p>
          <a:p>
            <a:pPr indent="0" lvl="0" marL="0" marR="0" rtl="0" algn="l">
              <a:spcBef>
                <a:spcPts val="1090"/>
              </a:spcBef>
              <a:spcAft>
                <a:spcPts val="0"/>
              </a:spcAft>
              <a:buClr>
                <a:srgbClr val="1F2D5A"/>
              </a:buClr>
              <a:buSzPts val="2544"/>
              <a:buFont typeface="Calibri"/>
              <a:buNone/>
            </a:pPr>
            <a:r>
              <a:rPr b="0" i="0" lang="en-US" sz="2544" u="none" cap="none" strike="noStrike">
                <a:solidFill>
                  <a:srgbClr val="1F2D5A"/>
                </a:solidFill>
                <a:latin typeface="Calibri"/>
                <a:ea typeface="Calibri"/>
                <a:cs typeface="Calibri"/>
                <a:sym typeface="Calibri"/>
              </a:rPr>
              <a:t>7.  Present your brand package to 2 peers — get feedback on clarity, professionalism, and appeal</a:t>
            </a:r>
            <a:endParaRPr b="0" i="0" sz="2544" u="none" cap="none" strike="noStrike">
              <a:solidFill>
                <a:srgbClr val="00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04" name="Shape 504"/>
        <p:cNvGrpSpPr/>
        <p:nvPr/>
      </p:nvGrpSpPr>
      <p:grpSpPr>
        <a:xfrm>
          <a:off x="0" y="0"/>
          <a:ext cx="0" cy="0"/>
          <a:chOff x="0" y="0"/>
          <a:chExt cx="0" cy="0"/>
        </a:xfrm>
      </p:grpSpPr>
      <p:grpSp>
        <p:nvGrpSpPr>
          <p:cNvPr id="505" name="Google Shape;505;g3e6510cc91a_0_464"/>
          <p:cNvGrpSpPr/>
          <p:nvPr/>
        </p:nvGrpSpPr>
        <p:grpSpPr>
          <a:xfrm>
            <a:off x="1028700" y="811707"/>
            <a:ext cx="16230707" cy="8446648"/>
            <a:chOff x="0" y="-57150"/>
            <a:chExt cx="4274726" cy="2224617"/>
          </a:xfrm>
        </p:grpSpPr>
        <p:sp>
          <p:nvSpPr>
            <p:cNvPr id="506" name="Google Shape;506;g3e6510cc91a_0_46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07" name="Google Shape;507;g3e6510cc91a_0_46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08" name="Google Shape;508;g3e6510cc91a_0_46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09" name="Google Shape;509;g3e6510cc91a_0_46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10" name="Google Shape;510;g3e6510cc91a_0_464" title="logo2.png"/>
          <p:cNvPicPr preferRelativeResize="0"/>
          <p:nvPr/>
        </p:nvPicPr>
        <p:blipFill rotWithShape="1">
          <a:blip r:embed="rId4">
            <a:alphaModFix/>
          </a:blip>
          <a:srcRect b="21968" l="0" r="0" t="25865"/>
          <a:stretch/>
        </p:blipFill>
        <p:spPr>
          <a:xfrm>
            <a:off x="15170350" y="8357350"/>
            <a:ext cx="1893475" cy="987800"/>
          </a:xfrm>
          <a:prstGeom prst="rect">
            <a:avLst/>
          </a:prstGeom>
          <a:noFill/>
          <a:ln>
            <a:noFill/>
          </a:ln>
        </p:spPr>
      </p:pic>
      <p:sp>
        <p:nvSpPr>
          <p:cNvPr id="511" name="Google Shape;511;g3e6510cc91a_0_46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g3e6510cc91a_0_46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g3e6510cc91a_0_464"/>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514" name="Google Shape;514;g3e6510cc91a_0_464"/>
          <p:cNvSpPr/>
          <p:nvPr/>
        </p:nvSpPr>
        <p:spPr>
          <a:xfrm>
            <a:off x="646000" y="10610107"/>
            <a:ext cx="16613400" cy="209400"/>
          </a:xfrm>
          <a:prstGeom prst="rect">
            <a:avLst/>
          </a:prstGeom>
          <a:solidFill>
            <a:srgbClr val="E8A000"/>
          </a:solidFill>
          <a:ln cap="flat" cmpd="sng" w="23275">
            <a:solidFill>
              <a:srgbClr val="E8A00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515" name="Google Shape;515;g3e6510cc91a_0_464"/>
          <p:cNvSpPr/>
          <p:nvPr/>
        </p:nvSpPr>
        <p:spPr>
          <a:xfrm>
            <a:off x="1020716" y="1498996"/>
            <a:ext cx="1811100" cy="703500"/>
          </a:xfrm>
          <a:prstGeom prst="rect">
            <a:avLst/>
          </a:prstGeom>
          <a:solidFill>
            <a:srgbClr val="E8A000"/>
          </a:solidFill>
          <a:ln cap="flat" cmpd="sng" w="17450">
            <a:solidFill>
              <a:srgbClr val="E8A000"/>
            </a:solidFill>
            <a:prstDash val="solid"/>
            <a:round/>
            <a:headEnd len="sm" w="sm" type="none"/>
            <a:tailEnd len="sm" w="sm" type="none"/>
          </a:ln>
        </p:spPr>
        <p:txBody>
          <a:bodyPr anchorCtr="0" anchor="ctr" bIns="125600" lIns="125600" spcFirstLastPara="1" rIns="125600" wrap="square" tIns="125600">
            <a:noAutofit/>
          </a:bodyPr>
          <a:lstStyle/>
          <a:p>
            <a:pPr indent="0" lvl="0" marL="0" rtl="0" algn="l">
              <a:spcBef>
                <a:spcPts val="0"/>
              </a:spcBef>
              <a:spcAft>
                <a:spcPts val="0"/>
              </a:spcAft>
              <a:buNone/>
            </a:pPr>
            <a:r>
              <a:t/>
            </a:r>
            <a:endParaRPr/>
          </a:p>
        </p:txBody>
      </p:sp>
      <p:sp>
        <p:nvSpPr>
          <p:cNvPr id="516" name="Google Shape;516;g3e6510cc91a_0_464"/>
          <p:cNvSpPr/>
          <p:nvPr/>
        </p:nvSpPr>
        <p:spPr>
          <a:xfrm>
            <a:off x="1020716" y="1498996"/>
            <a:ext cx="1811100" cy="703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2473"/>
              <a:buFont typeface="Arial Black"/>
              <a:buNone/>
            </a:pPr>
            <a:r>
              <a:rPr b="1" i="0" lang="en-US" sz="2273" u="none" cap="none" strike="noStrike">
                <a:solidFill>
                  <a:srgbClr val="1F2D5A"/>
                </a:solidFill>
                <a:latin typeface="Trebuchet MS"/>
                <a:ea typeface="Trebuchet MS"/>
                <a:cs typeface="Trebuchet MS"/>
                <a:sym typeface="Trebuchet MS"/>
              </a:rPr>
              <a:t>Q 2</a:t>
            </a:r>
            <a:endParaRPr i="0" sz="2273" u="none" cap="none" strike="noStrike">
              <a:solidFill>
                <a:srgbClr val="000000"/>
              </a:solidFill>
              <a:latin typeface="Trebuchet MS"/>
              <a:ea typeface="Trebuchet MS"/>
              <a:cs typeface="Trebuchet MS"/>
              <a:sym typeface="Trebuchet MS"/>
            </a:endParaRPr>
          </a:p>
        </p:txBody>
      </p:sp>
      <p:sp>
        <p:nvSpPr>
          <p:cNvPr id="517" name="Google Shape;517;g3e6510cc91a_0_464"/>
          <p:cNvSpPr/>
          <p:nvPr/>
        </p:nvSpPr>
        <p:spPr>
          <a:xfrm>
            <a:off x="3090780" y="1574361"/>
            <a:ext cx="14145600" cy="552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1923"/>
              <a:buFont typeface="Calibri"/>
              <a:buNone/>
            </a:pPr>
            <a:r>
              <a:rPr b="1" i="0" lang="en-US" sz="1823" u="none" cap="none" strike="noStrike">
                <a:solidFill>
                  <a:srgbClr val="980000"/>
                </a:solidFill>
                <a:latin typeface="Trebuchet MS"/>
                <a:ea typeface="Trebuchet MS"/>
                <a:cs typeface="Trebuchet MS"/>
                <a:sym typeface="Trebuchet MS"/>
              </a:rPr>
              <a:t>K N O W L E D G E   C H E C K</a:t>
            </a:r>
            <a:endParaRPr i="0" sz="1823" u="none" cap="none" strike="noStrike">
              <a:solidFill>
                <a:srgbClr val="980000"/>
              </a:solidFill>
              <a:latin typeface="Trebuchet MS"/>
              <a:ea typeface="Trebuchet MS"/>
              <a:cs typeface="Trebuchet MS"/>
              <a:sym typeface="Trebuchet MS"/>
            </a:endParaRPr>
          </a:p>
        </p:txBody>
      </p:sp>
      <p:sp>
        <p:nvSpPr>
          <p:cNvPr id="518" name="Google Shape;518;g3e6510cc91a_0_464"/>
          <p:cNvSpPr/>
          <p:nvPr/>
        </p:nvSpPr>
        <p:spPr>
          <a:xfrm>
            <a:off x="1190291" y="2409579"/>
            <a:ext cx="16215000" cy="182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97"/>
              <a:buFont typeface="Arial Black"/>
              <a:buNone/>
            </a:pPr>
            <a:r>
              <a:rPr b="1" i="0" lang="en-US" sz="3297" u="none" cap="none" strike="noStrike">
                <a:solidFill>
                  <a:schemeClr val="dk1"/>
                </a:solidFill>
                <a:latin typeface="Trebuchet MS"/>
                <a:ea typeface="Trebuchet MS"/>
                <a:cs typeface="Trebuchet MS"/>
                <a:sym typeface="Trebuchet MS"/>
              </a:rPr>
              <a:t>You post educational content on social media consistently for 3 months but engagement is still low. What is the most strategic response?</a:t>
            </a:r>
            <a:endParaRPr i="0" sz="3297" u="none" cap="none" strike="noStrike">
              <a:solidFill>
                <a:schemeClr val="dk1"/>
              </a:solidFill>
              <a:latin typeface="Trebuchet MS"/>
              <a:ea typeface="Trebuchet MS"/>
              <a:cs typeface="Trebuchet MS"/>
              <a:sym typeface="Trebuchet MS"/>
            </a:endParaRPr>
          </a:p>
        </p:txBody>
      </p:sp>
      <p:sp>
        <p:nvSpPr>
          <p:cNvPr id="519" name="Google Shape;519;g3e6510cc91a_0_464"/>
          <p:cNvSpPr/>
          <p:nvPr/>
        </p:nvSpPr>
        <p:spPr>
          <a:xfrm>
            <a:off x="1020716" y="4438240"/>
            <a:ext cx="16215000" cy="904500"/>
          </a:xfrm>
          <a:prstGeom prst="rect">
            <a:avLst/>
          </a:prstGeom>
          <a:solidFill>
            <a:schemeClr val="dk2"/>
          </a:solidFill>
          <a:ln cap="flat" cmpd="sng" w="17450">
            <a:solidFill>
              <a:schemeClr val="dk2"/>
            </a:solidFill>
            <a:prstDash val="solid"/>
            <a:round/>
            <a:headEnd len="sm" w="sm" type="none"/>
            <a:tailEnd len="sm" w="sm" type="none"/>
          </a:ln>
        </p:spPr>
        <p:txBody>
          <a:bodyPr anchorCtr="0" anchor="ctr" bIns="125600" lIns="125600" spcFirstLastPara="1" rIns="125600" wrap="square" tIns="125600">
            <a:noAutofit/>
          </a:bodyPr>
          <a:lstStyle/>
          <a:p>
            <a:pPr indent="0" lvl="0" marL="0" rtl="0" algn="l">
              <a:spcBef>
                <a:spcPts val="0"/>
              </a:spcBef>
              <a:spcAft>
                <a:spcPts val="0"/>
              </a:spcAft>
              <a:buNone/>
            </a:pPr>
            <a:r>
              <a:t/>
            </a:r>
            <a:endParaRPr/>
          </a:p>
        </p:txBody>
      </p:sp>
      <p:sp>
        <p:nvSpPr>
          <p:cNvPr id="520" name="Google Shape;520;g3e6510cc91a_0_464"/>
          <p:cNvSpPr/>
          <p:nvPr/>
        </p:nvSpPr>
        <p:spPr>
          <a:xfrm>
            <a:off x="1365727" y="4438240"/>
            <a:ext cx="15698100" cy="90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2198"/>
              <a:buFont typeface="Calibri"/>
              <a:buNone/>
            </a:pPr>
            <a:r>
              <a:rPr b="0" i="0" lang="en-US" sz="2198" u="none" cap="none" strike="noStrike">
                <a:solidFill>
                  <a:srgbClr val="CCCCCC"/>
                </a:solidFill>
                <a:latin typeface="Calibri"/>
                <a:ea typeface="Calibri"/>
                <a:cs typeface="Calibri"/>
                <a:sym typeface="Calibri"/>
              </a:rPr>
              <a:t>A.  Stop social media — it clearly does not work for your niche</a:t>
            </a:r>
            <a:endParaRPr b="0" i="0" sz="2198" u="none" cap="none" strike="noStrike">
              <a:solidFill>
                <a:srgbClr val="000000"/>
              </a:solidFill>
              <a:latin typeface="Calibri"/>
              <a:ea typeface="Calibri"/>
              <a:cs typeface="Calibri"/>
              <a:sym typeface="Calibri"/>
            </a:endParaRPr>
          </a:p>
        </p:txBody>
      </p:sp>
      <p:sp>
        <p:nvSpPr>
          <p:cNvPr id="521" name="Google Shape;521;g3e6510cc91a_0_464"/>
          <p:cNvSpPr/>
          <p:nvPr/>
        </p:nvSpPr>
        <p:spPr>
          <a:xfrm>
            <a:off x="1020716" y="5443110"/>
            <a:ext cx="16215000" cy="904500"/>
          </a:xfrm>
          <a:prstGeom prst="rect">
            <a:avLst/>
          </a:prstGeom>
          <a:solidFill>
            <a:srgbClr val="07C8A0"/>
          </a:solidFill>
          <a:ln cap="flat" cmpd="sng" w="17450">
            <a:solidFill>
              <a:srgbClr val="07C8A0"/>
            </a:solidFill>
            <a:prstDash val="solid"/>
            <a:round/>
            <a:headEnd len="sm" w="sm" type="none"/>
            <a:tailEnd len="sm" w="sm" type="none"/>
          </a:ln>
        </p:spPr>
        <p:txBody>
          <a:bodyPr anchorCtr="0" anchor="ctr" bIns="125600" lIns="125600" spcFirstLastPara="1" rIns="125600" wrap="square" tIns="125600">
            <a:noAutofit/>
          </a:bodyPr>
          <a:lstStyle/>
          <a:p>
            <a:pPr indent="0" lvl="0" marL="0" rtl="0" algn="l">
              <a:spcBef>
                <a:spcPts val="0"/>
              </a:spcBef>
              <a:spcAft>
                <a:spcPts val="0"/>
              </a:spcAft>
              <a:buNone/>
            </a:pPr>
            <a:r>
              <a:t/>
            </a:r>
            <a:endParaRPr/>
          </a:p>
        </p:txBody>
      </p:sp>
      <p:sp>
        <p:nvSpPr>
          <p:cNvPr id="522" name="Google Shape;522;g3e6510cc91a_0_464"/>
          <p:cNvSpPr/>
          <p:nvPr/>
        </p:nvSpPr>
        <p:spPr>
          <a:xfrm>
            <a:off x="1365727" y="5443110"/>
            <a:ext cx="15698100" cy="90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198"/>
              <a:buFont typeface="Calibri"/>
              <a:buNone/>
            </a:pPr>
            <a:r>
              <a:rPr b="1" i="0" lang="en-US" sz="2198" u="none" cap="none" strike="noStrike">
                <a:solidFill>
                  <a:srgbClr val="1F2D5A"/>
                </a:solidFill>
                <a:latin typeface="Calibri"/>
                <a:ea typeface="Calibri"/>
                <a:cs typeface="Calibri"/>
                <a:sym typeface="Calibri"/>
              </a:rPr>
              <a:t>B.  Continue and double your consistency — social media compounds beyond 90 days</a:t>
            </a:r>
            <a:endParaRPr b="0" i="0" sz="2198" u="none" cap="none" strike="noStrike">
              <a:solidFill>
                <a:srgbClr val="000000"/>
              </a:solidFill>
              <a:latin typeface="Calibri"/>
              <a:ea typeface="Calibri"/>
              <a:cs typeface="Calibri"/>
              <a:sym typeface="Calibri"/>
            </a:endParaRPr>
          </a:p>
        </p:txBody>
      </p:sp>
      <p:sp>
        <p:nvSpPr>
          <p:cNvPr id="523" name="Google Shape;523;g3e6510cc91a_0_464"/>
          <p:cNvSpPr/>
          <p:nvPr/>
        </p:nvSpPr>
        <p:spPr>
          <a:xfrm>
            <a:off x="1020716" y="6447980"/>
            <a:ext cx="16215000" cy="904500"/>
          </a:xfrm>
          <a:prstGeom prst="rect">
            <a:avLst/>
          </a:prstGeom>
          <a:solidFill>
            <a:schemeClr val="dk2"/>
          </a:solidFill>
          <a:ln cap="flat" cmpd="sng" w="17450">
            <a:solidFill>
              <a:schemeClr val="dk2"/>
            </a:solidFill>
            <a:prstDash val="solid"/>
            <a:round/>
            <a:headEnd len="sm" w="sm" type="none"/>
            <a:tailEnd len="sm" w="sm" type="none"/>
          </a:ln>
        </p:spPr>
        <p:txBody>
          <a:bodyPr anchorCtr="0" anchor="ctr" bIns="125600" lIns="125600" spcFirstLastPara="1" rIns="125600" wrap="square" tIns="125600">
            <a:noAutofit/>
          </a:bodyPr>
          <a:lstStyle/>
          <a:p>
            <a:pPr indent="0" lvl="0" marL="0" rtl="0" algn="l">
              <a:spcBef>
                <a:spcPts val="0"/>
              </a:spcBef>
              <a:spcAft>
                <a:spcPts val="0"/>
              </a:spcAft>
              <a:buNone/>
            </a:pPr>
            <a:r>
              <a:t/>
            </a:r>
            <a:endParaRPr/>
          </a:p>
        </p:txBody>
      </p:sp>
      <p:sp>
        <p:nvSpPr>
          <p:cNvPr id="524" name="Google Shape;524;g3e6510cc91a_0_464"/>
          <p:cNvSpPr/>
          <p:nvPr/>
        </p:nvSpPr>
        <p:spPr>
          <a:xfrm>
            <a:off x="1365727" y="6447980"/>
            <a:ext cx="15698100" cy="90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2198"/>
              <a:buFont typeface="Calibri"/>
              <a:buNone/>
            </a:pPr>
            <a:r>
              <a:rPr b="0" i="0" lang="en-US" sz="2198" u="none" cap="none" strike="noStrike">
                <a:solidFill>
                  <a:srgbClr val="CCCCCC"/>
                </a:solidFill>
                <a:latin typeface="Calibri"/>
                <a:ea typeface="Calibri"/>
                <a:cs typeface="Calibri"/>
                <a:sym typeface="Calibri"/>
              </a:rPr>
              <a:t>C.  Switch entirely to paid advertising immediately</a:t>
            </a:r>
            <a:endParaRPr b="0" i="0" sz="2198" u="none" cap="none" strike="noStrike">
              <a:solidFill>
                <a:srgbClr val="000000"/>
              </a:solidFill>
              <a:latin typeface="Calibri"/>
              <a:ea typeface="Calibri"/>
              <a:cs typeface="Calibri"/>
              <a:sym typeface="Calibri"/>
            </a:endParaRPr>
          </a:p>
        </p:txBody>
      </p:sp>
      <p:sp>
        <p:nvSpPr>
          <p:cNvPr id="525" name="Google Shape;525;g3e6510cc91a_0_464"/>
          <p:cNvSpPr/>
          <p:nvPr/>
        </p:nvSpPr>
        <p:spPr>
          <a:xfrm>
            <a:off x="1020716" y="7452850"/>
            <a:ext cx="16215000" cy="904500"/>
          </a:xfrm>
          <a:prstGeom prst="rect">
            <a:avLst/>
          </a:prstGeom>
          <a:solidFill>
            <a:schemeClr val="dk2"/>
          </a:solidFill>
          <a:ln cap="flat" cmpd="sng" w="17450">
            <a:solidFill>
              <a:schemeClr val="dk2"/>
            </a:solidFill>
            <a:prstDash val="solid"/>
            <a:round/>
            <a:headEnd len="sm" w="sm" type="none"/>
            <a:tailEnd len="sm" w="sm" type="none"/>
          </a:ln>
        </p:spPr>
        <p:txBody>
          <a:bodyPr anchorCtr="0" anchor="ctr" bIns="125600" lIns="125600" spcFirstLastPara="1" rIns="125600" wrap="square" tIns="125600">
            <a:noAutofit/>
          </a:bodyPr>
          <a:lstStyle/>
          <a:p>
            <a:pPr indent="0" lvl="0" marL="0" rtl="0" algn="l">
              <a:spcBef>
                <a:spcPts val="0"/>
              </a:spcBef>
              <a:spcAft>
                <a:spcPts val="0"/>
              </a:spcAft>
              <a:buNone/>
            </a:pPr>
            <a:r>
              <a:t/>
            </a:r>
            <a:endParaRPr/>
          </a:p>
        </p:txBody>
      </p:sp>
      <p:sp>
        <p:nvSpPr>
          <p:cNvPr id="526" name="Google Shape;526;g3e6510cc91a_0_464"/>
          <p:cNvSpPr/>
          <p:nvPr/>
        </p:nvSpPr>
        <p:spPr>
          <a:xfrm>
            <a:off x="1365727" y="7452850"/>
            <a:ext cx="15698100" cy="90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2198"/>
              <a:buFont typeface="Calibri"/>
              <a:buNone/>
            </a:pPr>
            <a:r>
              <a:rPr b="0" i="0" lang="en-US" sz="2198" u="none" cap="none" strike="noStrike">
                <a:solidFill>
                  <a:srgbClr val="CCCCCC"/>
                </a:solidFill>
                <a:latin typeface="Calibri"/>
                <a:ea typeface="Calibri"/>
                <a:cs typeface="Calibri"/>
                <a:sym typeface="Calibri"/>
              </a:rPr>
              <a:t>D.  Only post promotional content to generate faster sales</a:t>
            </a:r>
            <a:endParaRPr b="0" i="0" sz="2198"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30" name="Shape 530"/>
        <p:cNvGrpSpPr/>
        <p:nvPr/>
      </p:nvGrpSpPr>
      <p:grpSpPr>
        <a:xfrm>
          <a:off x="0" y="0"/>
          <a:ext cx="0" cy="0"/>
          <a:chOff x="0" y="0"/>
          <a:chExt cx="0" cy="0"/>
        </a:xfrm>
      </p:grpSpPr>
      <p:grpSp>
        <p:nvGrpSpPr>
          <p:cNvPr id="531" name="Google Shape;531;g3e6510cc91a_0_450"/>
          <p:cNvGrpSpPr/>
          <p:nvPr/>
        </p:nvGrpSpPr>
        <p:grpSpPr>
          <a:xfrm>
            <a:off x="1028700" y="811707"/>
            <a:ext cx="16230707" cy="8446648"/>
            <a:chOff x="0" y="-57150"/>
            <a:chExt cx="4274726" cy="2224617"/>
          </a:xfrm>
        </p:grpSpPr>
        <p:sp>
          <p:nvSpPr>
            <p:cNvPr id="532" name="Google Shape;532;g3e6510cc91a_0_45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33" name="Google Shape;533;g3e6510cc91a_0_45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34" name="Google Shape;534;g3e6510cc91a_0_45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35" name="Google Shape;535;g3e6510cc91a_0_45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36" name="Google Shape;536;g3e6510cc91a_0_45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37" name="Google Shape;537;g3e6510cc91a_0_45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g3e6510cc91a_0_45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g3e6510cc91a_0_450"/>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540" name="Google Shape;540;g3e6510cc91a_0_450"/>
          <p:cNvSpPr/>
          <p:nvPr/>
        </p:nvSpPr>
        <p:spPr>
          <a:xfrm>
            <a:off x="1235776" y="1550800"/>
            <a:ext cx="6386100" cy="5052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E8A000"/>
              </a:buClr>
              <a:buSzPts val="1796"/>
              <a:buFont typeface="Calibri"/>
              <a:buNone/>
            </a:pPr>
            <a:r>
              <a:rPr b="1" i="0" lang="en-US" sz="1796" u="none" cap="none" strike="noStrike">
                <a:solidFill>
                  <a:schemeClr val="lt1"/>
                </a:solidFill>
                <a:latin typeface="Trebuchet MS"/>
                <a:ea typeface="Trebuchet MS"/>
                <a:cs typeface="Trebuchet MS"/>
                <a:sym typeface="Trebuchet MS"/>
              </a:rPr>
              <a:t>✅  L E S S O N   S U M M A R Y</a:t>
            </a:r>
            <a:endParaRPr i="0" sz="1796" u="none" cap="none" strike="noStrike">
              <a:solidFill>
                <a:schemeClr val="lt1"/>
              </a:solidFill>
              <a:latin typeface="Trebuchet MS"/>
              <a:ea typeface="Trebuchet MS"/>
              <a:cs typeface="Trebuchet MS"/>
              <a:sym typeface="Trebuchet MS"/>
            </a:endParaRPr>
          </a:p>
        </p:txBody>
      </p:sp>
      <p:sp>
        <p:nvSpPr>
          <p:cNvPr id="541" name="Google Shape;541;g3e6510cc91a_0_450"/>
          <p:cNvSpPr/>
          <p:nvPr/>
        </p:nvSpPr>
        <p:spPr>
          <a:xfrm>
            <a:off x="1235776" y="2093932"/>
            <a:ext cx="15528000" cy="1957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697"/>
              <a:buFont typeface="Arial Black"/>
              <a:buNone/>
            </a:pPr>
            <a:r>
              <a:rPr b="1" i="0" lang="en-US" sz="4397" u="none" cap="none" strike="noStrike">
                <a:solidFill>
                  <a:schemeClr val="dk1"/>
                </a:solidFill>
                <a:latin typeface="Trebuchet MS"/>
                <a:ea typeface="Trebuchet MS"/>
                <a:cs typeface="Trebuchet MS"/>
                <a:sym typeface="Trebuchet MS"/>
              </a:rPr>
              <a:t>Lesson 2: Marketing, Branding &amp;</a:t>
            </a:r>
            <a:endParaRPr i="0" sz="4397" u="none" cap="none" strike="noStrike">
              <a:solidFill>
                <a:schemeClr val="dk1"/>
              </a:solidFill>
              <a:latin typeface="Trebuchet MS"/>
              <a:ea typeface="Trebuchet MS"/>
              <a:cs typeface="Trebuchet MS"/>
              <a:sym typeface="Trebuchet MS"/>
            </a:endParaRPr>
          </a:p>
          <a:p>
            <a:pPr indent="0" lvl="0" marL="0" marR="0" rtl="0" algn="l">
              <a:spcBef>
                <a:spcPts val="0"/>
              </a:spcBef>
              <a:spcAft>
                <a:spcPts val="0"/>
              </a:spcAft>
              <a:buClr>
                <a:srgbClr val="FFFFFF"/>
              </a:buClr>
              <a:buSzPts val="4697"/>
              <a:buFont typeface="Arial Black"/>
              <a:buNone/>
            </a:pPr>
            <a:r>
              <a:rPr b="1" i="0" lang="en-US" sz="4397" u="none" cap="none" strike="noStrike">
                <a:solidFill>
                  <a:schemeClr val="dk1"/>
                </a:solidFill>
                <a:latin typeface="Trebuchet MS"/>
                <a:ea typeface="Trebuchet MS"/>
                <a:cs typeface="Trebuchet MS"/>
                <a:sym typeface="Trebuchet MS"/>
              </a:rPr>
              <a:t>Client Acquisition</a:t>
            </a:r>
            <a:endParaRPr i="0" sz="4397" u="none" cap="none" strike="noStrike">
              <a:solidFill>
                <a:schemeClr val="dk1"/>
              </a:solidFill>
              <a:latin typeface="Trebuchet MS"/>
              <a:ea typeface="Trebuchet MS"/>
              <a:cs typeface="Trebuchet MS"/>
              <a:sym typeface="Trebuchet MS"/>
            </a:endParaRPr>
          </a:p>
        </p:txBody>
      </p:sp>
      <p:sp>
        <p:nvSpPr>
          <p:cNvPr id="542" name="Google Shape;542;g3e6510cc91a_0_450"/>
          <p:cNvSpPr/>
          <p:nvPr/>
        </p:nvSpPr>
        <p:spPr>
          <a:xfrm>
            <a:off x="1235776" y="4152828"/>
            <a:ext cx="14866800" cy="505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210"/>
              <a:buFont typeface="Calibri"/>
              <a:buNone/>
            </a:pPr>
            <a:r>
              <a:rPr b="1" i="0" lang="en-US" sz="2610" u="none" cap="none" strike="noStrike">
                <a:solidFill>
                  <a:srgbClr val="B85C00"/>
                </a:solidFill>
                <a:latin typeface="Calibri"/>
                <a:ea typeface="Calibri"/>
                <a:cs typeface="Calibri"/>
                <a:sym typeface="Calibri"/>
              </a:rPr>
              <a:t>Key Takeaways</a:t>
            </a:r>
            <a:endParaRPr b="0" i="0" sz="2610" u="none" cap="none" strike="noStrike">
              <a:solidFill>
                <a:srgbClr val="000000"/>
              </a:solidFill>
              <a:latin typeface="Calibri"/>
              <a:ea typeface="Calibri"/>
              <a:cs typeface="Calibri"/>
              <a:sym typeface="Calibri"/>
            </a:endParaRPr>
          </a:p>
        </p:txBody>
      </p:sp>
      <p:sp>
        <p:nvSpPr>
          <p:cNvPr id="543" name="Google Shape;543;g3e6510cc91a_0_450"/>
          <p:cNvSpPr/>
          <p:nvPr/>
        </p:nvSpPr>
        <p:spPr>
          <a:xfrm>
            <a:off x="1235776" y="4658078"/>
            <a:ext cx="15528000" cy="6315600"/>
          </a:xfrm>
          <a:prstGeom prst="rect">
            <a:avLst/>
          </a:prstGeom>
          <a:noFill/>
          <a:ln>
            <a:noFill/>
          </a:ln>
        </p:spPr>
        <p:txBody>
          <a:bodyPr anchorCtr="0" anchor="t" bIns="0" lIns="0" spcFirstLastPara="1" rIns="0" wrap="square" tIns="0">
            <a:noAutofit/>
          </a:bodyPr>
          <a:lstStyle/>
          <a:p>
            <a:pPr indent="-499073" lvl="0" marL="473673" marR="0" rtl="0" algn="l">
              <a:spcBef>
                <a:spcPts val="0"/>
              </a:spcBef>
              <a:spcAft>
                <a:spcPts val="0"/>
              </a:spcAft>
              <a:buClr>
                <a:srgbClr val="1F2D5A"/>
              </a:buClr>
              <a:buSzPts val="2472"/>
              <a:buFont typeface="Calibri"/>
              <a:buChar char="•"/>
            </a:pPr>
            <a:r>
              <a:rPr b="0" i="0" lang="en-US" sz="2472" u="none" cap="none" strike="noStrike">
                <a:solidFill>
                  <a:srgbClr val="1F2D5A"/>
                </a:solidFill>
                <a:latin typeface="Calibri"/>
                <a:ea typeface="Calibri"/>
                <a:cs typeface="Calibri"/>
                <a:sym typeface="Calibri"/>
              </a:rPr>
              <a:t>Brand = business name + visual identity + communication tone + value proposition + social proof</a:t>
            </a:r>
            <a:endParaRPr b="0" i="0" sz="2472" u="none" cap="none" strike="noStrike">
              <a:solidFill>
                <a:srgbClr val="000000"/>
              </a:solidFill>
              <a:latin typeface="Calibri"/>
              <a:ea typeface="Calibri"/>
              <a:cs typeface="Calibri"/>
              <a:sym typeface="Calibri"/>
            </a:endParaRPr>
          </a:p>
          <a:p>
            <a:pPr indent="-499073" lvl="0" marL="473673" marR="0" rtl="0" algn="l">
              <a:spcBef>
                <a:spcPts val="553"/>
              </a:spcBef>
              <a:spcAft>
                <a:spcPts val="0"/>
              </a:spcAft>
              <a:buClr>
                <a:srgbClr val="1F2D5A"/>
              </a:buClr>
              <a:buSzPts val="2472"/>
              <a:buFont typeface="Calibri"/>
              <a:buChar char="•"/>
            </a:pPr>
            <a:r>
              <a:rPr b="0" i="0" lang="en-US" sz="2472" u="none" cap="none" strike="noStrike">
                <a:solidFill>
                  <a:srgbClr val="1F2D5A"/>
                </a:solidFill>
                <a:latin typeface="Calibri"/>
                <a:ea typeface="Calibri"/>
                <a:cs typeface="Calibri"/>
                <a:sym typeface="Calibri"/>
              </a:rPr>
              <a:t>Direct outreach to local businesses with weak digital presence is the fastest first client method</a:t>
            </a:r>
            <a:endParaRPr b="0" i="0" sz="2472" u="none" cap="none" strike="noStrike">
              <a:solidFill>
                <a:srgbClr val="000000"/>
              </a:solidFill>
              <a:latin typeface="Calibri"/>
              <a:ea typeface="Calibri"/>
              <a:cs typeface="Calibri"/>
              <a:sym typeface="Calibri"/>
            </a:endParaRPr>
          </a:p>
          <a:p>
            <a:pPr indent="-499073" lvl="0" marL="473673" marR="0" rtl="0" algn="l">
              <a:spcBef>
                <a:spcPts val="553"/>
              </a:spcBef>
              <a:spcAft>
                <a:spcPts val="0"/>
              </a:spcAft>
              <a:buClr>
                <a:srgbClr val="1F2D5A"/>
              </a:buClr>
              <a:buSzPts val="2472"/>
              <a:buFont typeface="Calibri"/>
              <a:buChar char="•"/>
            </a:pPr>
            <a:r>
              <a:rPr b="0" i="0" lang="en-US" sz="2472" u="none" cap="none" strike="noStrike">
                <a:solidFill>
                  <a:srgbClr val="1F2D5A"/>
                </a:solidFill>
                <a:latin typeface="Calibri"/>
                <a:ea typeface="Calibri"/>
                <a:cs typeface="Calibri"/>
                <a:sym typeface="Calibri"/>
              </a:rPr>
              <a:t>Platform optimization (Fiverr/Upwork) builds a steady inbound pipeline over time</a:t>
            </a:r>
            <a:endParaRPr b="0" i="0" sz="2472" u="none" cap="none" strike="noStrike">
              <a:solidFill>
                <a:srgbClr val="000000"/>
              </a:solidFill>
              <a:latin typeface="Calibri"/>
              <a:ea typeface="Calibri"/>
              <a:cs typeface="Calibri"/>
              <a:sym typeface="Calibri"/>
            </a:endParaRPr>
          </a:p>
          <a:p>
            <a:pPr indent="-499073" lvl="0" marL="473673" marR="0" rtl="0" algn="l">
              <a:spcBef>
                <a:spcPts val="553"/>
              </a:spcBef>
              <a:spcAft>
                <a:spcPts val="0"/>
              </a:spcAft>
              <a:buClr>
                <a:srgbClr val="1F2D5A"/>
              </a:buClr>
              <a:buSzPts val="2472"/>
              <a:buFont typeface="Calibri"/>
              <a:buChar char="•"/>
            </a:pPr>
            <a:r>
              <a:rPr b="0" i="0" lang="en-US" sz="2472" u="none" cap="none" strike="noStrike">
                <a:solidFill>
                  <a:srgbClr val="1F2D5A"/>
                </a:solidFill>
                <a:latin typeface="Calibri"/>
                <a:ea typeface="Calibri"/>
                <a:cs typeface="Calibri"/>
                <a:sym typeface="Calibri"/>
              </a:rPr>
              <a:t>Content mix: 40% educational + 30% proof of work + 20% stories + 10% promotional</a:t>
            </a:r>
            <a:endParaRPr b="0" i="0" sz="2472" u="none" cap="none" strike="noStrike">
              <a:solidFill>
                <a:srgbClr val="000000"/>
              </a:solidFill>
              <a:latin typeface="Calibri"/>
              <a:ea typeface="Calibri"/>
              <a:cs typeface="Calibri"/>
              <a:sym typeface="Calibri"/>
            </a:endParaRPr>
          </a:p>
          <a:p>
            <a:pPr indent="-499073" lvl="0" marL="473673" marR="0" rtl="0" algn="l">
              <a:spcBef>
                <a:spcPts val="553"/>
              </a:spcBef>
              <a:spcAft>
                <a:spcPts val="0"/>
              </a:spcAft>
              <a:buClr>
                <a:srgbClr val="1F2D5A"/>
              </a:buClr>
              <a:buSzPts val="2472"/>
              <a:buFont typeface="Calibri"/>
              <a:buChar char="•"/>
            </a:pPr>
            <a:r>
              <a:rPr b="0" i="0" lang="en-US" sz="2472" u="none" cap="none" strike="noStrike">
                <a:solidFill>
                  <a:srgbClr val="1F2D5A"/>
                </a:solidFill>
                <a:latin typeface="Calibri"/>
                <a:ea typeface="Calibri"/>
                <a:cs typeface="Calibri"/>
                <a:sym typeface="Calibri"/>
              </a:rPr>
              <a:t>Trust compounds through delivery, transparency, documentation, and case studies</a:t>
            </a:r>
            <a:endParaRPr b="0" i="0" sz="2472" u="none" cap="none" strike="noStrike">
              <a:solidFill>
                <a:srgbClr val="000000"/>
              </a:solidFill>
              <a:latin typeface="Calibri"/>
              <a:ea typeface="Calibri"/>
              <a:cs typeface="Calibri"/>
              <a:sym typeface="Calibri"/>
            </a:endParaRPr>
          </a:p>
        </p:txBody>
      </p:sp>
      <p:sp>
        <p:nvSpPr>
          <p:cNvPr id="544" name="Google Shape;544;g3e6510cc91a_0_450"/>
          <p:cNvSpPr/>
          <p:nvPr/>
        </p:nvSpPr>
        <p:spPr>
          <a:xfrm>
            <a:off x="1028700" y="7588525"/>
            <a:ext cx="16230600" cy="530400"/>
          </a:xfrm>
          <a:prstGeom prst="rect">
            <a:avLst/>
          </a:prstGeom>
          <a:solidFill>
            <a:schemeClr val="dk2"/>
          </a:solidFill>
          <a:ln cap="flat" cmpd="sng" w="17525">
            <a:solidFill>
              <a:srgbClr val="1A5CB0"/>
            </a:solidFill>
            <a:prstDash val="solid"/>
            <a:round/>
            <a:headEnd len="sm" w="sm" type="none"/>
            <a:tailEnd len="sm" w="sm" type="none"/>
          </a:ln>
        </p:spPr>
        <p:txBody>
          <a:bodyPr anchorCtr="0" anchor="ctr" bIns="126275" lIns="126275" spcFirstLastPara="1" rIns="126275" wrap="square" tIns="126275">
            <a:noAutofit/>
          </a:bodyPr>
          <a:lstStyle/>
          <a:p>
            <a:pPr indent="0" lvl="0" marL="0" rtl="0" algn="l">
              <a:spcBef>
                <a:spcPts val="0"/>
              </a:spcBef>
              <a:spcAft>
                <a:spcPts val="0"/>
              </a:spcAft>
              <a:buNone/>
            </a:pPr>
            <a:r>
              <a:t/>
            </a:r>
            <a:endParaRPr/>
          </a:p>
        </p:txBody>
      </p:sp>
      <p:sp>
        <p:nvSpPr>
          <p:cNvPr id="545" name="Google Shape;545;g3e6510cc91a_0_450"/>
          <p:cNvSpPr/>
          <p:nvPr/>
        </p:nvSpPr>
        <p:spPr>
          <a:xfrm>
            <a:off x="1483564" y="7588531"/>
            <a:ext cx="15197700" cy="530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1934"/>
              <a:buFont typeface="Calibri"/>
              <a:buNone/>
            </a:pPr>
            <a:r>
              <a:rPr b="1" i="0" lang="en-US" sz="1934" u="none" cap="none" strike="noStrike">
                <a:solidFill>
                  <a:schemeClr val="lt1"/>
                </a:solidFill>
                <a:latin typeface="Calibri"/>
                <a:ea typeface="Calibri"/>
                <a:cs typeface="Calibri"/>
                <a:sym typeface="Calibri"/>
              </a:rPr>
              <a:t>▶  Next: Lesson 3: Financial Management for Micro-Entrepreneurs</a:t>
            </a:r>
            <a:endParaRPr b="0" i="0" sz="1934" u="none" cap="none" strike="noStrike">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49" name="Shape 549"/>
        <p:cNvGrpSpPr/>
        <p:nvPr/>
      </p:nvGrpSpPr>
      <p:grpSpPr>
        <a:xfrm>
          <a:off x="0" y="0"/>
          <a:ext cx="0" cy="0"/>
          <a:chOff x="0" y="0"/>
          <a:chExt cx="0" cy="0"/>
        </a:xfrm>
      </p:grpSpPr>
      <p:grpSp>
        <p:nvGrpSpPr>
          <p:cNvPr id="550" name="Google Shape;550;g3e6510cc91a_0_436"/>
          <p:cNvGrpSpPr/>
          <p:nvPr/>
        </p:nvGrpSpPr>
        <p:grpSpPr>
          <a:xfrm>
            <a:off x="1028700" y="811707"/>
            <a:ext cx="16230707" cy="8446648"/>
            <a:chOff x="0" y="-57150"/>
            <a:chExt cx="4274726" cy="2224617"/>
          </a:xfrm>
        </p:grpSpPr>
        <p:sp>
          <p:nvSpPr>
            <p:cNvPr id="551" name="Google Shape;551;g3e6510cc91a_0_43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52" name="Google Shape;552;g3e6510cc91a_0_43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53" name="Google Shape;553;g3e6510cc91a_0_43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54" name="Google Shape;554;g3e6510cc91a_0_43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55" name="Google Shape;555;g3e6510cc91a_0_43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56" name="Google Shape;556;g3e6510cc91a_0_43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g3e6510cc91a_0_43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g3e6510cc91a_0_436"/>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559" name="Google Shape;559;g3e6510cc91a_0_436"/>
          <p:cNvSpPr/>
          <p:nvPr/>
        </p:nvSpPr>
        <p:spPr>
          <a:xfrm>
            <a:off x="2057100" y="3707501"/>
            <a:ext cx="1893600" cy="20124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2780"/>
              <a:buFont typeface="Arial Black"/>
              <a:buNone/>
            </a:pPr>
            <a:r>
              <a:rPr b="1" i="0" lang="en-US" sz="6380" u="none" cap="none" strike="noStrike">
                <a:solidFill>
                  <a:schemeClr val="lt1"/>
                </a:solidFill>
                <a:latin typeface="Trebuchet MS"/>
                <a:ea typeface="Trebuchet MS"/>
                <a:cs typeface="Trebuchet MS"/>
                <a:sym typeface="Trebuchet MS"/>
              </a:rPr>
              <a:t>3</a:t>
            </a:r>
            <a:endParaRPr i="0" sz="6380" u="none" cap="none" strike="noStrike">
              <a:solidFill>
                <a:schemeClr val="lt1"/>
              </a:solidFill>
              <a:latin typeface="Trebuchet MS"/>
              <a:ea typeface="Trebuchet MS"/>
              <a:cs typeface="Trebuchet MS"/>
              <a:sym typeface="Trebuchet MS"/>
            </a:endParaRPr>
          </a:p>
        </p:txBody>
      </p:sp>
      <p:sp>
        <p:nvSpPr>
          <p:cNvPr id="560" name="Google Shape;560;g3e6510cc91a_0_436"/>
          <p:cNvSpPr/>
          <p:nvPr/>
        </p:nvSpPr>
        <p:spPr>
          <a:xfrm>
            <a:off x="4193686" y="3626352"/>
            <a:ext cx="12498000" cy="68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2485"/>
              <a:buFont typeface="Calibri"/>
              <a:buNone/>
            </a:pPr>
            <a:r>
              <a:rPr b="1" i="0" lang="en-US" sz="2185" u="none" cap="none" strike="noStrike">
                <a:solidFill>
                  <a:srgbClr val="980000"/>
                </a:solidFill>
                <a:latin typeface="Trebuchet MS"/>
                <a:ea typeface="Trebuchet MS"/>
                <a:cs typeface="Trebuchet MS"/>
                <a:sym typeface="Trebuchet MS"/>
              </a:rPr>
              <a:t>L E S S O N</a:t>
            </a:r>
            <a:endParaRPr i="0" sz="2185" u="none" cap="none" strike="noStrike">
              <a:solidFill>
                <a:srgbClr val="980000"/>
              </a:solidFill>
              <a:latin typeface="Trebuchet MS"/>
              <a:ea typeface="Trebuchet MS"/>
              <a:cs typeface="Trebuchet MS"/>
              <a:sym typeface="Trebuchet MS"/>
            </a:endParaRPr>
          </a:p>
        </p:txBody>
      </p:sp>
      <p:sp>
        <p:nvSpPr>
          <p:cNvPr id="561" name="Google Shape;561;g3e6510cc91a_0_436"/>
          <p:cNvSpPr/>
          <p:nvPr/>
        </p:nvSpPr>
        <p:spPr>
          <a:xfrm>
            <a:off x="4112836" y="3642147"/>
            <a:ext cx="12659700" cy="3002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7100"/>
              <a:buFont typeface="Arial Black"/>
              <a:buNone/>
            </a:pPr>
            <a:r>
              <a:rPr b="1" i="0" lang="en-US" sz="6400" u="none" cap="none" strike="noStrike">
                <a:solidFill>
                  <a:schemeClr val="dk1"/>
                </a:solidFill>
                <a:latin typeface="Trebuchet MS"/>
                <a:ea typeface="Trebuchet MS"/>
                <a:cs typeface="Trebuchet MS"/>
                <a:sym typeface="Trebuchet MS"/>
              </a:rPr>
              <a:t>Financial Management for</a:t>
            </a:r>
            <a:endParaRPr i="0" sz="6400" u="none" cap="none" strike="noStrike">
              <a:solidFill>
                <a:schemeClr val="dk1"/>
              </a:solidFill>
              <a:latin typeface="Trebuchet MS"/>
              <a:ea typeface="Trebuchet MS"/>
              <a:cs typeface="Trebuchet MS"/>
              <a:sym typeface="Trebuchet MS"/>
            </a:endParaRPr>
          </a:p>
          <a:p>
            <a:pPr indent="0" lvl="0" marL="0" marR="0" rtl="0" algn="l">
              <a:spcBef>
                <a:spcPts val="0"/>
              </a:spcBef>
              <a:spcAft>
                <a:spcPts val="0"/>
              </a:spcAft>
              <a:buClr>
                <a:srgbClr val="FFFFFF"/>
              </a:buClr>
              <a:buSzPts val="7100"/>
              <a:buFont typeface="Arial Black"/>
              <a:buNone/>
            </a:pPr>
            <a:r>
              <a:rPr b="1" i="0" lang="en-US" sz="6400" u="none" cap="none" strike="noStrike">
                <a:solidFill>
                  <a:schemeClr val="dk1"/>
                </a:solidFill>
                <a:latin typeface="Trebuchet MS"/>
                <a:ea typeface="Trebuchet MS"/>
                <a:cs typeface="Trebuchet MS"/>
                <a:sym typeface="Trebuchet MS"/>
              </a:rPr>
              <a:t>Micro-Entrepreneurs</a:t>
            </a:r>
            <a:endParaRPr i="0" sz="6400" u="none" cap="none" strike="noStrike">
              <a:solidFill>
                <a:schemeClr val="dk1"/>
              </a:solidFill>
              <a:latin typeface="Trebuchet MS"/>
              <a:ea typeface="Trebuchet MS"/>
              <a:cs typeface="Trebuchet MS"/>
              <a:sym typeface="Trebuchet MS"/>
            </a:endParaRPr>
          </a:p>
        </p:txBody>
      </p:sp>
      <p:sp>
        <p:nvSpPr>
          <p:cNvPr id="562" name="Google Shape;562;g3e6510cc91a_0_436"/>
          <p:cNvSpPr/>
          <p:nvPr/>
        </p:nvSpPr>
        <p:spPr>
          <a:xfrm>
            <a:off x="4193686" y="6339393"/>
            <a:ext cx="8926800" cy="1134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63" name="Google Shape;563;g3e6510cc91a_0_436"/>
          <p:cNvSpPr/>
          <p:nvPr/>
        </p:nvSpPr>
        <p:spPr>
          <a:xfrm>
            <a:off x="4112827" y="6661400"/>
            <a:ext cx="10488600" cy="68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2663"/>
              <a:buFont typeface="Calibri"/>
              <a:buNone/>
            </a:pPr>
            <a:r>
              <a:rPr b="0" i="1" lang="en-US" sz="2663" u="none" cap="none" strike="noStrike">
                <a:solidFill>
                  <a:srgbClr val="1A5CB0"/>
                </a:solidFill>
                <a:latin typeface="Calibri"/>
                <a:ea typeface="Calibri"/>
                <a:cs typeface="Calibri"/>
                <a:sym typeface="Calibri"/>
              </a:rPr>
              <a:t>Budgeting, income tracking, pricing reviews, and building financial resilience</a:t>
            </a:r>
            <a:endParaRPr b="0" i="0" sz="2663" u="none" cap="none" strike="noStrike">
              <a:solidFill>
                <a:srgbClr val="1A5CB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67" name="Shape 567"/>
        <p:cNvGrpSpPr/>
        <p:nvPr/>
      </p:nvGrpSpPr>
      <p:grpSpPr>
        <a:xfrm>
          <a:off x="0" y="0"/>
          <a:ext cx="0" cy="0"/>
          <a:chOff x="0" y="0"/>
          <a:chExt cx="0" cy="0"/>
        </a:xfrm>
      </p:grpSpPr>
      <p:grpSp>
        <p:nvGrpSpPr>
          <p:cNvPr id="568" name="Google Shape;568;g3e6510cc91a_0_422"/>
          <p:cNvGrpSpPr/>
          <p:nvPr/>
        </p:nvGrpSpPr>
        <p:grpSpPr>
          <a:xfrm>
            <a:off x="1028700" y="811707"/>
            <a:ext cx="16230707" cy="8446648"/>
            <a:chOff x="0" y="-57150"/>
            <a:chExt cx="4274726" cy="2224617"/>
          </a:xfrm>
        </p:grpSpPr>
        <p:sp>
          <p:nvSpPr>
            <p:cNvPr id="569" name="Google Shape;569;g3e6510cc91a_0_42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70" name="Google Shape;570;g3e6510cc91a_0_42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71" name="Google Shape;571;g3e6510cc91a_0_42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72" name="Google Shape;572;g3e6510cc91a_0_42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73" name="Google Shape;573;g3e6510cc91a_0_422"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574" name="Google Shape;574;g3e6510cc91a_0_42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g3e6510cc91a_0_42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g3e6510cc91a_0_422"/>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577" name="Google Shape;577;g3e6510cc91a_0_422"/>
          <p:cNvSpPr/>
          <p:nvPr/>
        </p:nvSpPr>
        <p:spPr>
          <a:xfrm>
            <a:off x="1028700" y="3203875"/>
            <a:ext cx="16230600" cy="1170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578" name="Google Shape;578;g3e6510cc91a_0_422"/>
          <p:cNvSpPr/>
          <p:nvPr/>
        </p:nvSpPr>
        <p:spPr>
          <a:xfrm>
            <a:off x="646000" y="1507625"/>
            <a:ext cx="162306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579" name="Google Shape;579;g3e6510cc91a_0_422"/>
          <p:cNvSpPr/>
          <p:nvPr/>
        </p:nvSpPr>
        <p:spPr>
          <a:xfrm>
            <a:off x="1214071" y="1588778"/>
            <a:ext cx="15094200" cy="162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970"/>
              <a:buFont typeface="Arial Black"/>
              <a:buNone/>
            </a:pPr>
            <a:r>
              <a:rPr b="1" i="0" lang="en-US" sz="4570" u="none" cap="none" strike="noStrike">
                <a:solidFill>
                  <a:schemeClr val="dk1"/>
                </a:solidFill>
                <a:latin typeface="Trebuchet MS"/>
                <a:ea typeface="Trebuchet MS"/>
                <a:cs typeface="Trebuchet MS"/>
                <a:sym typeface="Trebuchet MS"/>
              </a:rPr>
              <a:t>Why Financial Management Is Your Most Neglected Skill</a:t>
            </a:r>
            <a:endParaRPr i="0" sz="4570" u="none" cap="none" strike="noStrike">
              <a:solidFill>
                <a:schemeClr val="dk1"/>
              </a:solidFill>
              <a:latin typeface="Trebuchet MS"/>
              <a:ea typeface="Trebuchet MS"/>
              <a:cs typeface="Trebuchet MS"/>
              <a:sym typeface="Trebuchet MS"/>
            </a:endParaRPr>
          </a:p>
        </p:txBody>
      </p:sp>
      <p:sp>
        <p:nvSpPr>
          <p:cNvPr id="580" name="Google Shape;580;g3e6510cc91a_0_422"/>
          <p:cNvSpPr/>
          <p:nvPr/>
        </p:nvSpPr>
        <p:spPr>
          <a:xfrm>
            <a:off x="1214071" y="3487761"/>
            <a:ext cx="15094200" cy="8115300"/>
          </a:xfrm>
          <a:prstGeom prst="rect">
            <a:avLst/>
          </a:prstGeom>
          <a:noFill/>
          <a:ln>
            <a:noFill/>
          </a:ln>
        </p:spPr>
        <p:txBody>
          <a:bodyPr anchorCtr="0" anchor="t" bIns="0" lIns="0" spcFirstLastPara="1" rIns="0" wrap="square" tIns="0">
            <a:noAutofit/>
          </a:bodyPr>
          <a:lstStyle/>
          <a:p>
            <a:pPr indent="-608648" lvl="0" marL="608648" marR="0" rtl="0" algn="l">
              <a:spcBef>
                <a:spcPts val="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Most freelancers earn money — but don't know if they are actually profitable</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Without tracking, you cannot identify which services generate the most profit</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Cash flow gaps cause freelancers to quit even when they are earning enough</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1" i="0" lang="en-US" sz="2663" u="none" cap="none" strike="noStrike">
                <a:solidFill>
                  <a:srgbClr val="1F2D5A"/>
                </a:solidFill>
                <a:latin typeface="Calibri"/>
                <a:ea typeface="Calibri"/>
                <a:cs typeface="Calibri"/>
                <a:sym typeface="Calibri"/>
              </a:rPr>
              <a:t>The 3 financial numbers every freelancer must know monthly:</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Monthly income target — what you need to cover life and savings</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Monthly fixed costs — internet, software, phone (same every month)</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Monthly variable costs — transaction fees, marketing, equipment repairs</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Net profit = Income minus Fixed costs minus Variable costs</a:t>
            </a:r>
            <a:endParaRPr b="0" i="0" sz="2663"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663"/>
              <a:buFont typeface="Calibri"/>
              <a:buChar char="•"/>
            </a:pPr>
            <a:r>
              <a:rPr b="0" i="0" lang="en-US" sz="2663" u="none" cap="none" strike="noStrike">
                <a:solidFill>
                  <a:srgbClr val="1F2D5A"/>
                </a:solidFill>
                <a:latin typeface="Calibri"/>
                <a:ea typeface="Calibri"/>
                <a:cs typeface="Calibri"/>
                <a:sym typeface="Calibri"/>
              </a:rPr>
              <a:t>If net profit is negative, adjust pricing or cut costs immediately</a:t>
            </a:r>
            <a:endParaRPr b="0" i="0" sz="2663" u="none" cap="none" strike="noStrike">
              <a:solidFill>
                <a:srgbClr val="000000"/>
              </a:solidFill>
              <a:latin typeface="Calibri"/>
              <a:ea typeface="Calibri"/>
              <a:cs typeface="Calibri"/>
              <a:sym typeface="Calibri"/>
            </a:endParaRPr>
          </a:p>
        </p:txBody>
      </p:sp>
      <p:sp>
        <p:nvSpPr>
          <p:cNvPr id="581" name="Google Shape;581;g3e6510cc91a_0_422"/>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585" name="Shape 585"/>
        <p:cNvGrpSpPr/>
        <p:nvPr/>
      </p:nvGrpSpPr>
      <p:grpSpPr>
        <a:xfrm>
          <a:off x="0" y="0"/>
          <a:ext cx="0" cy="0"/>
          <a:chOff x="0" y="0"/>
          <a:chExt cx="0" cy="0"/>
        </a:xfrm>
      </p:grpSpPr>
      <p:grpSp>
        <p:nvGrpSpPr>
          <p:cNvPr id="586" name="Google Shape;586;g3e6510cc91a_0_524"/>
          <p:cNvGrpSpPr/>
          <p:nvPr/>
        </p:nvGrpSpPr>
        <p:grpSpPr>
          <a:xfrm>
            <a:off x="1028700" y="811707"/>
            <a:ext cx="16230707" cy="8446648"/>
            <a:chOff x="0" y="-57150"/>
            <a:chExt cx="4274726" cy="2224617"/>
          </a:xfrm>
        </p:grpSpPr>
        <p:sp>
          <p:nvSpPr>
            <p:cNvPr id="587" name="Google Shape;587;g3e6510cc91a_0_52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588" name="Google Shape;588;g3e6510cc91a_0_524"/>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89" name="Google Shape;589;g3e6510cc91a_0_524"/>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590" name="Google Shape;590;g3e6510cc91a_0_524"/>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591" name="Google Shape;591;g3e6510cc91a_0_524" title="logo2.png"/>
          <p:cNvPicPr preferRelativeResize="0"/>
          <p:nvPr/>
        </p:nvPicPr>
        <p:blipFill rotWithShape="1">
          <a:blip r:embed="rId4">
            <a:alphaModFix/>
          </a:blip>
          <a:srcRect b="21968" l="0" r="0" t="25865"/>
          <a:stretch/>
        </p:blipFill>
        <p:spPr>
          <a:xfrm>
            <a:off x="15117175" y="8273788"/>
            <a:ext cx="1893475" cy="987800"/>
          </a:xfrm>
          <a:prstGeom prst="rect">
            <a:avLst/>
          </a:prstGeom>
          <a:noFill/>
          <a:ln>
            <a:noFill/>
          </a:ln>
        </p:spPr>
      </p:pic>
      <p:sp>
        <p:nvSpPr>
          <p:cNvPr id="592" name="Google Shape;592;g3e6510cc91a_0_524"/>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g3e6510cc91a_0_524"/>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g3e6510cc91a_0_524"/>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595" name="Google Shape;595;g3e6510cc91a_0_524"/>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596" name="Google Shape;596;g3e6510cc91a_0_524"/>
          <p:cNvSpPr/>
          <p:nvPr/>
        </p:nvSpPr>
        <p:spPr>
          <a:xfrm>
            <a:off x="4572050" y="1394200"/>
            <a:ext cx="9144000" cy="98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g3e6510cc91a_0_524"/>
          <p:cNvSpPr/>
          <p:nvPr/>
        </p:nvSpPr>
        <p:spPr>
          <a:xfrm>
            <a:off x="4572050" y="2305552"/>
            <a:ext cx="9144000" cy="63900"/>
          </a:xfrm>
          <a:prstGeom prst="rect">
            <a:avLst/>
          </a:prstGeom>
          <a:solidFill>
            <a:srgbClr val="E8A000"/>
          </a:solidFill>
          <a:ln cap="flat" cmpd="sng" w="12700">
            <a:solidFill>
              <a:srgbClr val="E8A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g3e6510cc91a_0_524"/>
          <p:cNvSpPr/>
          <p:nvPr/>
        </p:nvSpPr>
        <p:spPr>
          <a:xfrm>
            <a:off x="4131525" y="1439925"/>
            <a:ext cx="97782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800"/>
              <a:buFont typeface="Arial Black"/>
              <a:buNone/>
            </a:pPr>
            <a:r>
              <a:rPr b="1" i="0" lang="en-US" sz="3000" u="none" cap="none" strike="noStrike">
                <a:solidFill>
                  <a:schemeClr val="dk1"/>
                </a:solidFill>
                <a:latin typeface="Trebuchet MS"/>
                <a:ea typeface="Trebuchet MS"/>
                <a:cs typeface="Trebuchet MS"/>
                <a:sym typeface="Trebuchet MS"/>
              </a:rPr>
              <a:t>Monthly Cash Flow Tracker — Template Structure</a:t>
            </a:r>
            <a:endParaRPr i="0" sz="3000" u="none" cap="none" strike="noStrike">
              <a:solidFill>
                <a:schemeClr val="dk1"/>
              </a:solidFill>
              <a:latin typeface="Trebuchet MS"/>
              <a:ea typeface="Trebuchet MS"/>
              <a:cs typeface="Trebuchet MS"/>
              <a:sym typeface="Trebuchet MS"/>
            </a:endParaRPr>
          </a:p>
        </p:txBody>
      </p:sp>
      <p:graphicFrame>
        <p:nvGraphicFramePr>
          <p:cNvPr id="599" name="Google Shape;599;g3e6510cc91a_0_524"/>
          <p:cNvGraphicFramePr/>
          <p:nvPr/>
        </p:nvGraphicFramePr>
        <p:xfrm>
          <a:off x="1352800" y="2473192"/>
          <a:ext cx="3000000" cy="3000000"/>
        </p:xfrm>
        <a:graphic>
          <a:graphicData uri="http://schemas.openxmlformats.org/drawingml/2006/table">
            <a:tbl>
              <a:tblPr>
                <a:noFill/>
                <a:tableStyleId>{55480E4E-77B2-47AF-833D-2C9F51DE462F}</a:tableStyleId>
              </a:tblPr>
              <a:tblGrid>
                <a:gridCol w="2966750"/>
                <a:gridCol w="3626025"/>
                <a:gridCol w="2142675"/>
                <a:gridCol w="2966750"/>
                <a:gridCol w="3955650"/>
              </a:tblGrid>
              <a:tr h="716425">
                <a:tc>
                  <a:txBody>
                    <a:bodyPr/>
                    <a:lstStyle/>
                    <a:p>
                      <a:pPr indent="0" lvl="0" marL="0" marR="0" rtl="0" algn="ctr">
                        <a:spcBef>
                          <a:spcPts val="0"/>
                        </a:spcBef>
                        <a:spcAft>
                          <a:spcPts val="0"/>
                        </a:spcAft>
                        <a:buClr>
                          <a:srgbClr val="FFFFFF"/>
                        </a:buClr>
                        <a:buSzPts val="1300"/>
                        <a:buFont typeface="Calibri"/>
                        <a:buNone/>
                      </a:pPr>
                      <a:r>
                        <a:rPr b="1" lang="en-US" sz="2400" u="none" cap="none" strike="noStrike">
                          <a:solidFill>
                            <a:srgbClr val="FFFFFF"/>
                          </a:solidFill>
                          <a:latin typeface="Calibri"/>
                          <a:ea typeface="Calibri"/>
                          <a:cs typeface="Calibri"/>
                          <a:sym typeface="Calibri"/>
                        </a:rPr>
                        <a:t>Category</a:t>
                      </a:r>
                      <a:endParaRPr sz="24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400" u="none" cap="none" strike="noStrike">
                          <a:solidFill>
                            <a:srgbClr val="FFFFFF"/>
                          </a:solidFill>
                          <a:latin typeface="Calibri"/>
                          <a:ea typeface="Calibri"/>
                          <a:cs typeface="Calibri"/>
                          <a:sym typeface="Calibri"/>
                        </a:rPr>
                        <a:t>Item</a:t>
                      </a:r>
                      <a:endParaRPr sz="24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400" u="none" cap="none" strike="noStrike">
                          <a:solidFill>
                            <a:srgbClr val="FFFFFF"/>
                          </a:solidFill>
                          <a:latin typeface="Calibri"/>
                          <a:ea typeface="Calibri"/>
                          <a:cs typeface="Calibri"/>
                          <a:sym typeface="Calibri"/>
                        </a:rPr>
                        <a:t>Estimated</a:t>
                      </a:r>
                      <a:endParaRPr sz="24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400" u="none" cap="none" strike="noStrike">
                          <a:solidFill>
                            <a:srgbClr val="FFFFFF"/>
                          </a:solidFill>
                          <a:latin typeface="Calibri"/>
                          <a:ea typeface="Calibri"/>
                          <a:cs typeface="Calibri"/>
                          <a:sym typeface="Calibri"/>
                        </a:rPr>
                        <a:t>Track Actual</a:t>
                      </a:r>
                      <a:endParaRPr sz="24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400" u="none" cap="none" strike="noStrike">
                          <a:solidFill>
                            <a:srgbClr val="FFFFFF"/>
                          </a:solidFill>
                          <a:latin typeface="Calibri"/>
                          <a:ea typeface="Calibri"/>
                          <a:cs typeface="Calibri"/>
                          <a:sym typeface="Calibri"/>
                        </a:rPr>
                        <a:t>Variance</a:t>
                      </a:r>
                      <a:endParaRPr sz="24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r>
              <a:tr h="716425">
                <a:tc>
                  <a:txBody>
                    <a:bodyPr/>
                    <a:lstStyle/>
                    <a:p>
                      <a:pPr indent="0" lvl="0" marL="0" marR="0" rtl="0" algn="l">
                        <a:spcBef>
                          <a:spcPts val="0"/>
                        </a:spcBef>
                        <a:spcAft>
                          <a:spcPts val="0"/>
                        </a:spcAft>
                        <a:buClr>
                          <a:srgbClr val="B85C00"/>
                        </a:buClr>
                        <a:buSzPts val="1300"/>
                        <a:buFont typeface="Calibri"/>
                        <a:buNone/>
                      </a:pPr>
                      <a:r>
                        <a:rPr lang="en-US" sz="2400" u="none" cap="none" strike="noStrike">
                          <a:solidFill>
                            <a:schemeClr val="dk1"/>
                          </a:solidFill>
                          <a:latin typeface="Calibri"/>
                          <a:ea typeface="Calibri"/>
                          <a:cs typeface="Calibri"/>
                          <a:sym typeface="Calibri"/>
                        </a:rPr>
                        <a:t>INCOME</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Freelance projects</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$400</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Enter monthly</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 difference</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7164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INCOME</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Retainer clients</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$150</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Enter monthly</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Usually stable</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716425">
                <a:tc>
                  <a:txBody>
                    <a:bodyPr/>
                    <a:lstStyle/>
                    <a:p>
                      <a:pPr indent="0" lvl="0" marL="0" marR="0" rtl="0" algn="l">
                        <a:spcBef>
                          <a:spcPts val="0"/>
                        </a:spcBef>
                        <a:spcAft>
                          <a:spcPts val="0"/>
                        </a:spcAft>
                        <a:buClr>
                          <a:srgbClr val="B85C00"/>
                        </a:buClr>
                        <a:buSzPts val="1300"/>
                        <a:buFont typeface="Calibri"/>
                        <a:buNone/>
                      </a:pPr>
                      <a:r>
                        <a:rPr lang="en-US" sz="2400" u="none" cap="none" strike="noStrike">
                          <a:solidFill>
                            <a:schemeClr val="dk1"/>
                          </a:solidFill>
                          <a:latin typeface="Calibri"/>
                          <a:ea typeface="Calibri"/>
                          <a:cs typeface="Calibri"/>
                          <a:sym typeface="Calibri"/>
                        </a:rPr>
                        <a:t>FIXED COST</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Internet connection</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$25</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Enter monthly</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Usually zero</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7164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FIXED COST</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Software subscriptions</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$20</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Enter monthly</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Usually zero</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716425">
                <a:tc>
                  <a:txBody>
                    <a:bodyPr/>
                    <a:lstStyle/>
                    <a:p>
                      <a:pPr indent="0" lvl="0" marL="0" marR="0" rtl="0" algn="l">
                        <a:spcBef>
                          <a:spcPts val="0"/>
                        </a:spcBef>
                        <a:spcAft>
                          <a:spcPts val="0"/>
                        </a:spcAft>
                        <a:buClr>
                          <a:srgbClr val="B85C00"/>
                        </a:buClr>
                        <a:buSzPts val="1300"/>
                        <a:buFont typeface="Calibri"/>
                        <a:buNone/>
                      </a:pPr>
                      <a:r>
                        <a:rPr lang="en-US" sz="2400" u="none" cap="none" strike="noStrike">
                          <a:solidFill>
                            <a:schemeClr val="dk1"/>
                          </a:solidFill>
                          <a:latin typeface="Calibri"/>
                          <a:ea typeface="Calibri"/>
                          <a:cs typeface="Calibri"/>
                          <a:sym typeface="Calibri"/>
                        </a:rPr>
                        <a:t>VARIABLE COST</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Platform transaction fees</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$15</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Enter monthly</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Varies by income</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7164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VARIABLE COST</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Marketing / ads</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$10</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Enter monthly</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Your choice</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r h="716425">
                <a:tc>
                  <a:txBody>
                    <a:bodyPr/>
                    <a:lstStyle/>
                    <a:p>
                      <a:pPr indent="0" lvl="0" marL="0" marR="0" rtl="0" algn="l">
                        <a:spcBef>
                          <a:spcPts val="0"/>
                        </a:spcBef>
                        <a:spcAft>
                          <a:spcPts val="0"/>
                        </a:spcAft>
                        <a:buClr>
                          <a:srgbClr val="B85C00"/>
                        </a:buClr>
                        <a:buSzPts val="1300"/>
                        <a:buFont typeface="Calibri"/>
                        <a:buNone/>
                      </a:pPr>
                      <a:r>
                        <a:rPr lang="en-US" sz="2400" u="none" cap="none" strike="noStrike">
                          <a:solidFill>
                            <a:schemeClr val="dk1"/>
                          </a:solidFill>
                          <a:latin typeface="Calibri"/>
                          <a:ea typeface="Calibri"/>
                          <a:cs typeface="Calibri"/>
                          <a:sym typeface="Calibri"/>
                        </a:rPr>
                        <a:t>NET PROFIT</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Income minus all costs</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$480</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Calculate monthly</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chemeClr val="dk1"/>
                          </a:solidFill>
                          <a:latin typeface="Calibri"/>
                          <a:ea typeface="Calibri"/>
                          <a:cs typeface="Calibri"/>
                          <a:sym typeface="Calibri"/>
                        </a:rPr>
                        <a:t>Monitor trend</a:t>
                      </a:r>
                      <a:endParaRPr sz="2400" u="none" cap="none" strike="noStrike">
                        <a:solidFill>
                          <a:schemeClr val="dk1"/>
                        </a:solidFill>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8F2"/>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03" name="Shape 603"/>
        <p:cNvGrpSpPr/>
        <p:nvPr/>
      </p:nvGrpSpPr>
      <p:grpSpPr>
        <a:xfrm>
          <a:off x="0" y="0"/>
          <a:ext cx="0" cy="0"/>
          <a:chOff x="0" y="0"/>
          <a:chExt cx="0" cy="0"/>
        </a:xfrm>
      </p:grpSpPr>
      <p:grpSp>
        <p:nvGrpSpPr>
          <p:cNvPr id="604" name="Google Shape;604;g3e6510cc91a_0_646"/>
          <p:cNvGrpSpPr/>
          <p:nvPr/>
        </p:nvGrpSpPr>
        <p:grpSpPr>
          <a:xfrm>
            <a:off x="1028700" y="811707"/>
            <a:ext cx="16230707" cy="8446648"/>
            <a:chOff x="0" y="-57150"/>
            <a:chExt cx="4274726" cy="2224617"/>
          </a:xfrm>
        </p:grpSpPr>
        <p:sp>
          <p:nvSpPr>
            <p:cNvPr id="605" name="Google Shape;605;g3e6510cc91a_0_64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06" name="Google Shape;606;g3e6510cc91a_0_64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07" name="Google Shape;607;g3e6510cc91a_0_64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08" name="Google Shape;608;g3e6510cc91a_0_64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09" name="Google Shape;609;g3e6510cc91a_0_64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10" name="Google Shape;610;g3e6510cc91a_0_64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g3e6510cc91a_0_64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g3e6510cc91a_0_646"/>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613" name="Google Shape;613;g3e6510cc91a_0_646"/>
          <p:cNvSpPr/>
          <p:nvPr/>
        </p:nvSpPr>
        <p:spPr>
          <a:xfrm>
            <a:off x="1028700" y="3051475"/>
            <a:ext cx="16230600" cy="1170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614" name="Google Shape;614;g3e6510cc91a_0_646"/>
          <p:cNvSpPr/>
          <p:nvPr/>
        </p:nvSpPr>
        <p:spPr>
          <a:xfrm>
            <a:off x="646000" y="1507625"/>
            <a:ext cx="162306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15" name="Google Shape;615;g3e6510cc91a_0_646"/>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616" name="Google Shape;616;g3e6510cc91a_0_646"/>
          <p:cNvSpPr/>
          <p:nvPr/>
        </p:nvSpPr>
        <p:spPr>
          <a:xfrm>
            <a:off x="686525" y="1507625"/>
            <a:ext cx="162306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17" name="Google Shape;617;g3e6510cc91a_0_646"/>
          <p:cNvSpPr/>
          <p:nvPr/>
        </p:nvSpPr>
        <p:spPr>
          <a:xfrm>
            <a:off x="1254599" y="1588779"/>
            <a:ext cx="15094200" cy="162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970"/>
              <a:buFont typeface="Arial Black"/>
              <a:buNone/>
            </a:pPr>
            <a:r>
              <a:rPr b="1" i="0" lang="en-US" sz="4270" u="none" cap="none" strike="noStrike">
                <a:solidFill>
                  <a:schemeClr val="dk1"/>
                </a:solidFill>
                <a:latin typeface="Trebuchet MS"/>
                <a:ea typeface="Trebuchet MS"/>
                <a:cs typeface="Trebuchet MS"/>
                <a:sym typeface="Trebuchet MS"/>
              </a:rPr>
              <a:t>The 50-30-20 Profit Allocation Rule</a:t>
            </a:r>
            <a:endParaRPr i="0" sz="4270" u="none" cap="none" strike="noStrike">
              <a:solidFill>
                <a:schemeClr val="dk1"/>
              </a:solidFill>
              <a:latin typeface="Trebuchet MS"/>
              <a:ea typeface="Trebuchet MS"/>
              <a:cs typeface="Trebuchet MS"/>
              <a:sym typeface="Trebuchet MS"/>
            </a:endParaRPr>
          </a:p>
        </p:txBody>
      </p:sp>
      <p:sp>
        <p:nvSpPr>
          <p:cNvPr id="618" name="Google Shape;618;g3e6510cc91a_0_646"/>
          <p:cNvSpPr/>
          <p:nvPr/>
        </p:nvSpPr>
        <p:spPr>
          <a:xfrm>
            <a:off x="1254599" y="3487773"/>
            <a:ext cx="15094200" cy="8115300"/>
          </a:xfrm>
          <a:prstGeom prst="rect">
            <a:avLst/>
          </a:prstGeom>
          <a:noFill/>
          <a:ln>
            <a:noFill/>
          </a:ln>
        </p:spPr>
        <p:txBody>
          <a:bodyPr anchorCtr="0" anchor="t" bIns="0" lIns="0" spcFirstLastPara="1" rIns="0" wrap="square" tIns="0">
            <a:noAutofit/>
          </a:bodyPr>
          <a:lstStyle/>
          <a:p>
            <a:pPr indent="-608651" lvl="0" marL="608651" marR="0" rtl="0" algn="l">
              <a:spcBef>
                <a:spcPts val="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When you receive payment, split your profit into three:</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50% — Operational Expenses</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Internet, tools, software, equipment — everything needed to keep delivering</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Transfer to your business account immediately on receiving payment</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30% — Personal Income</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Your take-home pay — what you live on day to day</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Transfer to a separate personal account on the same day as payment</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20% — Reinvestment and Savings</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Savings buffer: target 3 months of expenses held in reserve</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Skill upgrades (courses, certifications) that increase your earning potential</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Marketing budget to grow your client base and revenue</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22" name="Shape 622"/>
        <p:cNvGrpSpPr/>
        <p:nvPr/>
      </p:nvGrpSpPr>
      <p:grpSpPr>
        <a:xfrm>
          <a:off x="0" y="0"/>
          <a:ext cx="0" cy="0"/>
          <a:chOff x="0" y="0"/>
          <a:chExt cx="0" cy="0"/>
        </a:xfrm>
      </p:grpSpPr>
      <p:grpSp>
        <p:nvGrpSpPr>
          <p:cNvPr id="623" name="Google Shape;623;g3e6510cc91a_0_631"/>
          <p:cNvGrpSpPr/>
          <p:nvPr/>
        </p:nvGrpSpPr>
        <p:grpSpPr>
          <a:xfrm>
            <a:off x="1028700" y="811707"/>
            <a:ext cx="16230707" cy="8446648"/>
            <a:chOff x="0" y="-57150"/>
            <a:chExt cx="4274726" cy="2224617"/>
          </a:xfrm>
        </p:grpSpPr>
        <p:sp>
          <p:nvSpPr>
            <p:cNvPr id="624" name="Google Shape;624;g3e6510cc91a_0_63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25" name="Google Shape;625;g3e6510cc91a_0_63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26" name="Google Shape;626;g3e6510cc91a_0_63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27" name="Google Shape;627;g3e6510cc91a_0_63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28" name="Google Shape;628;g3e6510cc91a_0_63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29" name="Google Shape;629;g3e6510cc91a_0_63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 name="Google Shape;630;g3e6510cc91a_0_63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g3e6510cc91a_0_631"/>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632" name="Google Shape;632;g3e6510cc91a_0_631"/>
          <p:cNvSpPr/>
          <p:nvPr/>
        </p:nvSpPr>
        <p:spPr>
          <a:xfrm>
            <a:off x="1028700" y="3051475"/>
            <a:ext cx="16230600" cy="1170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633" name="Google Shape;633;g3e6510cc91a_0_631"/>
          <p:cNvSpPr/>
          <p:nvPr/>
        </p:nvSpPr>
        <p:spPr>
          <a:xfrm>
            <a:off x="646000" y="1507625"/>
            <a:ext cx="162306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34" name="Google Shape;634;g3e6510cc91a_0_631"/>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635" name="Google Shape;635;g3e6510cc91a_0_631"/>
          <p:cNvSpPr/>
          <p:nvPr/>
        </p:nvSpPr>
        <p:spPr>
          <a:xfrm>
            <a:off x="686525" y="1394200"/>
            <a:ext cx="162306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36" name="Google Shape;636;g3e6510cc91a_0_631"/>
          <p:cNvSpPr/>
          <p:nvPr/>
        </p:nvSpPr>
        <p:spPr>
          <a:xfrm>
            <a:off x="1254599" y="1475354"/>
            <a:ext cx="15094200" cy="162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970"/>
              <a:buFont typeface="Arial Black"/>
              <a:buNone/>
            </a:pPr>
            <a:r>
              <a:rPr b="1" i="0" lang="en-US" sz="4470" u="none" cap="none" strike="noStrike">
                <a:solidFill>
                  <a:schemeClr val="dk1"/>
                </a:solidFill>
                <a:latin typeface="Trebuchet MS"/>
                <a:ea typeface="Trebuchet MS"/>
                <a:cs typeface="Trebuchet MS"/>
                <a:sym typeface="Trebuchet MS"/>
              </a:rPr>
              <a:t>Pricing Review — When and How to Raise Rates</a:t>
            </a:r>
            <a:endParaRPr i="0" sz="4470" u="none" cap="none" strike="noStrike">
              <a:solidFill>
                <a:schemeClr val="dk1"/>
              </a:solidFill>
              <a:latin typeface="Trebuchet MS"/>
              <a:ea typeface="Trebuchet MS"/>
              <a:cs typeface="Trebuchet MS"/>
              <a:sym typeface="Trebuchet MS"/>
            </a:endParaRPr>
          </a:p>
        </p:txBody>
      </p:sp>
      <p:sp>
        <p:nvSpPr>
          <p:cNvPr id="637" name="Google Shape;637;g3e6510cc91a_0_631"/>
          <p:cNvSpPr/>
          <p:nvPr/>
        </p:nvSpPr>
        <p:spPr>
          <a:xfrm>
            <a:off x="1254599" y="3374348"/>
            <a:ext cx="15094200" cy="8115300"/>
          </a:xfrm>
          <a:prstGeom prst="rect">
            <a:avLst/>
          </a:prstGeom>
          <a:noFill/>
          <a:ln>
            <a:noFill/>
          </a:ln>
        </p:spPr>
        <p:txBody>
          <a:bodyPr anchorCtr="0" anchor="t" bIns="0" lIns="0" spcFirstLastPara="1" rIns="0" wrap="square" tIns="0">
            <a:noAutofit/>
          </a:bodyPr>
          <a:lstStyle/>
          <a:p>
            <a:pPr indent="-608651" lvl="0" marL="608651" marR="0" rtl="0" algn="l">
              <a:spcBef>
                <a:spcPts val="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Review your pricing every 3-6 months. Signs you should raise prices:</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You are consistently fully booked — demand exceeds your capacity</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Clients accept your prices without any negotiation</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Your skills, tools, or track record have significantly improved</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Market rates in your niche have increased</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How to raise rates without losing good clients:</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Grandfather existing clients at old rates for 1 month, then increase gradually</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Add value: 'My new rate includes X that was not in the old package'</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Give 30 days notice for retainer clients — never surprise them</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New clients always get the new rate — never apologize for it</a:t>
            </a:r>
            <a:endParaRPr b="0" i="0" sz="2485" u="none" cap="none" strike="noStrike">
              <a:solidFill>
                <a:srgbClr val="000000"/>
              </a:solidFill>
              <a:latin typeface="Calibri"/>
              <a:ea typeface="Calibri"/>
              <a:cs typeface="Calibri"/>
              <a:sym typeface="Calibri"/>
            </a:endParaRPr>
          </a:p>
          <a:p>
            <a:pPr indent="-608651" lvl="0" marL="608651"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Raise rates by 15-25% when demand consistently exceeds your capacity</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41" name="Shape 641"/>
        <p:cNvGrpSpPr/>
        <p:nvPr/>
      </p:nvGrpSpPr>
      <p:grpSpPr>
        <a:xfrm>
          <a:off x="0" y="0"/>
          <a:ext cx="0" cy="0"/>
          <a:chOff x="0" y="0"/>
          <a:chExt cx="0" cy="0"/>
        </a:xfrm>
      </p:grpSpPr>
      <p:grpSp>
        <p:nvGrpSpPr>
          <p:cNvPr id="642" name="Google Shape;642;g3e6510cc91a_0_688"/>
          <p:cNvGrpSpPr/>
          <p:nvPr/>
        </p:nvGrpSpPr>
        <p:grpSpPr>
          <a:xfrm>
            <a:off x="1028700" y="811707"/>
            <a:ext cx="16230707" cy="8446648"/>
            <a:chOff x="0" y="-57150"/>
            <a:chExt cx="4274726" cy="2224617"/>
          </a:xfrm>
        </p:grpSpPr>
        <p:sp>
          <p:nvSpPr>
            <p:cNvPr id="643" name="Google Shape;643;g3e6510cc91a_0_68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44" name="Google Shape;644;g3e6510cc91a_0_68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45" name="Google Shape;645;g3e6510cc91a_0_68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46" name="Google Shape;646;g3e6510cc91a_0_68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47" name="Google Shape;647;g3e6510cc91a_0_68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48" name="Google Shape;648;g3e6510cc91a_0_68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g3e6510cc91a_0_68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g3e6510cc91a_0_688"/>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651" name="Google Shape;651;g3e6510cc91a_0_688"/>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652" name="Google Shape;652;g3e6510cc91a_0_688"/>
          <p:cNvSpPr/>
          <p:nvPr/>
        </p:nvSpPr>
        <p:spPr>
          <a:xfrm>
            <a:off x="1028700" y="1402745"/>
            <a:ext cx="4057800" cy="11688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53" name="Google Shape;653;g3e6510cc91a_0_688"/>
          <p:cNvSpPr/>
          <p:nvPr/>
        </p:nvSpPr>
        <p:spPr>
          <a:xfrm>
            <a:off x="1109853" y="1402745"/>
            <a:ext cx="3976800" cy="1168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2308"/>
              <a:buFont typeface="Calibri"/>
              <a:buNone/>
            </a:pPr>
            <a:r>
              <a:rPr b="1" i="0" lang="en-US" sz="2308" u="none" cap="none" strike="noStrike">
                <a:solidFill>
                  <a:srgbClr val="1F2D5A"/>
                </a:solidFill>
                <a:latin typeface="Trebuchet MS"/>
                <a:ea typeface="Trebuchet MS"/>
                <a:cs typeface="Trebuchet MS"/>
                <a:sym typeface="Trebuchet MS"/>
              </a:rPr>
              <a:t>💰 PRACTICAL</a:t>
            </a:r>
            <a:endParaRPr i="0" sz="2308" u="none" cap="none" strike="noStrike">
              <a:solidFill>
                <a:srgbClr val="000000"/>
              </a:solidFill>
              <a:latin typeface="Trebuchet MS"/>
              <a:ea typeface="Trebuchet MS"/>
              <a:cs typeface="Trebuchet MS"/>
              <a:sym typeface="Trebuchet MS"/>
            </a:endParaRPr>
          </a:p>
          <a:p>
            <a:pPr indent="0" lvl="0" marL="0" marR="0" rtl="0" algn="ctr">
              <a:spcBef>
                <a:spcPts val="0"/>
              </a:spcBef>
              <a:spcAft>
                <a:spcPts val="0"/>
              </a:spcAft>
              <a:buClr>
                <a:srgbClr val="1F2D5A"/>
              </a:buClr>
              <a:buSzPts val="2308"/>
              <a:buFont typeface="Calibri"/>
              <a:buNone/>
            </a:pPr>
            <a:r>
              <a:rPr b="1" i="0" lang="en-US" sz="2308" u="none" cap="none" strike="noStrike">
                <a:solidFill>
                  <a:srgbClr val="1F2D5A"/>
                </a:solidFill>
                <a:latin typeface="Trebuchet MS"/>
                <a:ea typeface="Trebuchet MS"/>
                <a:cs typeface="Trebuchet MS"/>
                <a:sym typeface="Trebuchet MS"/>
              </a:rPr>
              <a:t>BUILD</a:t>
            </a:r>
            <a:endParaRPr i="0" sz="2308" u="none" cap="none" strike="noStrike">
              <a:solidFill>
                <a:srgbClr val="000000"/>
              </a:solidFill>
              <a:latin typeface="Trebuchet MS"/>
              <a:ea typeface="Trebuchet MS"/>
              <a:cs typeface="Trebuchet MS"/>
              <a:sym typeface="Trebuchet MS"/>
            </a:endParaRPr>
          </a:p>
        </p:txBody>
      </p:sp>
      <p:sp>
        <p:nvSpPr>
          <p:cNvPr id="654" name="Google Shape;654;g3e6510cc91a_0_688"/>
          <p:cNvSpPr/>
          <p:nvPr/>
        </p:nvSpPr>
        <p:spPr>
          <a:xfrm>
            <a:off x="5086350" y="1402745"/>
            <a:ext cx="121731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55" name="Google Shape;655;g3e6510cc91a_0_688"/>
          <p:cNvSpPr/>
          <p:nvPr/>
        </p:nvSpPr>
        <p:spPr>
          <a:xfrm>
            <a:off x="5329809" y="1402745"/>
            <a:ext cx="118482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550"/>
              <a:buFont typeface="Arial Black"/>
              <a:buNone/>
            </a:pPr>
            <a:r>
              <a:rPr b="1" i="0" lang="en-US" sz="3550" u="none" cap="none" strike="noStrike">
                <a:solidFill>
                  <a:schemeClr val="dk1"/>
                </a:solidFill>
                <a:latin typeface="Trebuchet MS"/>
                <a:ea typeface="Trebuchet MS"/>
                <a:cs typeface="Trebuchet MS"/>
                <a:sym typeface="Trebuchet MS"/>
              </a:rPr>
              <a:t>Build Your Personal Business Finance Tracker</a:t>
            </a:r>
            <a:endParaRPr i="0" sz="3550" u="none" cap="none" strike="noStrike">
              <a:solidFill>
                <a:schemeClr val="dk1"/>
              </a:solidFill>
              <a:latin typeface="Trebuchet MS"/>
              <a:ea typeface="Trebuchet MS"/>
              <a:cs typeface="Trebuchet MS"/>
              <a:sym typeface="Trebuchet MS"/>
            </a:endParaRPr>
          </a:p>
        </p:txBody>
      </p:sp>
      <p:sp>
        <p:nvSpPr>
          <p:cNvPr id="656" name="Google Shape;656;g3e6510cc91a_0_688"/>
          <p:cNvSpPr/>
          <p:nvPr/>
        </p:nvSpPr>
        <p:spPr>
          <a:xfrm>
            <a:off x="1028700" y="2733650"/>
            <a:ext cx="16230600" cy="1006500"/>
          </a:xfrm>
          <a:prstGeom prst="rect">
            <a:avLst/>
          </a:prstGeom>
          <a:solidFill>
            <a:srgbClr val="1A5CB0"/>
          </a:solidFill>
          <a:ln cap="flat" cmpd="sng" w="22550">
            <a:solidFill>
              <a:srgbClr val="1A5CB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657" name="Google Shape;657;g3e6510cc91a_0_688"/>
          <p:cNvSpPr/>
          <p:nvPr/>
        </p:nvSpPr>
        <p:spPr>
          <a:xfrm>
            <a:off x="1596771" y="2733653"/>
            <a:ext cx="15175800" cy="1006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85"/>
              <a:buFont typeface="Calibri"/>
              <a:buNone/>
            </a:pPr>
            <a:r>
              <a:rPr b="1" i="1" lang="en-US" sz="2485" u="none" cap="none" strike="noStrike">
                <a:solidFill>
                  <a:srgbClr val="FFFFFF"/>
                </a:solidFill>
                <a:latin typeface="Calibri"/>
                <a:ea typeface="Calibri"/>
                <a:cs typeface="Calibri"/>
                <a:sym typeface="Calibri"/>
              </a:rPr>
              <a:t>Create a working financial tracker in Google Sheets you will use from your very first client onwards.</a:t>
            </a:r>
            <a:endParaRPr b="0" i="0" sz="2485" u="none" cap="none" strike="noStrike">
              <a:solidFill>
                <a:srgbClr val="000000"/>
              </a:solidFill>
              <a:latin typeface="Calibri"/>
              <a:ea typeface="Calibri"/>
              <a:cs typeface="Calibri"/>
              <a:sym typeface="Calibri"/>
            </a:endParaRPr>
          </a:p>
        </p:txBody>
      </p:sp>
      <p:sp>
        <p:nvSpPr>
          <p:cNvPr id="658" name="Google Shape;658;g3e6510cc91a_0_688"/>
          <p:cNvSpPr/>
          <p:nvPr/>
        </p:nvSpPr>
        <p:spPr>
          <a:xfrm>
            <a:off x="1596771" y="3902256"/>
            <a:ext cx="15094200" cy="811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1.  Open Google Sheets — create a new spreadsheet called 'My Business Finances 2025'</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2.  Sheet 1 'Income': Date | Client | Service | Invoice Amount | Received | Platform Fee | Net Received</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3.  Sheet 2 'Expenses': Date | Category | Tool or Service | Cost | Notes</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4.  Sheet 3 'Dashboard': use =SUM formulas to show Total Income, Total Expenses, Net Profit</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5.  Add conditional formatting: Net Profit cell turns green if positive, red if negative</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6.  Calculate your personal minimum viable monthly income and enter it as your target</a:t>
            </a:r>
            <a:endParaRPr b="0" i="0" sz="2485"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485"/>
              <a:buFont typeface="Calibri"/>
              <a:buNone/>
            </a:pPr>
            <a:r>
              <a:rPr b="0" i="0" lang="en-US" sz="2485" u="none" cap="none" strike="noStrike">
                <a:solidFill>
                  <a:srgbClr val="1F2D5A"/>
                </a:solidFill>
                <a:latin typeface="Calibri"/>
                <a:ea typeface="Calibri"/>
                <a:cs typeface="Calibri"/>
                <a:sym typeface="Calibri"/>
              </a:rPr>
              <a:t>7.  Share tracker link with facilitator for review — this becomes your real business tool</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62" name="Shape 662"/>
        <p:cNvGrpSpPr/>
        <p:nvPr/>
      </p:nvGrpSpPr>
      <p:grpSpPr>
        <a:xfrm>
          <a:off x="0" y="0"/>
          <a:ext cx="0" cy="0"/>
          <a:chOff x="0" y="0"/>
          <a:chExt cx="0" cy="0"/>
        </a:xfrm>
      </p:grpSpPr>
      <p:grpSp>
        <p:nvGrpSpPr>
          <p:cNvPr id="663" name="Google Shape;663;g3e6510cc91a_0_710"/>
          <p:cNvGrpSpPr/>
          <p:nvPr/>
        </p:nvGrpSpPr>
        <p:grpSpPr>
          <a:xfrm>
            <a:off x="1028700" y="811707"/>
            <a:ext cx="16230707" cy="8446648"/>
            <a:chOff x="0" y="-57150"/>
            <a:chExt cx="4274726" cy="2224617"/>
          </a:xfrm>
        </p:grpSpPr>
        <p:sp>
          <p:nvSpPr>
            <p:cNvPr id="664" name="Google Shape;664;g3e6510cc91a_0_71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665" name="Google Shape;665;g3e6510cc91a_0_71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666" name="Google Shape;666;g3e6510cc91a_0_71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667" name="Google Shape;667;g3e6510cc91a_0_71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668" name="Google Shape;668;g3e6510cc91a_0_71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669" name="Google Shape;669;g3e6510cc91a_0_71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g3e6510cc91a_0_71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1" name="Google Shape;671;g3e6510cc91a_0_710"/>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672" name="Google Shape;672;g3e6510cc91a_0_710"/>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673" name="Google Shape;673;g3e6510cc91a_0_710"/>
          <p:cNvSpPr/>
          <p:nvPr/>
        </p:nvSpPr>
        <p:spPr>
          <a:xfrm>
            <a:off x="1028700" y="1394200"/>
            <a:ext cx="16230600" cy="1311600"/>
          </a:xfrm>
          <a:prstGeom prst="rect">
            <a:avLst/>
          </a:prstGeom>
          <a:noFill/>
          <a:ln>
            <a:noFill/>
          </a:ln>
        </p:spPr>
        <p:txBody>
          <a:bodyPr anchorCtr="0" anchor="ctr" bIns="121425" lIns="121425" spcFirstLastPara="1" rIns="121425" wrap="square" tIns="121425">
            <a:noAutofit/>
          </a:bodyPr>
          <a:lstStyle/>
          <a:p>
            <a:pPr indent="0" lvl="0" marL="0" rtl="0" algn="l">
              <a:spcBef>
                <a:spcPts val="0"/>
              </a:spcBef>
              <a:spcAft>
                <a:spcPts val="0"/>
              </a:spcAft>
              <a:buNone/>
            </a:pPr>
            <a:r>
              <a:t/>
            </a:r>
            <a:endParaRPr/>
          </a:p>
        </p:txBody>
      </p:sp>
      <p:sp>
        <p:nvSpPr>
          <p:cNvPr id="674" name="Google Shape;674;g3e6510cc91a_0_710"/>
          <p:cNvSpPr/>
          <p:nvPr/>
        </p:nvSpPr>
        <p:spPr>
          <a:xfrm>
            <a:off x="1028700" y="2553445"/>
            <a:ext cx="16230600" cy="84900"/>
          </a:xfrm>
          <a:prstGeom prst="rect">
            <a:avLst/>
          </a:prstGeom>
          <a:solidFill>
            <a:srgbClr val="E8A000"/>
          </a:solidFill>
          <a:ln cap="flat" cmpd="sng" w="16875">
            <a:solidFill>
              <a:srgbClr val="E8A000"/>
            </a:solidFill>
            <a:prstDash val="solid"/>
            <a:round/>
            <a:headEnd len="sm" w="sm" type="none"/>
            <a:tailEnd len="sm" w="sm" type="none"/>
          </a:ln>
        </p:spPr>
        <p:txBody>
          <a:bodyPr anchorCtr="0" anchor="ctr" bIns="121425" lIns="121425" spcFirstLastPara="1" rIns="121425" wrap="square" tIns="121425">
            <a:noAutofit/>
          </a:bodyPr>
          <a:lstStyle/>
          <a:p>
            <a:pPr indent="0" lvl="0" marL="0" rtl="0" algn="l">
              <a:spcBef>
                <a:spcPts val="0"/>
              </a:spcBef>
              <a:spcAft>
                <a:spcPts val="0"/>
              </a:spcAft>
              <a:buNone/>
            </a:pPr>
            <a:r>
              <a:t/>
            </a:r>
            <a:endParaRPr/>
          </a:p>
        </p:txBody>
      </p:sp>
      <p:sp>
        <p:nvSpPr>
          <p:cNvPr id="675" name="Google Shape;675;g3e6510cc91a_0_710"/>
          <p:cNvSpPr/>
          <p:nvPr/>
        </p:nvSpPr>
        <p:spPr>
          <a:xfrm>
            <a:off x="1596764" y="1454924"/>
            <a:ext cx="15094500" cy="12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719"/>
              <a:buFont typeface="Arial Black"/>
              <a:buNone/>
            </a:pPr>
            <a:r>
              <a:rPr b="1" i="0" lang="en-US" sz="3719" u="none" cap="none" strike="noStrike">
                <a:solidFill>
                  <a:schemeClr val="dk1"/>
                </a:solidFill>
                <a:latin typeface="Trebuchet MS"/>
                <a:ea typeface="Trebuchet MS"/>
                <a:cs typeface="Trebuchet MS"/>
                <a:sym typeface="Trebuchet MS"/>
              </a:rPr>
              <a:t>Tax Awareness — What Every Self-Employed Person Must Know</a:t>
            </a:r>
            <a:endParaRPr i="0" sz="3719" u="none" cap="none" strike="noStrike">
              <a:solidFill>
                <a:schemeClr val="dk1"/>
              </a:solidFill>
              <a:latin typeface="Trebuchet MS"/>
              <a:ea typeface="Trebuchet MS"/>
              <a:cs typeface="Trebuchet MS"/>
              <a:sym typeface="Trebuchet MS"/>
            </a:endParaRPr>
          </a:p>
        </p:txBody>
      </p:sp>
      <p:sp>
        <p:nvSpPr>
          <p:cNvPr id="676" name="Google Shape;676;g3e6510cc91a_0_710"/>
          <p:cNvSpPr/>
          <p:nvPr/>
        </p:nvSpPr>
        <p:spPr>
          <a:xfrm>
            <a:off x="1434460" y="2875873"/>
            <a:ext cx="7546800" cy="1481700"/>
          </a:xfrm>
          <a:prstGeom prst="rect">
            <a:avLst/>
          </a:prstGeom>
          <a:solidFill>
            <a:srgbClr val="FFF8F2"/>
          </a:solidFill>
          <a:ln cap="flat" cmpd="sng" w="16875">
            <a:solidFill>
              <a:srgbClr val="1A5CB0"/>
            </a:solidFill>
            <a:prstDash val="solid"/>
            <a:round/>
            <a:headEnd len="sm" w="sm" type="none"/>
            <a:tailEnd len="sm" w="sm" type="none"/>
          </a:ln>
        </p:spPr>
        <p:txBody>
          <a:bodyPr anchorCtr="0" anchor="ctr" bIns="121425" lIns="121425" spcFirstLastPara="1" rIns="121425" wrap="square" tIns="121425">
            <a:noAutofit/>
          </a:bodyPr>
          <a:lstStyle/>
          <a:p>
            <a:pPr indent="0" lvl="0" marL="0" rtl="0" algn="l">
              <a:spcBef>
                <a:spcPts val="0"/>
              </a:spcBef>
              <a:spcAft>
                <a:spcPts val="0"/>
              </a:spcAft>
              <a:buNone/>
            </a:pPr>
            <a:r>
              <a:t/>
            </a:r>
            <a:endParaRPr/>
          </a:p>
        </p:txBody>
      </p:sp>
      <p:sp>
        <p:nvSpPr>
          <p:cNvPr id="677" name="Google Shape;677;g3e6510cc91a_0_710"/>
          <p:cNvSpPr/>
          <p:nvPr/>
        </p:nvSpPr>
        <p:spPr>
          <a:xfrm>
            <a:off x="1434450" y="2875875"/>
            <a:ext cx="7546800" cy="4614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59"/>
              <a:buFont typeface="Calibri"/>
              <a:buNone/>
            </a:pPr>
            <a:r>
              <a:rPr b="1" i="0" lang="en-US" sz="1859" u="none" cap="none" strike="noStrike">
                <a:solidFill>
                  <a:schemeClr val="lt1"/>
                </a:solidFill>
                <a:latin typeface="Calibri"/>
                <a:ea typeface="Calibri"/>
                <a:cs typeface="Calibri"/>
                <a:sym typeface="Calibri"/>
              </a:rPr>
              <a:t>Income Declaration</a:t>
            </a:r>
            <a:endParaRPr b="0" i="0" sz="1859" u="none" cap="none" strike="noStrike">
              <a:solidFill>
                <a:schemeClr val="lt1"/>
              </a:solidFill>
              <a:latin typeface="Calibri"/>
              <a:ea typeface="Calibri"/>
              <a:cs typeface="Calibri"/>
              <a:sym typeface="Calibri"/>
            </a:endParaRPr>
          </a:p>
        </p:txBody>
      </p:sp>
      <p:sp>
        <p:nvSpPr>
          <p:cNvPr id="678" name="Google Shape;678;g3e6510cc91a_0_710"/>
          <p:cNvSpPr/>
          <p:nvPr/>
        </p:nvSpPr>
        <p:spPr>
          <a:xfrm>
            <a:off x="1677916" y="3385958"/>
            <a:ext cx="7141200" cy="87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94"/>
              <a:buFont typeface="Calibri"/>
              <a:buNone/>
            </a:pPr>
            <a:r>
              <a:rPr b="0" i="0" lang="en-US" sz="1594" u="none" cap="none" strike="noStrike">
                <a:solidFill>
                  <a:srgbClr val="1F2D5A"/>
                </a:solidFill>
                <a:latin typeface="Calibri"/>
                <a:ea typeface="Calibri"/>
                <a:cs typeface="Calibri"/>
                <a:sym typeface="Calibri"/>
              </a:rPr>
              <a:t>Most countries require self-employed people to declare income above a threshold. Research your local rules — ignorance is not a defense.</a:t>
            </a:r>
            <a:endParaRPr b="0" i="0" sz="1594" u="none" cap="none" strike="noStrike">
              <a:solidFill>
                <a:srgbClr val="000000"/>
              </a:solidFill>
              <a:latin typeface="Calibri"/>
              <a:ea typeface="Calibri"/>
              <a:cs typeface="Calibri"/>
              <a:sym typeface="Calibri"/>
            </a:endParaRPr>
          </a:p>
        </p:txBody>
      </p:sp>
      <p:sp>
        <p:nvSpPr>
          <p:cNvPr id="679" name="Google Shape;679;g3e6510cc91a_0_710"/>
          <p:cNvSpPr/>
          <p:nvPr/>
        </p:nvSpPr>
        <p:spPr>
          <a:xfrm>
            <a:off x="9306206" y="2875873"/>
            <a:ext cx="7546800" cy="1481700"/>
          </a:xfrm>
          <a:prstGeom prst="rect">
            <a:avLst/>
          </a:prstGeom>
          <a:solidFill>
            <a:schemeClr val="lt1"/>
          </a:solidFill>
          <a:ln cap="flat" cmpd="sng" w="16875">
            <a:solidFill>
              <a:srgbClr val="7C3AED"/>
            </a:solidFill>
            <a:prstDash val="solid"/>
            <a:round/>
            <a:headEnd len="sm" w="sm" type="none"/>
            <a:tailEnd len="sm" w="sm" type="none"/>
          </a:ln>
        </p:spPr>
        <p:txBody>
          <a:bodyPr anchorCtr="0" anchor="ctr" bIns="121425" lIns="121425" spcFirstLastPara="1" rIns="121425" wrap="square" tIns="121425">
            <a:noAutofit/>
          </a:bodyPr>
          <a:lstStyle/>
          <a:p>
            <a:pPr indent="0" lvl="0" marL="0" rtl="0" algn="l">
              <a:spcBef>
                <a:spcPts val="0"/>
              </a:spcBef>
              <a:spcAft>
                <a:spcPts val="0"/>
              </a:spcAft>
              <a:buNone/>
            </a:pPr>
            <a:r>
              <a:t/>
            </a:r>
            <a:endParaRPr/>
          </a:p>
        </p:txBody>
      </p:sp>
      <p:sp>
        <p:nvSpPr>
          <p:cNvPr id="680" name="Google Shape;680;g3e6510cc91a_0_710"/>
          <p:cNvSpPr/>
          <p:nvPr/>
        </p:nvSpPr>
        <p:spPr>
          <a:xfrm>
            <a:off x="9306200" y="2875850"/>
            <a:ext cx="7546800" cy="461400"/>
          </a:xfrm>
          <a:prstGeom prst="rect">
            <a:avLst/>
          </a:prstGeom>
          <a:solidFill>
            <a:srgbClr val="7C3AED"/>
          </a:solidFill>
          <a:ln>
            <a:noFill/>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59"/>
              <a:buFont typeface="Calibri"/>
              <a:buNone/>
            </a:pPr>
            <a:r>
              <a:rPr b="1" i="0" lang="en-US" sz="1859" u="none" cap="none" strike="noStrike">
                <a:solidFill>
                  <a:srgbClr val="FFF8F2"/>
                </a:solidFill>
                <a:latin typeface="Calibri"/>
                <a:ea typeface="Calibri"/>
                <a:cs typeface="Calibri"/>
                <a:sym typeface="Calibri"/>
              </a:rPr>
              <a:t>Business vs. Personal Finances</a:t>
            </a:r>
            <a:endParaRPr b="0" i="0" sz="1859" u="none" cap="none" strike="noStrike">
              <a:solidFill>
                <a:srgbClr val="FFF8F2"/>
              </a:solidFill>
              <a:latin typeface="Calibri"/>
              <a:ea typeface="Calibri"/>
              <a:cs typeface="Calibri"/>
              <a:sym typeface="Calibri"/>
            </a:endParaRPr>
          </a:p>
        </p:txBody>
      </p:sp>
      <p:sp>
        <p:nvSpPr>
          <p:cNvPr id="681" name="Google Shape;681;g3e6510cc91a_0_710"/>
          <p:cNvSpPr/>
          <p:nvPr/>
        </p:nvSpPr>
        <p:spPr>
          <a:xfrm>
            <a:off x="9549662" y="3385958"/>
            <a:ext cx="7141200" cy="87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94"/>
              <a:buFont typeface="Calibri"/>
              <a:buNone/>
            </a:pPr>
            <a:r>
              <a:rPr b="0" i="0" lang="en-US" sz="1594" u="none" cap="none" strike="noStrike">
                <a:solidFill>
                  <a:srgbClr val="1F2D5A"/>
                </a:solidFill>
                <a:latin typeface="Calibri"/>
                <a:ea typeface="Calibri"/>
                <a:cs typeface="Calibri"/>
                <a:sym typeface="Calibri"/>
              </a:rPr>
              <a:t>Separate accounts from day 1. Mixing finances makes tax calculation impossible and looks unprofessional to banks.</a:t>
            </a:r>
            <a:endParaRPr b="0" i="0" sz="1594" u="none" cap="none" strike="noStrike">
              <a:solidFill>
                <a:srgbClr val="000000"/>
              </a:solidFill>
              <a:latin typeface="Calibri"/>
              <a:ea typeface="Calibri"/>
              <a:cs typeface="Calibri"/>
              <a:sym typeface="Calibri"/>
            </a:endParaRPr>
          </a:p>
        </p:txBody>
      </p:sp>
      <p:sp>
        <p:nvSpPr>
          <p:cNvPr id="682" name="Google Shape;682;g3e6510cc91a_0_710"/>
          <p:cNvSpPr/>
          <p:nvPr/>
        </p:nvSpPr>
        <p:spPr>
          <a:xfrm>
            <a:off x="1434460" y="4551865"/>
            <a:ext cx="7546800" cy="1481700"/>
          </a:xfrm>
          <a:prstGeom prst="rect">
            <a:avLst/>
          </a:prstGeom>
          <a:solidFill>
            <a:srgbClr val="FFF8F2"/>
          </a:solidFill>
          <a:ln cap="flat" cmpd="sng" w="16875">
            <a:solidFill>
              <a:srgbClr val="07C8A0"/>
            </a:solidFill>
            <a:prstDash val="solid"/>
            <a:round/>
            <a:headEnd len="sm" w="sm" type="none"/>
            <a:tailEnd len="sm" w="sm" type="none"/>
          </a:ln>
        </p:spPr>
        <p:txBody>
          <a:bodyPr anchorCtr="0" anchor="ctr" bIns="121425" lIns="121425" spcFirstLastPara="1" rIns="121425" wrap="square" tIns="121425">
            <a:noAutofit/>
          </a:bodyPr>
          <a:lstStyle/>
          <a:p>
            <a:pPr indent="0" lvl="0" marL="0" rtl="0" algn="l">
              <a:spcBef>
                <a:spcPts val="0"/>
              </a:spcBef>
              <a:spcAft>
                <a:spcPts val="0"/>
              </a:spcAft>
              <a:buNone/>
            </a:pPr>
            <a:r>
              <a:t/>
            </a:r>
            <a:endParaRPr/>
          </a:p>
        </p:txBody>
      </p:sp>
      <p:sp>
        <p:nvSpPr>
          <p:cNvPr id="683" name="Google Shape;683;g3e6510cc91a_0_710"/>
          <p:cNvSpPr/>
          <p:nvPr/>
        </p:nvSpPr>
        <p:spPr>
          <a:xfrm>
            <a:off x="1434450" y="4551825"/>
            <a:ext cx="7546800" cy="461400"/>
          </a:xfrm>
          <a:prstGeom prst="rect">
            <a:avLst/>
          </a:prstGeom>
          <a:solidFill>
            <a:srgbClr val="07C8A0"/>
          </a:solidFill>
          <a:ln cap="flat" cmpd="sng" w="9525">
            <a:solidFill>
              <a:srgbClr val="07C8A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59"/>
              <a:buFont typeface="Calibri"/>
              <a:buNone/>
            </a:pPr>
            <a:r>
              <a:rPr b="1" i="0" lang="en-US" sz="1859" u="none" cap="none" strike="noStrike">
                <a:solidFill>
                  <a:schemeClr val="lt1"/>
                </a:solidFill>
                <a:latin typeface="Calibri"/>
                <a:ea typeface="Calibri"/>
                <a:cs typeface="Calibri"/>
                <a:sym typeface="Calibri"/>
              </a:rPr>
              <a:t>Invoice Records</a:t>
            </a:r>
            <a:endParaRPr b="0" i="0" sz="1859" u="none" cap="none" strike="noStrike">
              <a:solidFill>
                <a:schemeClr val="lt1"/>
              </a:solidFill>
              <a:latin typeface="Calibri"/>
              <a:ea typeface="Calibri"/>
              <a:cs typeface="Calibri"/>
              <a:sym typeface="Calibri"/>
            </a:endParaRPr>
          </a:p>
        </p:txBody>
      </p:sp>
      <p:sp>
        <p:nvSpPr>
          <p:cNvPr id="684" name="Google Shape;684;g3e6510cc91a_0_710"/>
          <p:cNvSpPr/>
          <p:nvPr/>
        </p:nvSpPr>
        <p:spPr>
          <a:xfrm>
            <a:off x="1677916" y="5061949"/>
            <a:ext cx="7141200" cy="87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94"/>
              <a:buFont typeface="Calibri"/>
              <a:buNone/>
            </a:pPr>
            <a:r>
              <a:rPr b="0" i="0" lang="en-US" sz="1594" u="none" cap="none" strike="noStrike">
                <a:solidFill>
                  <a:srgbClr val="1F2D5A"/>
                </a:solidFill>
                <a:latin typeface="Calibri"/>
                <a:ea typeface="Calibri"/>
                <a:cs typeface="Calibri"/>
                <a:sym typeface="Calibri"/>
              </a:rPr>
              <a:t>Keep every invoice you issue and every receipt for expenses. Most countries require 5-7 years of records. Use Google Drive.</a:t>
            </a:r>
            <a:endParaRPr b="0" i="0" sz="1594" u="none" cap="none" strike="noStrike">
              <a:solidFill>
                <a:srgbClr val="000000"/>
              </a:solidFill>
              <a:latin typeface="Calibri"/>
              <a:ea typeface="Calibri"/>
              <a:cs typeface="Calibri"/>
              <a:sym typeface="Calibri"/>
            </a:endParaRPr>
          </a:p>
        </p:txBody>
      </p:sp>
      <p:sp>
        <p:nvSpPr>
          <p:cNvPr id="685" name="Google Shape;685;g3e6510cc91a_0_710"/>
          <p:cNvSpPr/>
          <p:nvPr/>
        </p:nvSpPr>
        <p:spPr>
          <a:xfrm>
            <a:off x="9306206" y="4551865"/>
            <a:ext cx="7546800" cy="1481700"/>
          </a:xfrm>
          <a:prstGeom prst="rect">
            <a:avLst/>
          </a:prstGeom>
          <a:solidFill>
            <a:schemeClr val="lt1"/>
          </a:solidFill>
          <a:ln cap="flat" cmpd="sng" w="16875">
            <a:solidFill>
              <a:srgbClr val="E8A000"/>
            </a:solidFill>
            <a:prstDash val="solid"/>
            <a:round/>
            <a:headEnd len="sm" w="sm" type="none"/>
            <a:tailEnd len="sm" w="sm" type="none"/>
          </a:ln>
        </p:spPr>
        <p:txBody>
          <a:bodyPr anchorCtr="0" anchor="ctr" bIns="121425" lIns="121425" spcFirstLastPara="1" rIns="121425" wrap="square" tIns="121425">
            <a:noAutofit/>
          </a:bodyPr>
          <a:lstStyle/>
          <a:p>
            <a:pPr indent="0" lvl="0" marL="0" rtl="0" algn="l">
              <a:spcBef>
                <a:spcPts val="0"/>
              </a:spcBef>
              <a:spcAft>
                <a:spcPts val="0"/>
              </a:spcAft>
              <a:buNone/>
            </a:pPr>
            <a:r>
              <a:t/>
            </a:r>
            <a:endParaRPr/>
          </a:p>
        </p:txBody>
      </p:sp>
      <p:sp>
        <p:nvSpPr>
          <p:cNvPr id="686" name="Google Shape;686;g3e6510cc91a_0_710"/>
          <p:cNvSpPr/>
          <p:nvPr/>
        </p:nvSpPr>
        <p:spPr>
          <a:xfrm>
            <a:off x="9306200" y="4551825"/>
            <a:ext cx="7546800" cy="461400"/>
          </a:xfrm>
          <a:prstGeom prst="rect">
            <a:avLst/>
          </a:prstGeom>
          <a:solidFill>
            <a:srgbClr val="E8A000"/>
          </a:solidFill>
          <a:ln cap="flat" cmpd="sng" w="9525">
            <a:solidFill>
              <a:srgbClr val="E8A00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59"/>
              <a:buFont typeface="Calibri"/>
              <a:buNone/>
            </a:pPr>
            <a:r>
              <a:rPr b="1" i="0" lang="en-US" sz="1859" u="none" cap="none" strike="noStrike">
                <a:solidFill>
                  <a:schemeClr val="lt1"/>
                </a:solidFill>
                <a:latin typeface="Calibri"/>
                <a:ea typeface="Calibri"/>
                <a:cs typeface="Calibri"/>
                <a:sym typeface="Calibri"/>
              </a:rPr>
              <a:t>Tax Registration</a:t>
            </a:r>
            <a:endParaRPr b="0" i="0" sz="1859" u="none" cap="none" strike="noStrike">
              <a:solidFill>
                <a:schemeClr val="lt1"/>
              </a:solidFill>
              <a:latin typeface="Calibri"/>
              <a:ea typeface="Calibri"/>
              <a:cs typeface="Calibri"/>
              <a:sym typeface="Calibri"/>
            </a:endParaRPr>
          </a:p>
        </p:txBody>
      </p:sp>
      <p:sp>
        <p:nvSpPr>
          <p:cNvPr id="687" name="Google Shape;687;g3e6510cc91a_0_710"/>
          <p:cNvSpPr/>
          <p:nvPr/>
        </p:nvSpPr>
        <p:spPr>
          <a:xfrm>
            <a:off x="9549662" y="5061949"/>
            <a:ext cx="7141200" cy="87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94"/>
              <a:buFont typeface="Calibri"/>
              <a:buNone/>
            </a:pPr>
            <a:r>
              <a:rPr b="0" i="0" lang="en-US" sz="1594" u="none" cap="none" strike="noStrike">
                <a:solidFill>
                  <a:srgbClr val="1F2D5A"/>
                </a:solidFill>
                <a:latin typeface="Calibri"/>
                <a:ea typeface="Calibri"/>
                <a:cs typeface="Calibri"/>
                <a:sym typeface="Calibri"/>
              </a:rPr>
              <a:t>Research if you need a business registration or tax number in your country. Requirements vary significantly by region.</a:t>
            </a:r>
            <a:endParaRPr b="0" i="0" sz="1594" u="none" cap="none" strike="noStrike">
              <a:solidFill>
                <a:srgbClr val="000000"/>
              </a:solidFill>
              <a:latin typeface="Calibri"/>
              <a:ea typeface="Calibri"/>
              <a:cs typeface="Calibri"/>
              <a:sym typeface="Calibri"/>
            </a:endParaRPr>
          </a:p>
        </p:txBody>
      </p:sp>
      <p:sp>
        <p:nvSpPr>
          <p:cNvPr id="688" name="Google Shape;688;g3e6510cc91a_0_710"/>
          <p:cNvSpPr/>
          <p:nvPr/>
        </p:nvSpPr>
        <p:spPr>
          <a:xfrm>
            <a:off x="1434460" y="6227856"/>
            <a:ext cx="7546800" cy="1481700"/>
          </a:xfrm>
          <a:prstGeom prst="rect">
            <a:avLst/>
          </a:prstGeom>
          <a:solidFill>
            <a:srgbClr val="FFF8F2"/>
          </a:solidFill>
          <a:ln cap="flat" cmpd="sng" w="16875">
            <a:solidFill>
              <a:srgbClr val="0B8FAC"/>
            </a:solidFill>
            <a:prstDash val="solid"/>
            <a:round/>
            <a:headEnd len="sm" w="sm" type="none"/>
            <a:tailEnd len="sm" w="sm" type="none"/>
          </a:ln>
        </p:spPr>
        <p:txBody>
          <a:bodyPr anchorCtr="0" anchor="ctr" bIns="121425" lIns="121425" spcFirstLastPara="1" rIns="121425" wrap="square" tIns="121425">
            <a:noAutofit/>
          </a:bodyPr>
          <a:lstStyle/>
          <a:p>
            <a:pPr indent="0" lvl="0" marL="0" rtl="0" algn="l">
              <a:spcBef>
                <a:spcPts val="0"/>
              </a:spcBef>
              <a:spcAft>
                <a:spcPts val="0"/>
              </a:spcAft>
              <a:buNone/>
            </a:pPr>
            <a:r>
              <a:t/>
            </a:r>
            <a:endParaRPr/>
          </a:p>
        </p:txBody>
      </p:sp>
      <p:sp>
        <p:nvSpPr>
          <p:cNvPr id="689" name="Google Shape;689;g3e6510cc91a_0_710"/>
          <p:cNvSpPr/>
          <p:nvPr/>
        </p:nvSpPr>
        <p:spPr>
          <a:xfrm>
            <a:off x="1434450" y="6227825"/>
            <a:ext cx="7546800" cy="461400"/>
          </a:xfrm>
          <a:prstGeom prst="rect">
            <a:avLst/>
          </a:prstGeom>
          <a:solidFill>
            <a:srgbClr val="0B8FAC"/>
          </a:solidFill>
          <a:ln cap="flat" cmpd="sng" w="9525">
            <a:solidFill>
              <a:srgbClr val="0B8FAC"/>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59"/>
              <a:buFont typeface="Calibri"/>
              <a:buNone/>
            </a:pPr>
            <a:r>
              <a:rPr b="1" i="0" lang="en-US" sz="1859" u="none" cap="none" strike="noStrike">
                <a:solidFill>
                  <a:srgbClr val="B85C00"/>
                </a:solidFill>
                <a:latin typeface="Calibri"/>
                <a:ea typeface="Calibri"/>
                <a:cs typeface="Calibri"/>
                <a:sym typeface="Calibri"/>
              </a:rPr>
              <a:t>VAT / Sales Tax</a:t>
            </a:r>
            <a:endParaRPr b="0" i="0" sz="1859" u="none" cap="none" strike="noStrike">
              <a:solidFill>
                <a:srgbClr val="000000"/>
              </a:solidFill>
              <a:latin typeface="Calibri"/>
              <a:ea typeface="Calibri"/>
              <a:cs typeface="Calibri"/>
              <a:sym typeface="Calibri"/>
            </a:endParaRPr>
          </a:p>
        </p:txBody>
      </p:sp>
      <p:sp>
        <p:nvSpPr>
          <p:cNvPr id="690" name="Google Shape;690;g3e6510cc91a_0_710"/>
          <p:cNvSpPr/>
          <p:nvPr/>
        </p:nvSpPr>
        <p:spPr>
          <a:xfrm>
            <a:off x="1677916" y="6737940"/>
            <a:ext cx="7141200" cy="87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94"/>
              <a:buFont typeface="Calibri"/>
              <a:buNone/>
            </a:pPr>
            <a:r>
              <a:rPr b="0" i="0" lang="en-US" sz="1594" u="none" cap="none" strike="noStrike">
                <a:solidFill>
                  <a:srgbClr val="1F2D5A"/>
                </a:solidFill>
                <a:latin typeface="Calibri"/>
                <a:ea typeface="Calibri"/>
                <a:cs typeface="Calibri"/>
                <a:sym typeface="Calibri"/>
              </a:rPr>
              <a:t>Some countries require VAT registration once income exceeds a threshold. Know your local threshold before you reach it.</a:t>
            </a:r>
            <a:endParaRPr b="0" i="0" sz="1594" u="none" cap="none" strike="noStrike">
              <a:solidFill>
                <a:srgbClr val="000000"/>
              </a:solidFill>
              <a:latin typeface="Calibri"/>
              <a:ea typeface="Calibri"/>
              <a:cs typeface="Calibri"/>
              <a:sym typeface="Calibri"/>
            </a:endParaRPr>
          </a:p>
        </p:txBody>
      </p:sp>
      <p:sp>
        <p:nvSpPr>
          <p:cNvPr id="691" name="Google Shape;691;g3e6510cc91a_0_710"/>
          <p:cNvSpPr/>
          <p:nvPr/>
        </p:nvSpPr>
        <p:spPr>
          <a:xfrm>
            <a:off x="9306206" y="6227856"/>
            <a:ext cx="7546800" cy="1481700"/>
          </a:xfrm>
          <a:prstGeom prst="rect">
            <a:avLst/>
          </a:prstGeom>
          <a:solidFill>
            <a:srgbClr val="FFF8F2"/>
          </a:solidFill>
          <a:ln cap="flat" cmpd="sng" w="16875">
            <a:solidFill>
              <a:schemeClr val="dk2"/>
            </a:solidFill>
            <a:prstDash val="solid"/>
            <a:round/>
            <a:headEnd len="sm" w="sm" type="none"/>
            <a:tailEnd len="sm" w="sm" type="none"/>
          </a:ln>
        </p:spPr>
        <p:txBody>
          <a:bodyPr anchorCtr="0" anchor="ctr" bIns="121425" lIns="121425" spcFirstLastPara="1" rIns="121425" wrap="square" tIns="121425">
            <a:noAutofit/>
          </a:bodyPr>
          <a:lstStyle/>
          <a:p>
            <a:pPr indent="0" lvl="0" marL="0" rtl="0" algn="l">
              <a:spcBef>
                <a:spcPts val="0"/>
              </a:spcBef>
              <a:spcAft>
                <a:spcPts val="0"/>
              </a:spcAft>
              <a:buNone/>
            </a:pPr>
            <a:r>
              <a:t/>
            </a:r>
            <a:endParaRPr/>
          </a:p>
        </p:txBody>
      </p:sp>
      <p:sp>
        <p:nvSpPr>
          <p:cNvPr id="692" name="Google Shape;692;g3e6510cc91a_0_710"/>
          <p:cNvSpPr/>
          <p:nvPr/>
        </p:nvSpPr>
        <p:spPr>
          <a:xfrm>
            <a:off x="9306200" y="6246650"/>
            <a:ext cx="7506300" cy="4614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59"/>
              <a:buFont typeface="Calibri"/>
              <a:buNone/>
            </a:pPr>
            <a:r>
              <a:rPr b="1" i="0" lang="en-US" sz="1859" u="none" cap="none" strike="noStrike">
                <a:solidFill>
                  <a:srgbClr val="B85C00"/>
                </a:solidFill>
                <a:latin typeface="Calibri"/>
                <a:ea typeface="Calibri"/>
                <a:cs typeface="Calibri"/>
                <a:sym typeface="Calibri"/>
              </a:rPr>
              <a:t>Platform Tax Forms</a:t>
            </a:r>
            <a:endParaRPr b="0" i="0" sz="1859" u="none" cap="none" strike="noStrike">
              <a:solidFill>
                <a:srgbClr val="000000"/>
              </a:solidFill>
              <a:latin typeface="Calibri"/>
              <a:ea typeface="Calibri"/>
              <a:cs typeface="Calibri"/>
              <a:sym typeface="Calibri"/>
            </a:endParaRPr>
          </a:p>
        </p:txBody>
      </p:sp>
      <p:sp>
        <p:nvSpPr>
          <p:cNvPr id="693" name="Google Shape;693;g3e6510cc91a_0_710"/>
          <p:cNvSpPr/>
          <p:nvPr/>
        </p:nvSpPr>
        <p:spPr>
          <a:xfrm>
            <a:off x="9549662" y="6737940"/>
            <a:ext cx="7141200" cy="87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94"/>
              <a:buFont typeface="Calibri"/>
              <a:buNone/>
            </a:pPr>
            <a:r>
              <a:rPr b="0" i="0" lang="en-US" sz="1594" u="none" cap="none" strike="noStrike">
                <a:solidFill>
                  <a:srgbClr val="1F2D5A"/>
                </a:solidFill>
                <a:latin typeface="Calibri"/>
                <a:ea typeface="Calibri"/>
                <a:cs typeface="Calibri"/>
                <a:sym typeface="Calibri"/>
              </a:rPr>
              <a:t>Upwork and Fiverr report high earners to tax authorities. Earnings are not invisible to governments — always declare them.</a:t>
            </a:r>
            <a:endParaRPr b="0" i="0" sz="1594" u="none" cap="none" strike="noStrike">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697" name="Shape 697"/>
        <p:cNvGrpSpPr/>
        <p:nvPr/>
      </p:nvGrpSpPr>
      <p:grpSpPr>
        <a:xfrm>
          <a:off x="0" y="0"/>
          <a:ext cx="0" cy="0"/>
          <a:chOff x="0" y="0"/>
          <a:chExt cx="0" cy="0"/>
        </a:xfrm>
      </p:grpSpPr>
      <p:grpSp>
        <p:nvGrpSpPr>
          <p:cNvPr id="698" name="Google Shape;698;g3e6510cc91a_0_673"/>
          <p:cNvGrpSpPr/>
          <p:nvPr/>
        </p:nvGrpSpPr>
        <p:grpSpPr>
          <a:xfrm>
            <a:off x="1028700" y="811707"/>
            <a:ext cx="16230707" cy="8446648"/>
            <a:chOff x="0" y="-57150"/>
            <a:chExt cx="4274726" cy="2224617"/>
          </a:xfrm>
        </p:grpSpPr>
        <p:sp>
          <p:nvSpPr>
            <p:cNvPr id="699" name="Google Shape;699;g3e6510cc91a_0_673"/>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00" name="Google Shape;700;g3e6510cc91a_0_673"/>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01" name="Google Shape;701;g3e6510cc91a_0_673"/>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02" name="Google Shape;702;g3e6510cc91a_0_673"/>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03" name="Google Shape;703;g3e6510cc91a_0_673" title="logo2.png"/>
          <p:cNvPicPr preferRelativeResize="0"/>
          <p:nvPr/>
        </p:nvPicPr>
        <p:blipFill rotWithShape="1">
          <a:blip r:embed="rId4">
            <a:alphaModFix/>
          </a:blip>
          <a:srcRect b="21968" l="0" r="0" t="25865"/>
          <a:stretch/>
        </p:blipFill>
        <p:spPr>
          <a:xfrm>
            <a:off x="15058200" y="8230038"/>
            <a:ext cx="1893475" cy="987800"/>
          </a:xfrm>
          <a:prstGeom prst="rect">
            <a:avLst/>
          </a:prstGeom>
          <a:noFill/>
          <a:ln>
            <a:noFill/>
          </a:ln>
        </p:spPr>
      </p:pic>
      <p:sp>
        <p:nvSpPr>
          <p:cNvPr id="704" name="Google Shape;704;g3e6510cc91a_0_673"/>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5" name="Google Shape;705;g3e6510cc91a_0_673"/>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6" name="Google Shape;706;g3e6510cc91a_0_673"/>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707" name="Google Shape;707;g3e6510cc91a_0_673"/>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708" name="Google Shape;708;g3e6510cc91a_0_673"/>
          <p:cNvSpPr/>
          <p:nvPr/>
        </p:nvSpPr>
        <p:spPr>
          <a:xfrm>
            <a:off x="1020709" y="1497223"/>
            <a:ext cx="1811100" cy="697800"/>
          </a:xfrm>
          <a:prstGeom prst="rect">
            <a:avLst/>
          </a:prstGeom>
          <a:solidFill>
            <a:srgbClr val="E8A000"/>
          </a:solidFill>
          <a:ln cap="flat" cmpd="sng" w="17300">
            <a:solidFill>
              <a:srgbClr val="E8A000"/>
            </a:solidFill>
            <a:prstDash val="solid"/>
            <a:round/>
            <a:headEnd len="sm" w="sm" type="none"/>
            <a:tailEnd len="sm" w="sm" type="none"/>
          </a:ln>
        </p:spPr>
        <p:txBody>
          <a:bodyPr anchorCtr="0" anchor="ctr" bIns="124600" lIns="124600" spcFirstLastPara="1" rIns="124600" wrap="square" tIns="124600">
            <a:noAutofit/>
          </a:bodyPr>
          <a:lstStyle/>
          <a:p>
            <a:pPr indent="0" lvl="0" marL="0" rtl="0" algn="l">
              <a:spcBef>
                <a:spcPts val="0"/>
              </a:spcBef>
              <a:spcAft>
                <a:spcPts val="0"/>
              </a:spcAft>
              <a:buNone/>
            </a:pPr>
            <a:r>
              <a:t/>
            </a:r>
            <a:endParaRPr/>
          </a:p>
        </p:txBody>
      </p:sp>
      <p:sp>
        <p:nvSpPr>
          <p:cNvPr id="709" name="Google Shape;709;g3e6510cc91a_0_673"/>
          <p:cNvSpPr/>
          <p:nvPr/>
        </p:nvSpPr>
        <p:spPr>
          <a:xfrm>
            <a:off x="1020709" y="1497223"/>
            <a:ext cx="1811100" cy="69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D5A"/>
              </a:buClr>
              <a:buSzPts val="2453"/>
              <a:buFont typeface="Arial Black"/>
              <a:buNone/>
            </a:pPr>
            <a:r>
              <a:rPr b="1" i="0" lang="en-US" sz="2353" u="none" cap="none" strike="noStrike">
                <a:solidFill>
                  <a:srgbClr val="1F2D5A"/>
                </a:solidFill>
                <a:latin typeface="Trebuchet MS"/>
                <a:ea typeface="Trebuchet MS"/>
                <a:cs typeface="Trebuchet MS"/>
                <a:sym typeface="Trebuchet MS"/>
              </a:rPr>
              <a:t>Q 3</a:t>
            </a:r>
            <a:endParaRPr i="0" sz="2353" u="none" cap="none" strike="noStrike">
              <a:solidFill>
                <a:srgbClr val="000000"/>
              </a:solidFill>
              <a:latin typeface="Trebuchet MS"/>
              <a:ea typeface="Trebuchet MS"/>
              <a:cs typeface="Trebuchet MS"/>
              <a:sym typeface="Trebuchet MS"/>
            </a:endParaRPr>
          </a:p>
        </p:txBody>
      </p:sp>
      <p:sp>
        <p:nvSpPr>
          <p:cNvPr id="710" name="Google Shape;710;g3e6510cc91a_0_673"/>
          <p:cNvSpPr/>
          <p:nvPr/>
        </p:nvSpPr>
        <p:spPr>
          <a:xfrm>
            <a:off x="3090743" y="1571998"/>
            <a:ext cx="14145300" cy="548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1908"/>
              <a:buFont typeface="Calibri"/>
              <a:buNone/>
            </a:pPr>
            <a:r>
              <a:rPr b="1" i="0" lang="en-US" sz="1808" u="none" cap="none" strike="noStrike">
                <a:solidFill>
                  <a:srgbClr val="980000"/>
                </a:solidFill>
                <a:latin typeface="Trebuchet MS"/>
                <a:ea typeface="Trebuchet MS"/>
                <a:cs typeface="Trebuchet MS"/>
                <a:sym typeface="Trebuchet MS"/>
              </a:rPr>
              <a:t>K N O W L E D G E   C H E C K</a:t>
            </a:r>
            <a:endParaRPr i="0" sz="1808" u="none" cap="none" strike="noStrike">
              <a:solidFill>
                <a:srgbClr val="980000"/>
              </a:solidFill>
              <a:latin typeface="Trebuchet MS"/>
              <a:ea typeface="Trebuchet MS"/>
              <a:cs typeface="Trebuchet MS"/>
              <a:sym typeface="Trebuchet MS"/>
            </a:endParaRPr>
          </a:p>
        </p:txBody>
      </p:sp>
      <p:sp>
        <p:nvSpPr>
          <p:cNvPr id="711" name="Google Shape;711;g3e6510cc91a_0_673"/>
          <p:cNvSpPr/>
          <p:nvPr/>
        </p:nvSpPr>
        <p:spPr>
          <a:xfrm>
            <a:off x="1174175" y="2546462"/>
            <a:ext cx="16080900" cy="1440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71"/>
              <a:buFont typeface="Arial Black"/>
              <a:buNone/>
            </a:pPr>
            <a:r>
              <a:rPr b="1" i="0" lang="en-US" sz="3271" u="none" cap="none" strike="noStrike">
                <a:solidFill>
                  <a:schemeClr val="dk1"/>
                </a:solidFill>
                <a:latin typeface="Trebuchet MS"/>
                <a:ea typeface="Trebuchet MS"/>
                <a:cs typeface="Trebuchet MS"/>
                <a:sym typeface="Trebuchet MS"/>
              </a:rPr>
              <a:t>You earn $600 this month. Using the 50-30-20 rule, how much should go into reinvestment and savings?</a:t>
            </a:r>
            <a:endParaRPr i="0" sz="3271" u="none" cap="none" strike="noStrike">
              <a:solidFill>
                <a:schemeClr val="dk1"/>
              </a:solidFill>
              <a:latin typeface="Trebuchet MS"/>
              <a:ea typeface="Trebuchet MS"/>
              <a:cs typeface="Trebuchet MS"/>
              <a:sym typeface="Trebuchet MS"/>
            </a:endParaRPr>
          </a:p>
        </p:txBody>
      </p:sp>
      <p:sp>
        <p:nvSpPr>
          <p:cNvPr id="712" name="Google Shape;712;g3e6510cc91a_0_673"/>
          <p:cNvSpPr/>
          <p:nvPr/>
        </p:nvSpPr>
        <p:spPr>
          <a:xfrm>
            <a:off x="1020709" y="4413424"/>
            <a:ext cx="16215000" cy="897600"/>
          </a:xfrm>
          <a:prstGeom prst="rect">
            <a:avLst/>
          </a:prstGeom>
          <a:solidFill>
            <a:schemeClr val="dk2"/>
          </a:solidFill>
          <a:ln cap="flat" cmpd="sng" w="17300">
            <a:solidFill>
              <a:schemeClr val="dk2"/>
            </a:solidFill>
            <a:prstDash val="solid"/>
            <a:round/>
            <a:headEnd len="sm" w="sm" type="none"/>
            <a:tailEnd len="sm" w="sm" type="none"/>
          </a:ln>
        </p:spPr>
        <p:txBody>
          <a:bodyPr anchorCtr="0" anchor="ctr" bIns="124600" lIns="124600" spcFirstLastPara="1" rIns="124600" wrap="square" tIns="124600">
            <a:noAutofit/>
          </a:bodyPr>
          <a:lstStyle/>
          <a:p>
            <a:pPr indent="0" lvl="0" marL="0" rtl="0" algn="l">
              <a:spcBef>
                <a:spcPts val="0"/>
              </a:spcBef>
              <a:spcAft>
                <a:spcPts val="0"/>
              </a:spcAft>
              <a:buNone/>
            </a:pPr>
            <a:r>
              <a:t/>
            </a:r>
            <a:endParaRPr/>
          </a:p>
        </p:txBody>
      </p:sp>
      <p:sp>
        <p:nvSpPr>
          <p:cNvPr id="713" name="Google Shape;713;g3e6510cc91a_0_673"/>
          <p:cNvSpPr/>
          <p:nvPr/>
        </p:nvSpPr>
        <p:spPr>
          <a:xfrm>
            <a:off x="1365714" y="4413424"/>
            <a:ext cx="15697800" cy="89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2181"/>
              <a:buFont typeface="Calibri"/>
              <a:buNone/>
            </a:pPr>
            <a:r>
              <a:rPr b="0" i="0" lang="en-US" sz="2381" u="none" cap="none" strike="noStrike">
                <a:solidFill>
                  <a:srgbClr val="CCCCCC"/>
                </a:solidFill>
                <a:latin typeface="Calibri"/>
                <a:ea typeface="Calibri"/>
                <a:cs typeface="Calibri"/>
                <a:sym typeface="Calibri"/>
              </a:rPr>
              <a:t>A.  $60 — 10% is a standard savings rate</a:t>
            </a:r>
            <a:endParaRPr b="0" i="0" sz="2381" u="none" cap="none" strike="noStrike">
              <a:solidFill>
                <a:srgbClr val="000000"/>
              </a:solidFill>
              <a:latin typeface="Calibri"/>
              <a:ea typeface="Calibri"/>
              <a:cs typeface="Calibri"/>
              <a:sym typeface="Calibri"/>
            </a:endParaRPr>
          </a:p>
        </p:txBody>
      </p:sp>
      <p:sp>
        <p:nvSpPr>
          <p:cNvPr id="714" name="Google Shape;714;g3e6510cc91a_0_673"/>
          <p:cNvSpPr/>
          <p:nvPr/>
        </p:nvSpPr>
        <p:spPr>
          <a:xfrm>
            <a:off x="1020709" y="5410416"/>
            <a:ext cx="16215000" cy="897600"/>
          </a:xfrm>
          <a:prstGeom prst="rect">
            <a:avLst/>
          </a:prstGeom>
          <a:solidFill>
            <a:srgbClr val="07C8A0"/>
          </a:solidFill>
          <a:ln cap="flat" cmpd="sng" w="17300">
            <a:solidFill>
              <a:srgbClr val="07C8A0"/>
            </a:solidFill>
            <a:prstDash val="solid"/>
            <a:round/>
            <a:headEnd len="sm" w="sm" type="none"/>
            <a:tailEnd len="sm" w="sm" type="none"/>
          </a:ln>
        </p:spPr>
        <p:txBody>
          <a:bodyPr anchorCtr="0" anchor="ctr" bIns="124600" lIns="124600" spcFirstLastPara="1" rIns="124600" wrap="square" tIns="124600">
            <a:noAutofit/>
          </a:bodyPr>
          <a:lstStyle/>
          <a:p>
            <a:pPr indent="0" lvl="0" marL="0" rtl="0" algn="l">
              <a:spcBef>
                <a:spcPts val="0"/>
              </a:spcBef>
              <a:spcAft>
                <a:spcPts val="0"/>
              </a:spcAft>
              <a:buNone/>
            </a:pPr>
            <a:r>
              <a:t/>
            </a:r>
            <a:endParaRPr/>
          </a:p>
        </p:txBody>
      </p:sp>
      <p:sp>
        <p:nvSpPr>
          <p:cNvPr id="715" name="Google Shape;715;g3e6510cc91a_0_673"/>
          <p:cNvSpPr/>
          <p:nvPr/>
        </p:nvSpPr>
        <p:spPr>
          <a:xfrm>
            <a:off x="1365714" y="5410416"/>
            <a:ext cx="15697800" cy="89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181"/>
              <a:buFont typeface="Calibri"/>
              <a:buNone/>
            </a:pPr>
            <a:r>
              <a:rPr b="1" i="0" lang="en-US" sz="2381" u="none" cap="none" strike="noStrike">
                <a:solidFill>
                  <a:srgbClr val="1F2D5A"/>
                </a:solidFill>
                <a:latin typeface="Calibri"/>
                <a:ea typeface="Calibri"/>
                <a:cs typeface="Calibri"/>
                <a:sym typeface="Calibri"/>
              </a:rPr>
              <a:t>B.  $120 — 20% of $600 for reinvestment and savings</a:t>
            </a:r>
            <a:endParaRPr b="0" i="0" sz="2381" u="none" cap="none" strike="noStrike">
              <a:solidFill>
                <a:srgbClr val="000000"/>
              </a:solidFill>
              <a:latin typeface="Calibri"/>
              <a:ea typeface="Calibri"/>
              <a:cs typeface="Calibri"/>
              <a:sym typeface="Calibri"/>
            </a:endParaRPr>
          </a:p>
        </p:txBody>
      </p:sp>
      <p:sp>
        <p:nvSpPr>
          <p:cNvPr id="716" name="Google Shape;716;g3e6510cc91a_0_673"/>
          <p:cNvSpPr/>
          <p:nvPr/>
        </p:nvSpPr>
        <p:spPr>
          <a:xfrm>
            <a:off x="1020709" y="6407408"/>
            <a:ext cx="16215000" cy="897600"/>
          </a:xfrm>
          <a:prstGeom prst="rect">
            <a:avLst/>
          </a:prstGeom>
          <a:solidFill>
            <a:schemeClr val="dk2"/>
          </a:solidFill>
          <a:ln cap="flat" cmpd="sng" w="17300">
            <a:solidFill>
              <a:schemeClr val="dk2"/>
            </a:solidFill>
            <a:prstDash val="solid"/>
            <a:round/>
            <a:headEnd len="sm" w="sm" type="none"/>
            <a:tailEnd len="sm" w="sm" type="none"/>
          </a:ln>
        </p:spPr>
        <p:txBody>
          <a:bodyPr anchorCtr="0" anchor="ctr" bIns="124600" lIns="124600" spcFirstLastPara="1" rIns="124600" wrap="square" tIns="124600">
            <a:noAutofit/>
          </a:bodyPr>
          <a:lstStyle/>
          <a:p>
            <a:pPr indent="0" lvl="0" marL="0" rtl="0" algn="l">
              <a:spcBef>
                <a:spcPts val="0"/>
              </a:spcBef>
              <a:spcAft>
                <a:spcPts val="0"/>
              </a:spcAft>
              <a:buNone/>
            </a:pPr>
            <a:r>
              <a:t/>
            </a:r>
            <a:endParaRPr/>
          </a:p>
        </p:txBody>
      </p:sp>
      <p:sp>
        <p:nvSpPr>
          <p:cNvPr id="717" name="Google Shape;717;g3e6510cc91a_0_673"/>
          <p:cNvSpPr/>
          <p:nvPr/>
        </p:nvSpPr>
        <p:spPr>
          <a:xfrm>
            <a:off x="1365714" y="6407408"/>
            <a:ext cx="15697800" cy="89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2181"/>
              <a:buFont typeface="Calibri"/>
              <a:buNone/>
            </a:pPr>
            <a:r>
              <a:rPr b="0" i="0" lang="en-US" sz="2381" u="none" cap="none" strike="noStrike">
                <a:solidFill>
                  <a:srgbClr val="CCCCCC"/>
                </a:solidFill>
                <a:latin typeface="Calibri"/>
                <a:ea typeface="Calibri"/>
                <a:cs typeface="Calibri"/>
                <a:sym typeface="Calibri"/>
              </a:rPr>
              <a:t>C.  $180 — 30% is the right savings target</a:t>
            </a:r>
            <a:endParaRPr b="0" i="0" sz="2381" u="none" cap="none" strike="noStrike">
              <a:solidFill>
                <a:srgbClr val="000000"/>
              </a:solidFill>
              <a:latin typeface="Calibri"/>
              <a:ea typeface="Calibri"/>
              <a:cs typeface="Calibri"/>
              <a:sym typeface="Calibri"/>
            </a:endParaRPr>
          </a:p>
        </p:txBody>
      </p:sp>
      <p:sp>
        <p:nvSpPr>
          <p:cNvPr id="718" name="Google Shape;718;g3e6510cc91a_0_673"/>
          <p:cNvSpPr/>
          <p:nvPr/>
        </p:nvSpPr>
        <p:spPr>
          <a:xfrm>
            <a:off x="1020709" y="7404400"/>
            <a:ext cx="16215000" cy="897600"/>
          </a:xfrm>
          <a:prstGeom prst="rect">
            <a:avLst/>
          </a:prstGeom>
          <a:solidFill>
            <a:schemeClr val="dk2"/>
          </a:solidFill>
          <a:ln cap="flat" cmpd="sng" w="17300">
            <a:solidFill>
              <a:schemeClr val="dk2"/>
            </a:solidFill>
            <a:prstDash val="solid"/>
            <a:round/>
            <a:headEnd len="sm" w="sm" type="none"/>
            <a:tailEnd len="sm" w="sm" type="none"/>
          </a:ln>
        </p:spPr>
        <p:txBody>
          <a:bodyPr anchorCtr="0" anchor="ctr" bIns="124600" lIns="124600" spcFirstLastPara="1" rIns="124600" wrap="square" tIns="124600">
            <a:noAutofit/>
          </a:bodyPr>
          <a:lstStyle/>
          <a:p>
            <a:pPr indent="0" lvl="0" marL="0" rtl="0" algn="l">
              <a:spcBef>
                <a:spcPts val="0"/>
              </a:spcBef>
              <a:spcAft>
                <a:spcPts val="0"/>
              </a:spcAft>
              <a:buNone/>
            </a:pPr>
            <a:r>
              <a:t/>
            </a:r>
            <a:endParaRPr/>
          </a:p>
        </p:txBody>
      </p:sp>
      <p:sp>
        <p:nvSpPr>
          <p:cNvPr id="719" name="Google Shape;719;g3e6510cc91a_0_673"/>
          <p:cNvSpPr/>
          <p:nvPr/>
        </p:nvSpPr>
        <p:spPr>
          <a:xfrm>
            <a:off x="1365714" y="7404400"/>
            <a:ext cx="15697800" cy="89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CCCC"/>
              </a:buClr>
              <a:buSzPts val="2181"/>
              <a:buFont typeface="Calibri"/>
              <a:buNone/>
            </a:pPr>
            <a:r>
              <a:rPr b="0" i="0" lang="en-US" sz="2381" u="none" cap="none" strike="noStrike">
                <a:solidFill>
                  <a:srgbClr val="CCCCCC"/>
                </a:solidFill>
                <a:latin typeface="Calibri"/>
                <a:ea typeface="Calibri"/>
                <a:cs typeface="Calibri"/>
                <a:sym typeface="Calibri"/>
              </a:rPr>
              <a:t>D.  $300 — save half of everything you earn</a:t>
            </a:r>
            <a:endParaRPr b="0" i="0" sz="2381" u="none" cap="none" strike="noStrik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23" name="Shape 723"/>
        <p:cNvGrpSpPr/>
        <p:nvPr/>
      </p:nvGrpSpPr>
      <p:grpSpPr>
        <a:xfrm>
          <a:off x="0" y="0"/>
          <a:ext cx="0" cy="0"/>
          <a:chOff x="0" y="0"/>
          <a:chExt cx="0" cy="0"/>
        </a:xfrm>
      </p:grpSpPr>
      <p:grpSp>
        <p:nvGrpSpPr>
          <p:cNvPr id="724" name="Google Shape;724;g3e6510cc91a_0_616"/>
          <p:cNvGrpSpPr/>
          <p:nvPr/>
        </p:nvGrpSpPr>
        <p:grpSpPr>
          <a:xfrm>
            <a:off x="1028700" y="811707"/>
            <a:ext cx="16230707" cy="8446648"/>
            <a:chOff x="0" y="-57150"/>
            <a:chExt cx="4274726" cy="2224617"/>
          </a:xfrm>
        </p:grpSpPr>
        <p:sp>
          <p:nvSpPr>
            <p:cNvPr id="725" name="Google Shape;725;g3e6510cc91a_0_61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26" name="Google Shape;726;g3e6510cc91a_0_61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27" name="Google Shape;727;g3e6510cc91a_0_61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28" name="Google Shape;728;g3e6510cc91a_0_61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29" name="Google Shape;729;g3e6510cc91a_0_61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30" name="Google Shape;730;g3e6510cc91a_0_61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1" name="Google Shape;731;g3e6510cc91a_0_61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2" name="Google Shape;732;g3e6510cc91a_0_616"/>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733" name="Google Shape;733;g3e6510cc91a_0_616"/>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734" name="Google Shape;734;g3e6510cc91a_0_616"/>
          <p:cNvSpPr/>
          <p:nvPr/>
        </p:nvSpPr>
        <p:spPr>
          <a:xfrm>
            <a:off x="1054944" y="1582475"/>
            <a:ext cx="6954300" cy="4809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E8A000"/>
              </a:buClr>
              <a:buSzPts val="1709"/>
              <a:buFont typeface="Calibri"/>
              <a:buNone/>
            </a:pPr>
            <a:r>
              <a:rPr b="1" i="0" lang="en-US" sz="1909" u="none" cap="none" strike="noStrike">
                <a:solidFill>
                  <a:srgbClr val="E8A000"/>
                </a:solidFill>
                <a:latin typeface="Trebuchet MS"/>
                <a:ea typeface="Trebuchet MS"/>
                <a:cs typeface="Trebuchet MS"/>
                <a:sym typeface="Trebuchet MS"/>
              </a:rPr>
              <a:t>✅  L E S S O N   S U M M A R Y</a:t>
            </a:r>
            <a:endParaRPr i="0" sz="1909" u="none" cap="none" strike="noStrike">
              <a:solidFill>
                <a:srgbClr val="000000"/>
              </a:solidFill>
              <a:latin typeface="Trebuchet MS"/>
              <a:ea typeface="Trebuchet MS"/>
              <a:cs typeface="Trebuchet MS"/>
              <a:sym typeface="Trebuchet MS"/>
            </a:endParaRPr>
          </a:p>
        </p:txBody>
      </p:sp>
      <p:sp>
        <p:nvSpPr>
          <p:cNvPr id="735" name="Google Shape;735;g3e6510cc91a_0_616"/>
          <p:cNvSpPr/>
          <p:nvPr/>
        </p:nvSpPr>
        <p:spPr>
          <a:xfrm>
            <a:off x="1359740" y="2175600"/>
            <a:ext cx="15407700" cy="1863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470"/>
              <a:buFont typeface="Arial Black"/>
              <a:buNone/>
            </a:pPr>
            <a:r>
              <a:rPr b="1" i="0" lang="en-US" sz="4270" u="none" cap="none" strike="noStrike">
                <a:solidFill>
                  <a:schemeClr val="dk1"/>
                </a:solidFill>
                <a:latin typeface="Trebuchet MS"/>
                <a:ea typeface="Trebuchet MS"/>
                <a:cs typeface="Trebuchet MS"/>
                <a:sym typeface="Trebuchet MS"/>
              </a:rPr>
              <a:t>Lesson 3: Financial Management for</a:t>
            </a:r>
            <a:endParaRPr i="0" sz="4270" u="none" cap="none" strike="noStrike">
              <a:solidFill>
                <a:schemeClr val="dk1"/>
              </a:solidFill>
              <a:latin typeface="Trebuchet MS"/>
              <a:ea typeface="Trebuchet MS"/>
              <a:cs typeface="Trebuchet MS"/>
              <a:sym typeface="Trebuchet MS"/>
            </a:endParaRPr>
          </a:p>
          <a:p>
            <a:pPr indent="0" lvl="0" marL="0" marR="0" rtl="0" algn="l">
              <a:spcBef>
                <a:spcPts val="0"/>
              </a:spcBef>
              <a:spcAft>
                <a:spcPts val="0"/>
              </a:spcAft>
              <a:buClr>
                <a:srgbClr val="FFFFFF"/>
              </a:buClr>
              <a:buSzPts val="4470"/>
              <a:buFont typeface="Arial Black"/>
              <a:buNone/>
            </a:pPr>
            <a:r>
              <a:rPr b="1" i="0" lang="en-US" sz="4270" u="none" cap="none" strike="noStrike">
                <a:solidFill>
                  <a:schemeClr val="dk1"/>
                </a:solidFill>
                <a:latin typeface="Trebuchet MS"/>
                <a:ea typeface="Trebuchet MS"/>
                <a:cs typeface="Trebuchet MS"/>
                <a:sym typeface="Trebuchet MS"/>
              </a:rPr>
              <a:t>Micro-Entrepreneurs</a:t>
            </a:r>
            <a:endParaRPr i="0" sz="4270" u="none" cap="none" strike="noStrike">
              <a:solidFill>
                <a:schemeClr val="dk1"/>
              </a:solidFill>
              <a:latin typeface="Trebuchet MS"/>
              <a:ea typeface="Trebuchet MS"/>
              <a:cs typeface="Trebuchet MS"/>
              <a:sym typeface="Trebuchet MS"/>
            </a:endParaRPr>
          </a:p>
        </p:txBody>
      </p:sp>
      <p:sp>
        <p:nvSpPr>
          <p:cNvPr id="736" name="Google Shape;736;g3e6510cc91a_0_616"/>
          <p:cNvSpPr/>
          <p:nvPr/>
        </p:nvSpPr>
        <p:spPr>
          <a:xfrm>
            <a:off x="1359740" y="4135110"/>
            <a:ext cx="14752200" cy="480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104"/>
              <a:buFont typeface="Calibri"/>
              <a:buNone/>
            </a:pPr>
            <a:r>
              <a:rPr b="1" i="0" lang="en-US" sz="2704" u="none" cap="none" strike="noStrike">
                <a:solidFill>
                  <a:srgbClr val="B85C00"/>
                </a:solidFill>
                <a:latin typeface="Calibri"/>
                <a:ea typeface="Calibri"/>
                <a:cs typeface="Calibri"/>
                <a:sym typeface="Calibri"/>
              </a:rPr>
              <a:t>Key Takeaways</a:t>
            </a:r>
            <a:endParaRPr b="0" i="0" sz="2704" u="none" cap="none" strike="noStrike">
              <a:solidFill>
                <a:srgbClr val="000000"/>
              </a:solidFill>
              <a:latin typeface="Calibri"/>
              <a:ea typeface="Calibri"/>
              <a:cs typeface="Calibri"/>
              <a:sym typeface="Calibri"/>
            </a:endParaRPr>
          </a:p>
        </p:txBody>
      </p:sp>
      <p:sp>
        <p:nvSpPr>
          <p:cNvPr id="737" name="Google Shape;737;g3e6510cc91a_0_616"/>
          <p:cNvSpPr/>
          <p:nvPr/>
        </p:nvSpPr>
        <p:spPr>
          <a:xfrm>
            <a:off x="1359740" y="4692171"/>
            <a:ext cx="15407700" cy="6010800"/>
          </a:xfrm>
          <a:prstGeom prst="rect">
            <a:avLst/>
          </a:prstGeom>
          <a:noFill/>
          <a:ln>
            <a:noFill/>
          </a:ln>
        </p:spPr>
        <p:txBody>
          <a:bodyPr anchorCtr="0" anchor="t" bIns="0" lIns="0" spcFirstLastPara="1" rIns="0" wrap="square" tIns="0">
            <a:noAutofit/>
          </a:bodyPr>
          <a:lstStyle/>
          <a:p>
            <a:pPr indent="-469856" lvl="0" marL="450807" marR="0" rtl="0" algn="l">
              <a:spcBef>
                <a:spcPts val="0"/>
              </a:spcBef>
              <a:spcAft>
                <a:spcPts val="0"/>
              </a:spcAft>
              <a:buClr>
                <a:srgbClr val="1F2D5A"/>
              </a:buClr>
              <a:buSzPts val="2272"/>
              <a:buFont typeface="Calibri"/>
              <a:buChar char="•"/>
            </a:pPr>
            <a:r>
              <a:rPr b="0" i="0" lang="en-US" sz="2272" u="none" cap="none" strike="noStrike">
                <a:solidFill>
                  <a:srgbClr val="1F2D5A"/>
                </a:solidFill>
                <a:latin typeface="Calibri"/>
                <a:ea typeface="Calibri"/>
                <a:cs typeface="Calibri"/>
                <a:sym typeface="Calibri"/>
              </a:rPr>
              <a:t>Know your 3 numbers monthly: income target, fixed costs, variable costs</a:t>
            </a:r>
            <a:endParaRPr b="0" i="0" sz="2272" u="none" cap="none" strike="noStrike">
              <a:solidFill>
                <a:srgbClr val="000000"/>
              </a:solidFill>
              <a:latin typeface="Calibri"/>
              <a:ea typeface="Calibri"/>
              <a:cs typeface="Calibri"/>
              <a:sym typeface="Calibri"/>
            </a:endParaRPr>
          </a:p>
          <a:p>
            <a:pPr indent="-469856" lvl="0" marL="450807" marR="0" rtl="0" algn="l">
              <a:spcBef>
                <a:spcPts val="526"/>
              </a:spcBef>
              <a:spcAft>
                <a:spcPts val="0"/>
              </a:spcAft>
              <a:buClr>
                <a:srgbClr val="1F2D5A"/>
              </a:buClr>
              <a:buSzPts val="2272"/>
              <a:buFont typeface="Calibri"/>
              <a:buChar char="•"/>
            </a:pPr>
            <a:r>
              <a:rPr b="0" i="0" lang="en-US" sz="2272" u="none" cap="none" strike="noStrike">
                <a:solidFill>
                  <a:srgbClr val="1F2D5A"/>
                </a:solidFill>
                <a:latin typeface="Calibri"/>
                <a:ea typeface="Calibri"/>
                <a:cs typeface="Calibri"/>
                <a:sym typeface="Calibri"/>
              </a:rPr>
              <a:t>The 50-30-20 rule: operations + personal income + reinvestment and savings</a:t>
            </a:r>
            <a:endParaRPr b="0" i="0" sz="2272" u="none" cap="none" strike="noStrike">
              <a:solidFill>
                <a:srgbClr val="000000"/>
              </a:solidFill>
              <a:latin typeface="Calibri"/>
              <a:ea typeface="Calibri"/>
              <a:cs typeface="Calibri"/>
              <a:sym typeface="Calibri"/>
            </a:endParaRPr>
          </a:p>
          <a:p>
            <a:pPr indent="-469856" lvl="0" marL="450807" marR="0" rtl="0" algn="l">
              <a:spcBef>
                <a:spcPts val="526"/>
              </a:spcBef>
              <a:spcAft>
                <a:spcPts val="0"/>
              </a:spcAft>
              <a:buClr>
                <a:srgbClr val="1F2D5A"/>
              </a:buClr>
              <a:buSzPts val="2272"/>
              <a:buFont typeface="Calibri"/>
              <a:buChar char="•"/>
            </a:pPr>
            <a:r>
              <a:rPr b="0" i="0" lang="en-US" sz="2272" u="none" cap="none" strike="noStrike">
                <a:solidFill>
                  <a:srgbClr val="1F2D5A"/>
                </a:solidFill>
                <a:latin typeface="Calibri"/>
                <a:ea typeface="Calibri"/>
                <a:cs typeface="Calibri"/>
                <a:sym typeface="Calibri"/>
              </a:rPr>
              <a:t>Separate business and personal finances from day one — no exceptions</a:t>
            </a:r>
            <a:endParaRPr b="0" i="0" sz="2272" u="none" cap="none" strike="noStrike">
              <a:solidFill>
                <a:srgbClr val="000000"/>
              </a:solidFill>
              <a:latin typeface="Calibri"/>
              <a:ea typeface="Calibri"/>
              <a:cs typeface="Calibri"/>
              <a:sym typeface="Calibri"/>
            </a:endParaRPr>
          </a:p>
          <a:p>
            <a:pPr indent="-469856" lvl="0" marL="450807" marR="0" rtl="0" algn="l">
              <a:spcBef>
                <a:spcPts val="526"/>
              </a:spcBef>
              <a:spcAft>
                <a:spcPts val="0"/>
              </a:spcAft>
              <a:buClr>
                <a:srgbClr val="1F2D5A"/>
              </a:buClr>
              <a:buSzPts val="2272"/>
              <a:buFont typeface="Calibri"/>
              <a:buChar char="•"/>
            </a:pPr>
            <a:r>
              <a:rPr b="0" i="0" lang="en-US" sz="2272" u="none" cap="none" strike="noStrike">
                <a:solidFill>
                  <a:srgbClr val="1F2D5A"/>
                </a:solidFill>
                <a:latin typeface="Calibri"/>
                <a:ea typeface="Calibri"/>
                <a:cs typeface="Calibri"/>
                <a:sym typeface="Calibri"/>
              </a:rPr>
              <a:t>Review pricing every 3-6 months — raise rates when demand exceeds capacity</a:t>
            </a:r>
            <a:endParaRPr b="0" i="0" sz="2272" u="none" cap="none" strike="noStrike">
              <a:solidFill>
                <a:srgbClr val="000000"/>
              </a:solidFill>
              <a:latin typeface="Calibri"/>
              <a:ea typeface="Calibri"/>
              <a:cs typeface="Calibri"/>
              <a:sym typeface="Calibri"/>
            </a:endParaRPr>
          </a:p>
          <a:p>
            <a:pPr indent="-469856" lvl="0" marL="450807" marR="0" rtl="0" algn="l">
              <a:spcBef>
                <a:spcPts val="526"/>
              </a:spcBef>
              <a:spcAft>
                <a:spcPts val="0"/>
              </a:spcAft>
              <a:buClr>
                <a:srgbClr val="1F2D5A"/>
              </a:buClr>
              <a:buSzPts val="2272"/>
              <a:buFont typeface="Calibri"/>
              <a:buChar char="•"/>
            </a:pPr>
            <a:r>
              <a:rPr b="0" i="0" lang="en-US" sz="2272" u="none" cap="none" strike="noStrike">
                <a:solidFill>
                  <a:srgbClr val="1F2D5A"/>
                </a:solidFill>
                <a:latin typeface="Calibri"/>
                <a:ea typeface="Calibri"/>
                <a:cs typeface="Calibri"/>
                <a:sym typeface="Calibri"/>
              </a:rPr>
              <a:t>Keep all invoices and expense records — tax compliance protects your business</a:t>
            </a:r>
            <a:endParaRPr b="0" i="0" sz="2272" u="none" cap="none" strike="noStrike">
              <a:solidFill>
                <a:srgbClr val="000000"/>
              </a:solidFill>
              <a:latin typeface="Calibri"/>
              <a:ea typeface="Calibri"/>
              <a:cs typeface="Calibri"/>
              <a:sym typeface="Calibri"/>
            </a:endParaRPr>
          </a:p>
        </p:txBody>
      </p:sp>
      <p:sp>
        <p:nvSpPr>
          <p:cNvPr id="738" name="Google Shape;738;g3e6510cc91a_0_616"/>
          <p:cNvSpPr/>
          <p:nvPr/>
        </p:nvSpPr>
        <p:spPr>
          <a:xfrm>
            <a:off x="1051775" y="7404975"/>
            <a:ext cx="16230600" cy="665100"/>
          </a:xfrm>
          <a:prstGeom prst="rect">
            <a:avLst/>
          </a:prstGeom>
          <a:solidFill>
            <a:srgbClr val="1A5CB0"/>
          </a:solidFill>
          <a:ln cap="flat" cmpd="sng" w="16700">
            <a:solidFill>
              <a:srgbClr val="1A5CB0"/>
            </a:solidFill>
            <a:prstDash val="solid"/>
            <a:round/>
            <a:headEnd len="sm" w="sm" type="none"/>
            <a:tailEnd len="sm" w="sm" type="none"/>
          </a:ln>
        </p:spPr>
        <p:txBody>
          <a:bodyPr anchorCtr="0" anchor="ctr" bIns="120200" lIns="120200" spcFirstLastPara="1" rIns="120200" wrap="square" tIns="120200">
            <a:noAutofit/>
          </a:bodyPr>
          <a:lstStyle/>
          <a:p>
            <a:pPr indent="0" lvl="0" marL="0" rtl="0" algn="l">
              <a:spcBef>
                <a:spcPts val="0"/>
              </a:spcBef>
              <a:spcAft>
                <a:spcPts val="0"/>
              </a:spcAft>
              <a:buNone/>
            </a:pPr>
            <a:r>
              <a:t/>
            </a:r>
            <a:endParaRPr/>
          </a:p>
        </p:txBody>
      </p:sp>
      <p:sp>
        <p:nvSpPr>
          <p:cNvPr id="739" name="Google Shape;739;g3e6510cc91a_0_616"/>
          <p:cNvSpPr/>
          <p:nvPr/>
        </p:nvSpPr>
        <p:spPr>
          <a:xfrm>
            <a:off x="1529410" y="7481167"/>
            <a:ext cx="15080400" cy="50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1841"/>
              <a:buFont typeface="Calibri"/>
              <a:buNone/>
            </a:pPr>
            <a:r>
              <a:rPr b="1" i="0" lang="en-US" sz="2041" u="none" cap="none" strike="noStrike">
                <a:solidFill>
                  <a:schemeClr val="lt1"/>
                </a:solidFill>
                <a:latin typeface="Calibri"/>
                <a:ea typeface="Calibri"/>
                <a:cs typeface="Calibri"/>
                <a:sym typeface="Calibri"/>
              </a:rPr>
              <a:t>▶  Next: Lesson 4: Growth, Scaling &amp; Risk Management</a:t>
            </a:r>
            <a:endParaRPr b="0" i="0" sz="2041" u="none" cap="none" strike="noStrike">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43" name="Shape 743"/>
        <p:cNvGrpSpPr/>
        <p:nvPr/>
      </p:nvGrpSpPr>
      <p:grpSpPr>
        <a:xfrm>
          <a:off x="0" y="0"/>
          <a:ext cx="0" cy="0"/>
          <a:chOff x="0" y="0"/>
          <a:chExt cx="0" cy="0"/>
        </a:xfrm>
      </p:grpSpPr>
      <p:grpSp>
        <p:nvGrpSpPr>
          <p:cNvPr id="744" name="Google Shape;744;g3e6510cc91a_0_770"/>
          <p:cNvGrpSpPr/>
          <p:nvPr/>
        </p:nvGrpSpPr>
        <p:grpSpPr>
          <a:xfrm>
            <a:off x="1028700" y="811707"/>
            <a:ext cx="16230707" cy="8446648"/>
            <a:chOff x="0" y="-57150"/>
            <a:chExt cx="4274726" cy="2224617"/>
          </a:xfrm>
        </p:grpSpPr>
        <p:sp>
          <p:nvSpPr>
            <p:cNvPr id="745" name="Google Shape;745;g3e6510cc91a_0_770"/>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46" name="Google Shape;746;g3e6510cc91a_0_770"/>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47" name="Google Shape;747;g3e6510cc91a_0_770"/>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48" name="Google Shape;748;g3e6510cc91a_0_770"/>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49" name="Google Shape;749;g3e6510cc91a_0_770"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50" name="Google Shape;750;g3e6510cc91a_0_770"/>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1" name="Google Shape;751;g3e6510cc91a_0_770"/>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2" name="Google Shape;752;g3e6510cc91a_0_770"/>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753" name="Google Shape;753;g3e6510cc91a_0_770"/>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754" name="Google Shape;754;g3e6510cc91a_0_770"/>
          <p:cNvSpPr/>
          <p:nvPr/>
        </p:nvSpPr>
        <p:spPr>
          <a:xfrm>
            <a:off x="1051775" y="10199730"/>
            <a:ext cx="16230600" cy="2028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55" name="Google Shape;755;g3e6510cc91a_0_770"/>
          <p:cNvSpPr/>
          <p:nvPr/>
        </p:nvSpPr>
        <p:spPr>
          <a:xfrm>
            <a:off x="2080300" y="3707500"/>
            <a:ext cx="1893600" cy="21441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1F2D5A"/>
              </a:buClr>
              <a:buSzPts val="12780"/>
              <a:buFont typeface="Arial Black"/>
              <a:buNone/>
            </a:pPr>
            <a:r>
              <a:rPr b="1" i="0" lang="en-US" sz="6300" u="none" cap="none" strike="noStrike">
                <a:solidFill>
                  <a:schemeClr val="lt1"/>
                </a:solidFill>
                <a:latin typeface="Trebuchet MS"/>
                <a:ea typeface="Trebuchet MS"/>
                <a:cs typeface="Trebuchet MS"/>
                <a:sym typeface="Trebuchet MS"/>
              </a:rPr>
              <a:t>4</a:t>
            </a:r>
            <a:endParaRPr i="0" sz="6300" u="none" cap="none" strike="noStrike">
              <a:solidFill>
                <a:schemeClr val="lt1"/>
              </a:solidFill>
              <a:latin typeface="Trebuchet MS"/>
              <a:ea typeface="Trebuchet MS"/>
              <a:cs typeface="Trebuchet MS"/>
              <a:sym typeface="Trebuchet MS"/>
            </a:endParaRPr>
          </a:p>
        </p:txBody>
      </p:sp>
      <p:sp>
        <p:nvSpPr>
          <p:cNvPr id="756" name="Google Shape;756;g3e6510cc91a_0_770"/>
          <p:cNvSpPr/>
          <p:nvPr/>
        </p:nvSpPr>
        <p:spPr>
          <a:xfrm>
            <a:off x="4216742" y="3626337"/>
            <a:ext cx="12497700" cy="68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2485"/>
              <a:buFont typeface="Calibri"/>
              <a:buNone/>
            </a:pPr>
            <a:r>
              <a:rPr b="1" i="0" lang="en-US" sz="2185" u="none" cap="none" strike="noStrike">
                <a:solidFill>
                  <a:srgbClr val="980000"/>
                </a:solidFill>
                <a:latin typeface="Trebuchet MS"/>
                <a:ea typeface="Trebuchet MS"/>
                <a:cs typeface="Trebuchet MS"/>
                <a:sym typeface="Trebuchet MS"/>
              </a:rPr>
              <a:t>L E S S O N</a:t>
            </a:r>
            <a:endParaRPr i="0" sz="2185" u="none" cap="none" strike="noStrike">
              <a:solidFill>
                <a:srgbClr val="980000"/>
              </a:solidFill>
              <a:latin typeface="Trebuchet MS"/>
              <a:ea typeface="Trebuchet MS"/>
              <a:cs typeface="Trebuchet MS"/>
              <a:sym typeface="Trebuchet MS"/>
            </a:endParaRPr>
          </a:p>
        </p:txBody>
      </p:sp>
      <p:sp>
        <p:nvSpPr>
          <p:cNvPr id="757" name="Google Shape;757;g3e6510cc91a_0_770"/>
          <p:cNvSpPr/>
          <p:nvPr/>
        </p:nvSpPr>
        <p:spPr>
          <a:xfrm>
            <a:off x="4140542" y="3790853"/>
            <a:ext cx="12659700" cy="3002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7100"/>
              <a:buFont typeface="Arial Black"/>
              <a:buNone/>
            </a:pPr>
            <a:r>
              <a:rPr b="1" i="0" lang="en-US" sz="6900" u="none" cap="none" strike="noStrike">
                <a:solidFill>
                  <a:schemeClr val="dk1"/>
                </a:solidFill>
                <a:latin typeface="Trebuchet MS"/>
                <a:ea typeface="Trebuchet MS"/>
                <a:cs typeface="Trebuchet MS"/>
                <a:sym typeface="Trebuchet MS"/>
              </a:rPr>
              <a:t>Growth, Scaling &amp;</a:t>
            </a:r>
            <a:endParaRPr i="0" sz="6900" u="none" cap="none" strike="noStrike">
              <a:solidFill>
                <a:schemeClr val="dk1"/>
              </a:solidFill>
              <a:latin typeface="Trebuchet MS"/>
              <a:ea typeface="Trebuchet MS"/>
              <a:cs typeface="Trebuchet MS"/>
              <a:sym typeface="Trebuchet MS"/>
            </a:endParaRPr>
          </a:p>
          <a:p>
            <a:pPr indent="0" lvl="0" marL="0" marR="0" rtl="0" algn="l">
              <a:spcBef>
                <a:spcPts val="0"/>
              </a:spcBef>
              <a:spcAft>
                <a:spcPts val="0"/>
              </a:spcAft>
              <a:buClr>
                <a:srgbClr val="FFFFFF"/>
              </a:buClr>
              <a:buSzPts val="7100"/>
              <a:buFont typeface="Arial Black"/>
              <a:buNone/>
            </a:pPr>
            <a:r>
              <a:rPr b="1" i="0" lang="en-US" sz="6900" u="none" cap="none" strike="noStrike">
                <a:solidFill>
                  <a:schemeClr val="dk1"/>
                </a:solidFill>
                <a:latin typeface="Trebuchet MS"/>
                <a:ea typeface="Trebuchet MS"/>
                <a:cs typeface="Trebuchet MS"/>
                <a:sym typeface="Trebuchet MS"/>
              </a:rPr>
              <a:t>Risk Management</a:t>
            </a:r>
            <a:endParaRPr i="0" sz="6900" u="none" cap="none" strike="noStrike">
              <a:solidFill>
                <a:schemeClr val="dk1"/>
              </a:solidFill>
              <a:latin typeface="Trebuchet MS"/>
              <a:ea typeface="Trebuchet MS"/>
              <a:cs typeface="Trebuchet MS"/>
              <a:sym typeface="Trebuchet MS"/>
            </a:endParaRPr>
          </a:p>
        </p:txBody>
      </p:sp>
      <p:sp>
        <p:nvSpPr>
          <p:cNvPr id="758" name="Google Shape;758;g3e6510cc91a_0_770"/>
          <p:cNvSpPr/>
          <p:nvPr/>
        </p:nvSpPr>
        <p:spPr>
          <a:xfrm>
            <a:off x="4216742" y="6613606"/>
            <a:ext cx="8926800" cy="1134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759" name="Google Shape;759;g3e6510cc91a_0_770"/>
          <p:cNvSpPr/>
          <p:nvPr/>
        </p:nvSpPr>
        <p:spPr>
          <a:xfrm>
            <a:off x="4216742" y="6612234"/>
            <a:ext cx="126597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A000"/>
              </a:buClr>
              <a:buSzPts val="2663"/>
              <a:buFont typeface="Calibri"/>
              <a:buNone/>
            </a:pPr>
            <a:r>
              <a:rPr b="0" i="1" lang="en-US" sz="2663" u="none" cap="none" strike="noStrike">
                <a:solidFill>
                  <a:srgbClr val="1A5CB0"/>
                </a:solidFill>
                <a:latin typeface="Calibri"/>
                <a:ea typeface="Calibri"/>
                <a:cs typeface="Calibri"/>
                <a:sym typeface="Calibri"/>
              </a:rPr>
              <a:t>Building a sustainable, scalable business and protecting it against common risks</a:t>
            </a:r>
            <a:endParaRPr b="0" i="0" sz="2663" u="none" cap="none" strike="noStrike">
              <a:solidFill>
                <a:srgbClr val="1A5CB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63" name="Shape 763"/>
        <p:cNvGrpSpPr/>
        <p:nvPr/>
      </p:nvGrpSpPr>
      <p:grpSpPr>
        <a:xfrm>
          <a:off x="0" y="0"/>
          <a:ext cx="0" cy="0"/>
          <a:chOff x="0" y="0"/>
          <a:chExt cx="0" cy="0"/>
        </a:xfrm>
      </p:grpSpPr>
      <p:grpSp>
        <p:nvGrpSpPr>
          <p:cNvPr id="764" name="Google Shape;764;g3e6510cc91a_0_601"/>
          <p:cNvGrpSpPr/>
          <p:nvPr/>
        </p:nvGrpSpPr>
        <p:grpSpPr>
          <a:xfrm>
            <a:off x="1028700" y="811707"/>
            <a:ext cx="16230707" cy="8446648"/>
            <a:chOff x="0" y="-57150"/>
            <a:chExt cx="4274726" cy="2224617"/>
          </a:xfrm>
        </p:grpSpPr>
        <p:sp>
          <p:nvSpPr>
            <p:cNvPr id="765" name="Google Shape;765;g3e6510cc91a_0_60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766" name="Google Shape;766;g3e6510cc91a_0_60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767" name="Google Shape;767;g3e6510cc91a_0_60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768" name="Google Shape;768;g3e6510cc91a_0_60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769" name="Google Shape;769;g3e6510cc91a_0_60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770" name="Google Shape;770;g3e6510cc91a_0_60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1" name="Google Shape;771;g3e6510cc91a_0_60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2" name="Google Shape;772;g3e6510cc91a_0_601"/>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773" name="Google Shape;773;g3e6510cc91a_0_601"/>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774" name="Google Shape;774;g3e6510cc91a_0_601"/>
          <p:cNvSpPr/>
          <p:nvPr/>
        </p:nvSpPr>
        <p:spPr>
          <a:xfrm>
            <a:off x="1028900" y="1394200"/>
            <a:ext cx="16230600" cy="1271100"/>
          </a:xfrm>
          <a:prstGeom prst="rect">
            <a:avLst/>
          </a:prstGeom>
          <a:noFill/>
          <a:ln>
            <a:noFill/>
          </a:ln>
        </p:spPr>
        <p:txBody>
          <a:bodyPr anchorCtr="0" anchor="ctr" bIns="117675" lIns="117675" spcFirstLastPara="1" rIns="117675" wrap="square" tIns="117675">
            <a:noAutofit/>
          </a:bodyPr>
          <a:lstStyle/>
          <a:p>
            <a:pPr indent="0" lvl="0" marL="0" rtl="0" algn="l">
              <a:spcBef>
                <a:spcPts val="0"/>
              </a:spcBef>
              <a:spcAft>
                <a:spcPts val="0"/>
              </a:spcAft>
              <a:buNone/>
            </a:pPr>
            <a:r>
              <a:t/>
            </a:r>
            <a:endParaRPr/>
          </a:p>
        </p:txBody>
      </p:sp>
      <p:sp>
        <p:nvSpPr>
          <p:cNvPr id="775" name="Google Shape;775;g3e6510cc91a_0_601"/>
          <p:cNvSpPr/>
          <p:nvPr/>
        </p:nvSpPr>
        <p:spPr>
          <a:xfrm>
            <a:off x="1028900" y="2665267"/>
            <a:ext cx="16230600" cy="82200"/>
          </a:xfrm>
          <a:prstGeom prst="rect">
            <a:avLst/>
          </a:prstGeom>
          <a:solidFill>
            <a:srgbClr val="E8A000"/>
          </a:solidFill>
          <a:ln cap="flat" cmpd="sng" w="16350">
            <a:solidFill>
              <a:srgbClr val="E8A000"/>
            </a:solidFill>
            <a:prstDash val="solid"/>
            <a:round/>
            <a:headEnd len="sm" w="sm" type="none"/>
            <a:tailEnd len="sm" w="sm" type="none"/>
          </a:ln>
        </p:spPr>
        <p:txBody>
          <a:bodyPr anchorCtr="0" anchor="ctr" bIns="117675" lIns="117675" spcFirstLastPara="1" rIns="117675" wrap="square" tIns="117675">
            <a:noAutofit/>
          </a:bodyPr>
          <a:lstStyle/>
          <a:p>
            <a:pPr indent="0" lvl="0" marL="0" rtl="0" algn="l">
              <a:spcBef>
                <a:spcPts val="0"/>
              </a:spcBef>
              <a:spcAft>
                <a:spcPts val="0"/>
              </a:spcAft>
              <a:buNone/>
            </a:pPr>
            <a:r>
              <a:t/>
            </a:r>
            <a:endParaRPr/>
          </a:p>
        </p:txBody>
      </p:sp>
      <p:sp>
        <p:nvSpPr>
          <p:cNvPr id="776" name="Google Shape;776;g3e6510cc91a_0_601"/>
          <p:cNvSpPr/>
          <p:nvPr/>
        </p:nvSpPr>
        <p:spPr>
          <a:xfrm>
            <a:off x="1596960" y="1453046"/>
            <a:ext cx="15094200" cy="1176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4"/>
              <a:buFont typeface="Arial Black"/>
              <a:buNone/>
            </a:pPr>
            <a:r>
              <a:rPr b="1" i="0" lang="en-US" sz="3704" u="none" cap="none" strike="noStrike">
                <a:solidFill>
                  <a:schemeClr val="dk1"/>
                </a:solidFill>
                <a:latin typeface="Trebuchet MS"/>
                <a:ea typeface="Trebuchet MS"/>
                <a:cs typeface="Trebuchet MS"/>
                <a:sym typeface="Trebuchet MS"/>
              </a:rPr>
              <a:t>4 Pathways to Scaling Your Micro-Business</a:t>
            </a:r>
            <a:endParaRPr i="0" sz="3704" u="none" cap="none" strike="noStrike">
              <a:solidFill>
                <a:schemeClr val="dk1"/>
              </a:solidFill>
              <a:latin typeface="Trebuchet MS"/>
              <a:ea typeface="Trebuchet MS"/>
              <a:cs typeface="Trebuchet MS"/>
              <a:sym typeface="Trebuchet MS"/>
            </a:endParaRPr>
          </a:p>
        </p:txBody>
      </p:sp>
      <p:sp>
        <p:nvSpPr>
          <p:cNvPr id="777" name="Google Shape;777;g3e6510cc91a_0_601"/>
          <p:cNvSpPr/>
          <p:nvPr/>
        </p:nvSpPr>
        <p:spPr>
          <a:xfrm>
            <a:off x="1434657" y="2830035"/>
            <a:ext cx="7546800" cy="1436100"/>
          </a:xfrm>
          <a:prstGeom prst="rect">
            <a:avLst/>
          </a:prstGeom>
          <a:solidFill>
            <a:srgbClr val="FFF8F2"/>
          </a:solidFill>
          <a:ln cap="flat" cmpd="sng" w="16350">
            <a:solidFill>
              <a:srgbClr val="07C8A0"/>
            </a:solidFill>
            <a:prstDash val="solid"/>
            <a:round/>
            <a:headEnd len="sm" w="sm" type="none"/>
            <a:tailEnd len="sm" w="sm" type="none"/>
          </a:ln>
        </p:spPr>
        <p:txBody>
          <a:bodyPr anchorCtr="0" anchor="ctr" bIns="117675" lIns="117675" spcFirstLastPara="1" rIns="117675" wrap="square" tIns="117675">
            <a:noAutofit/>
          </a:bodyPr>
          <a:lstStyle/>
          <a:p>
            <a:pPr indent="0" lvl="0" marL="0" rtl="0" algn="l">
              <a:spcBef>
                <a:spcPts val="0"/>
              </a:spcBef>
              <a:spcAft>
                <a:spcPts val="0"/>
              </a:spcAft>
              <a:buNone/>
            </a:pPr>
            <a:r>
              <a:t/>
            </a:r>
            <a:endParaRPr/>
          </a:p>
        </p:txBody>
      </p:sp>
      <p:sp>
        <p:nvSpPr>
          <p:cNvPr id="778" name="Google Shape;778;g3e6510cc91a_0_601"/>
          <p:cNvSpPr/>
          <p:nvPr/>
        </p:nvSpPr>
        <p:spPr>
          <a:xfrm>
            <a:off x="1434650" y="2830275"/>
            <a:ext cx="7546800" cy="447000"/>
          </a:xfrm>
          <a:prstGeom prst="rect">
            <a:avLst/>
          </a:prstGeom>
          <a:solidFill>
            <a:srgbClr val="07C8A0"/>
          </a:solidFill>
          <a:ln cap="flat" cmpd="sng" w="9525">
            <a:solidFill>
              <a:srgbClr val="07C8A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02"/>
              <a:buFont typeface="Calibri"/>
              <a:buNone/>
            </a:pPr>
            <a:r>
              <a:rPr b="1" i="0" lang="en-US" sz="1802" u="none" cap="none" strike="noStrike">
                <a:solidFill>
                  <a:schemeClr val="lt1"/>
                </a:solidFill>
                <a:latin typeface="Calibri"/>
                <a:ea typeface="Calibri"/>
                <a:cs typeface="Calibri"/>
                <a:sym typeface="Calibri"/>
              </a:rPr>
              <a:t>Raise Your Prices</a:t>
            </a:r>
            <a:endParaRPr b="0" i="0" sz="1802" u="none" cap="none" strike="noStrike">
              <a:solidFill>
                <a:schemeClr val="lt1"/>
              </a:solidFill>
              <a:latin typeface="Calibri"/>
              <a:ea typeface="Calibri"/>
              <a:cs typeface="Calibri"/>
              <a:sym typeface="Calibri"/>
            </a:endParaRPr>
          </a:p>
        </p:txBody>
      </p:sp>
      <p:sp>
        <p:nvSpPr>
          <p:cNvPr id="779" name="Google Shape;779;g3e6510cc91a_0_601"/>
          <p:cNvSpPr/>
          <p:nvPr/>
        </p:nvSpPr>
        <p:spPr>
          <a:xfrm>
            <a:off x="1678112" y="3324338"/>
            <a:ext cx="7141200" cy="84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45"/>
              <a:buFont typeface="Calibri"/>
              <a:buNone/>
            </a:pPr>
            <a:r>
              <a:rPr b="0" i="0" lang="en-US" sz="1545" u="none" cap="none" strike="noStrike">
                <a:solidFill>
                  <a:srgbClr val="1F2D5A"/>
                </a:solidFill>
                <a:latin typeface="Calibri"/>
                <a:ea typeface="Calibri"/>
                <a:cs typeface="Calibri"/>
                <a:sym typeface="Calibri"/>
              </a:rPr>
              <a:t>Most accessible scaling path. As skills and reputation grow, increase rates 15-25%. Fewer clients at higher rates = same income with less stress.</a:t>
            </a:r>
            <a:endParaRPr b="0" i="0" sz="1545" u="none" cap="none" strike="noStrike">
              <a:solidFill>
                <a:srgbClr val="000000"/>
              </a:solidFill>
              <a:latin typeface="Calibri"/>
              <a:ea typeface="Calibri"/>
              <a:cs typeface="Calibri"/>
              <a:sym typeface="Calibri"/>
            </a:endParaRPr>
          </a:p>
        </p:txBody>
      </p:sp>
      <p:sp>
        <p:nvSpPr>
          <p:cNvPr id="780" name="Google Shape;780;g3e6510cc91a_0_601"/>
          <p:cNvSpPr/>
          <p:nvPr/>
        </p:nvSpPr>
        <p:spPr>
          <a:xfrm>
            <a:off x="9306351" y="2830035"/>
            <a:ext cx="7546800" cy="1436100"/>
          </a:xfrm>
          <a:prstGeom prst="rect">
            <a:avLst/>
          </a:prstGeom>
          <a:solidFill>
            <a:schemeClr val="lt1"/>
          </a:solidFill>
          <a:ln cap="flat" cmpd="sng" w="16350">
            <a:solidFill>
              <a:schemeClr val="dk2"/>
            </a:solidFill>
            <a:prstDash val="solid"/>
            <a:round/>
            <a:headEnd len="sm" w="sm" type="none"/>
            <a:tailEnd len="sm" w="sm" type="none"/>
          </a:ln>
        </p:spPr>
        <p:txBody>
          <a:bodyPr anchorCtr="0" anchor="ctr" bIns="117675" lIns="117675" spcFirstLastPara="1" rIns="117675" wrap="square" tIns="117675">
            <a:noAutofit/>
          </a:bodyPr>
          <a:lstStyle/>
          <a:p>
            <a:pPr indent="0" lvl="0" marL="0" rtl="0" algn="l">
              <a:spcBef>
                <a:spcPts val="0"/>
              </a:spcBef>
              <a:spcAft>
                <a:spcPts val="0"/>
              </a:spcAft>
              <a:buNone/>
            </a:pPr>
            <a:r>
              <a:t/>
            </a:r>
            <a:endParaRPr/>
          </a:p>
        </p:txBody>
      </p:sp>
      <p:sp>
        <p:nvSpPr>
          <p:cNvPr id="781" name="Google Shape;781;g3e6510cc91a_0_601"/>
          <p:cNvSpPr/>
          <p:nvPr/>
        </p:nvSpPr>
        <p:spPr>
          <a:xfrm>
            <a:off x="9306350" y="2830150"/>
            <a:ext cx="7546800" cy="447000"/>
          </a:xfrm>
          <a:prstGeom prst="rect">
            <a:avLst/>
          </a:prstGeom>
          <a:solidFill>
            <a:srgbClr val="1A5CB0"/>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02"/>
              <a:buFont typeface="Calibri"/>
              <a:buNone/>
            </a:pPr>
            <a:r>
              <a:rPr b="1" i="0" lang="en-US" sz="1802" u="none" cap="none" strike="noStrike">
                <a:solidFill>
                  <a:schemeClr val="lt1"/>
                </a:solidFill>
                <a:latin typeface="Calibri"/>
                <a:ea typeface="Calibri"/>
                <a:cs typeface="Calibri"/>
                <a:sym typeface="Calibri"/>
              </a:rPr>
              <a:t>Retainer Model</a:t>
            </a:r>
            <a:endParaRPr b="0" i="0" sz="1802" u="none" cap="none" strike="noStrike">
              <a:solidFill>
                <a:schemeClr val="lt1"/>
              </a:solidFill>
              <a:latin typeface="Calibri"/>
              <a:ea typeface="Calibri"/>
              <a:cs typeface="Calibri"/>
              <a:sym typeface="Calibri"/>
            </a:endParaRPr>
          </a:p>
        </p:txBody>
      </p:sp>
      <p:sp>
        <p:nvSpPr>
          <p:cNvPr id="782" name="Google Shape;782;g3e6510cc91a_0_601"/>
          <p:cNvSpPr/>
          <p:nvPr/>
        </p:nvSpPr>
        <p:spPr>
          <a:xfrm>
            <a:off x="9549805" y="3324338"/>
            <a:ext cx="7141200" cy="84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45"/>
              <a:buFont typeface="Calibri"/>
              <a:buNone/>
            </a:pPr>
            <a:r>
              <a:rPr b="0" i="0" lang="en-US" sz="1545" u="none" cap="none" strike="noStrike">
                <a:solidFill>
                  <a:srgbClr val="1F2D5A"/>
                </a:solidFill>
                <a:latin typeface="Calibri"/>
                <a:ea typeface="Calibri"/>
                <a:cs typeface="Calibri"/>
                <a:sym typeface="Calibri"/>
              </a:rPr>
              <a:t>Convert one-time clients to monthly agreements. Predictable income. Easier planning. Stronger client relationships long-term.</a:t>
            </a:r>
            <a:endParaRPr b="0" i="0" sz="1545" u="none" cap="none" strike="noStrike">
              <a:solidFill>
                <a:srgbClr val="000000"/>
              </a:solidFill>
              <a:latin typeface="Calibri"/>
              <a:ea typeface="Calibri"/>
              <a:cs typeface="Calibri"/>
              <a:sym typeface="Calibri"/>
            </a:endParaRPr>
          </a:p>
        </p:txBody>
      </p:sp>
      <p:sp>
        <p:nvSpPr>
          <p:cNvPr id="783" name="Google Shape;783;g3e6510cc91a_0_601"/>
          <p:cNvSpPr/>
          <p:nvPr/>
        </p:nvSpPr>
        <p:spPr>
          <a:xfrm>
            <a:off x="1434657" y="4454175"/>
            <a:ext cx="7546800" cy="1436100"/>
          </a:xfrm>
          <a:prstGeom prst="rect">
            <a:avLst/>
          </a:prstGeom>
          <a:solidFill>
            <a:srgbClr val="FFF8DC"/>
          </a:solidFill>
          <a:ln cap="flat" cmpd="sng" w="16350">
            <a:solidFill>
              <a:srgbClr val="E8A000"/>
            </a:solidFill>
            <a:prstDash val="solid"/>
            <a:round/>
            <a:headEnd len="sm" w="sm" type="none"/>
            <a:tailEnd len="sm" w="sm" type="none"/>
          </a:ln>
        </p:spPr>
        <p:txBody>
          <a:bodyPr anchorCtr="0" anchor="ctr" bIns="117675" lIns="117675" spcFirstLastPara="1" rIns="117675" wrap="square" tIns="117675">
            <a:noAutofit/>
          </a:bodyPr>
          <a:lstStyle/>
          <a:p>
            <a:pPr indent="0" lvl="0" marL="0" rtl="0" algn="l">
              <a:spcBef>
                <a:spcPts val="0"/>
              </a:spcBef>
              <a:spcAft>
                <a:spcPts val="0"/>
              </a:spcAft>
              <a:buNone/>
            </a:pPr>
            <a:r>
              <a:t/>
            </a:r>
            <a:endParaRPr/>
          </a:p>
        </p:txBody>
      </p:sp>
      <p:sp>
        <p:nvSpPr>
          <p:cNvPr id="784" name="Google Shape;784;g3e6510cc91a_0_601"/>
          <p:cNvSpPr/>
          <p:nvPr/>
        </p:nvSpPr>
        <p:spPr>
          <a:xfrm>
            <a:off x="1434650" y="4454300"/>
            <a:ext cx="7546800" cy="447000"/>
          </a:xfrm>
          <a:prstGeom prst="rect">
            <a:avLst/>
          </a:prstGeom>
          <a:solidFill>
            <a:srgbClr val="E8A000"/>
          </a:solidFill>
          <a:ln cap="flat" cmpd="sng" w="9525">
            <a:solidFill>
              <a:srgbClr val="E8A00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02"/>
              <a:buFont typeface="Calibri"/>
              <a:buNone/>
            </a:pPr>
            <a:r>
              <a:rPr b="1" i="0" lang="en-US" sz="1802" u="none" cap="none" strike="noStrike">
                <a:solidFill>
                  <a:schemeClr val="lt1"/>
                </a:solidFill>
                <a:latin typeface="Calibri"/>
                <a:ea typeface="Calibri"/>
                <a:cs typeface="Calibri"/>
                <a:sym typeface="Calibri"/>
              </a:rPr>
              <a:t>Productize Your Services</a:t>
            </a:r>
            <a:endParaRPr b="0" i="0" sz="1802" u="none" cap="none" strike="noStrike">
              <a:solidFill>
                <a:schemeClr val="lt1"/>
              </a:solidFill>
              <a:latin typeface="Calibri"/>
              <a:ea typeface="Calibri"/>
              <a:cs typeface="Calibri"/>
              <a:sym typeface="Calibri"/>
            </a:endParaRPr>
          </a:p>
        </p:txBody>
      </p:sp>
      <p:sp>
        <p:nvSpPr>
          <p:cNvPr id="785" name="Google Shape;785;g3e6510cc91a_0_601"/>
          <p:cNvSpPr/>
          <p:nvPr/>
        </p:nvSpPr>
        <p:spPr>
          <a:xfrm>
            <a:off x="1678112" y="4948479"/>
            <a:ext cx="7141200" cy="84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45"/>
              <a:buFont typeface="Calibri"/>
              <a:buNone/>
            </a:pPr>
            <a:r>
              <a:rPr b="0" i="0" lang="en-US" sz="1545" u="none" cap="none" strike="noStrike">
                <a:solidFill>
                  <a:srgbClr val="1F2D5A"/>
                </a:solidFill>
                <a:latin typeface="Calibri"/>
                <a:ea typeface="Calibri"/>
                <a:cs typeface="Calibri"/>
                <a:sym typeface="Calibri"/>
              </a:rPr>
              <a:t>Package your expertise into fixed offerings at fixed prices. Faster to deliver, easier to sell, scalable beyond your personal hours.</a:t>
            </a:r>
            <a:endParaRPr b="0" i="0" sz="1545" u="none" cap="none" strike="noStrike">
              <a:solidFill>
                <a:srgbClr val="000000"/>
              </a:solidFill>
              <a:latin typeface="Calibri"/>
              <a:ea typeface="Calibri"/>
              <a:cs typeface="Calibri"/>
              <a:sym typeface="Calibri"/>
            </a:endParaRPr>
          </a:p>
        </p:txBody>
      </p:sp>
      <p:sp>
        <p:nvSpPr>
          <p:cNvPr id="786" name="Google Shape;786;g3e6510cc91a_0_601"/>
          <p:cNvSpPr/>
          <p:nvPr/>
        </p:nvSpPr>
        <p:spPr>
          <a:xfrm>
            <a:off x="9306351" y="4454175"/>
            <a:ext cx="7546800" cy="1436100"/>
          </a:xfrm>
          <a:prstGeom prst="rect">
            <a:avLst/>
          </a:prstGeom>
          <a:solidFill>
            <a:srgbClr val="FFF8F2"/>
          </a:solidFill>
          <a:ln cap="flat" cmpd="sng" w="16350">
            <a:solidFill>
              <a:srgbClr val="0B8FAC"/>
            </a:solidFill>
            <a:prstDash val="solid"/>
            <a:round/>
            <a:headEnd len="sm" w="sm" type="none"/>
            <a:tailEnd len="sm" w="sm" type="none"/>
          </a:ln>
        </p:spPr>
        <p:txBody>
          <a:bodyPr anchorCtr="0" anchor="ctr" bIns="117675" lIns="117675" spcFirstLastPara="1" rIns="117675" wrap="square" tIns="117675">
            <a:noAutofit/>
          </a:bodyPr>
          <a:lstStyle/>
          <a:p>
            <a:pPr indent="0" lvl="0" marL="0" rtl="0" algn="l">
              <a:spcBef>
                <a:spcPts val="0"/>
              </a:spcBef>
              <a:spcAft>
                <a:spcPts val="0"/>
              </a:spcAft>
              <a:buNone/>
            </a:pPr>
            <a:r>
              <a:t/>
            </a:r>
            <a:endParaRPr/>
          </a:p>
        </p:txBody>
      </p:sp>
      <p:sp>
        <p:nvSpPr>
          <p:cNvPr id="787" name="Google Shape;787;g3e6510cc91a_0_601"/>
          <p:cNvSpPr/>
          <p:nvPr/>
        </p:nvSpPr>
        <p:spPr>
          <a:xfrm>
            <a:off x="9306350" y="4454175"/>
            <a:ext cx="7546800" cy="447000"/>
          </a:xfrm>
          <a:prstGeom prst="rect">
            <a:avLst/>
          </a:prstGeom>
          <a:solidFill>
            <a:srgbClr val="0B8FAC"/>
          </a:solidFill>
          <a:ln cap="flat" cmpd="sng" w="9525">
            <a:solidFill>
              <a:srgbClr val="0B8FAC"/>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02"/>
              <a:buFont typeface="Calibri"/>
              <a:buNone/>
            </a:pPr>
            <a:r>
              <a:rPr b="1" i="0" lang="en-US" sz="1802" u="none" cap="none" strike="noStrike">
                <a:solidFill>
                  <a:schemeClr val="lt1"/>
                </a:solidFill>
                <a:latin typeface="Calibri"/>
                <a:ea typeface="Calibri"/>
                <a:cs typeface="Calibri"/>
                <a:sym typeface="Calibri"/>
              </a:rPr>
              <a:t>Hire Subcontractors</a:t>
            </a:r>
            <a:endParaRPr b="0" i="0" sz="1802" u="none" cap="none" strike="noStrike">
              <a:solidFill>
                <a:schemeClr val="lt1"/>
              </a:solidFill>
              <a:latin typeface="Calibri"/>
              <a:ea typeface="Calibri"/>
              <a:cs typeface="Calibri"/>
              <a:sym typeface="Calibri"/>
            </a:endParaRPr>
          </a:p>
        </p:txBody>
      </p:sp>
      <p:sp>
        <p:nvSpPr>
          <p:cNvPr id="788" name="Google Shape;788;g3e6510cc91a_0_601"/>
          <p:cNvSpPr/>
          <p:nvPr/>
        </p:nvSpPr>
        <p:spPr>
          <a:xfrm>
            <a:off x="9549805" y="4948479"/>
            <a:ext cx="7141200" cy="84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45"/>
              <a:buFont typeface="Calibri"/>
              <a:buNone/>
            </a:pPr>
            <a:r>
              <a:rPr b="0" i="0" lang="en-US" sz="1545" u="none" cap="none" strike="noStrike">
                <a:solidFill>
                  <a:srgbClr val="1F2D5A"/>
                </a:solidFill>
                <a:latin typeface="Calibri"/>
                <a:ea typeface="Calibri"/>
                <a:cs typeface="Calibri"/>
                <a:sym typeface="Calibri"/>
              </a:rPr>
              <a:t>Bring in skilled partners for overflow work. You manage the client, they deliver. Your income scales beyond your own capacity.</a:t>
            </a:r>
            <a:endParaRPr b="0" i="0" sz="1545" u="none" cap="none" strike="noStrike">
              <a:solidFill>
                <a:srgbClr val="000000"/>
              </a:solidFill>
              <a:latin typeface="Calibri"/>
              <a:ea typeface="Calibri"/>
              <a:cs typeface="Calibri"/>
              <a:sym typeface="Calibri"/>
            </a:endParaRPr>
          </a:p>
        </p:txBody>
      </p:sp>
      <p:sp>
        <p:nvSpPr>
          <p:cNvPr id="789" name="Google Shape;789;g3e6510cc91a_0_601"/>
          <p:cNvSpPr/>
          <p:nvPr/>
        </p:nvSpPr>
        <p:spPr>
          <a:xfrm>
            <a:off x="1434657" y="6078316"/>
            <a:ext cx="7546800" cy="1436100"/>
          </a:xfrm>
          <a:prstGeom prst="rect">
            <a:avLst/>
          </a:prstGeom>
          <a:solidFill>
            <a:srgbClr val="FFF8DC"/>
          </a:solidFill>
          <a:ln cap="flat" cmpd="sng" w="16350">
            <a:solidFill>
              <a:srgbClr val="7C3AED"/>
            </a:solidFill>
            <a:prstDash val="solid"/>
            <a:round/>
            <a:headEnd len="sm" w="sm" type="none"/>
            <a:tailEnd len="sm" w="sm" type="none"/>
          </a:ln>
        </p:spPr>
        <p:txBody>
          <a:bodyPr anchorCtr="0" anchor="ctr" bIns="117675" lIns="117675" spcFirstLastPara="1" rIns="117675" wrap="square" tIns="117675">
            <a:noAutofit/>
          </a:bodyPr>
          <a:lstStyle/>
          <a:p>
            <a:pPr indent="0" lvl="0" marL="0" rtl="0" algn="l">
              <a:spcBef>
                <a:spcPts val="0"/>
              </a:spcBef>
              <a:spcAft>
                <a:spcPts val="0"/>
              </a:spcAft>
              <a:buNone/>
            </a:pPr>
            <a:r>
              <a:t/>
            </a:r>
            <a:endParaRPr/>
          </a:p>
        </p:txBody>
      </p:sp>
      <p:sp>
        <p:nvSpPr>
          <p:cNvPr id="790" name="Google Shape;790;g3e6510cc91a_0_601"/>
          <p:cNvSpPr/>
          <p:nvPr/>
        </p:nvSpPr>
        <p:spPr>
          <a:xfrm>
            <a:off x="1434650" y="6078425"/>
            <a:ext cx="7546800" cy="447000"/>
          </a:xfrm>
          <a:prstGeom prst="rect">
            <a:avLst/>
          </a:prstGeom>
          <a:solidFill>
            <a:srgbClr val="7C3AED"/>
          </a:solidFill>
          <a:ln cap="flat" cmpd="sng" w="9525">
            <a:solidFill>
              <a:srgbClr val="7C3AED"/>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02"/>
              <a:buFont typeface="Calibri"/>
              <a:buNone/>
            </a:pPr>
            <a:r>
              <a:rPr b="1" i="0" lang="en-US" sz="1802" u="none" cap="none" strike="noStrike">
                <a:solidFill>
                  <a:schemeClr val="lt1"/>
                </a:solidFill>
                <a:latin typeface="Calibri"/>
                <a:ea typeface="Calibri"/>
                <a:cs typeface="Calibri"/>
                <a:sym typeface="Calibri"/>
              </a:rPr>
              <a:t>Digital Products</a:t>
            </a:r>
            <a:endParaRPr b="0" i="0" sz="1802" u="none" cap="none" strike="noStrike">
              <a:solidFill>
                <a:schemeClr val="lt1"/>
              </a:solidFill>
              <a:latin typeface="Calibri"/>
              <a:ea typeface="Calibri"/>
              <a:cs typeface="Calibri"/>
              <a:sym typeface="Calibri"/>
            </a:endParaRPr>
          </a:p>
        </p:txBody>
      </p:sp>
      <p:sp>
        <p:nvSpPr>
          <p:cNvPr id="791" name="Google Shape;791;g3e6510cc91a_0_601"/>
          <p:cNvSpPr/>
          <p:nvPr/>
        </p:nvSpPr>
        <p:spPr>
          <a:xfrm>
            <a:off x="1678112" y="6572620"/>
            <a:ext cx="7141200" cy="84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45"/>
              <a:buFont typeface="Calibri"/>
              <a:buNone/>
            </a:pPr>
            <a:r>
              <a:rPr b="0" i="0" lang="en-US" sz="1545" u="none" cap="none" strike="noStrike">
                <a:solidFill>
                  <a:srgbClr val="1F2D5A"/>
                </a:solidFill>
                <a:latin typeface="Calibri"/>
                <a:ea typeface="Calibri"/>
                <a:cs typeface="Calibri"/>
                <a:sym typeface="Calibri"/>
              </a:rPr>
              <a:t>Templates, courses, guides, prompt libraries — create once, sell repeatedly. No delivery time required per additional sale.</a:t>
            </a:r>
            <a:endParaRPr b="0" i="0" sz="1545" u="none" cap="none" strike="noStrike">
              <a:solidFill>
                <a:srgbClr val="000000"/>
              </a:solidFill>
              <a:latin typeface="Calibri"/>
              <a:ea typeface="Calibri"/>
              <a:cs typeface="Calibri"/>
              <a:sym typeface="Calibri"/>
            </a:endParaRPr>
          </a:p>
        </p:txBody>
      </p:sp>
      <p:sp>
        <p:nvSpPr>
          <p:cNvPr id="792" name="Google Shape;792;g3e6510cc91a_0_601"/>
          <p:cNvSpPr/>
          <p:nvPr/>
        </p:nvSpPr>
        <p:spPr>
          <a:xfrm>
            <a:off x="9306351" y="6078316"/>
            <a:ext cx="7546800" cy="1436100"/>
          </a:xfrm>
          <a:prstGeom prst="rect">
            <a:avLst/>
          </a:prstGeom>
          <a:solidFill>
            <a:schemeClr val="lt1"/>
          </a:solidFill>
          <a:ln cap="flat" cmpd="sng" w="16350">
            <a:solidFill>
              <a:srgbClr val="1A5CB0"/>
            </a:solidFill>
            <a:prstDash val="solid"/>
            <a:round/>
            <a:headEnd len="sm" w="sm" type="none"/>
            <a:tailEnd len="sm" w="sm" type="none"/>
          </a:ln>
        </p:spPr>
        <p:txBody>
          <a:bodyPr anchorCtr="0" anchor="ctr" bIns="117675" lIns="117675" spcFirstLastPara="1" rIns="117675" wrap="square" tIns="117675">
            <a:noAutofit/>
          </a:bodyPr>
          <a:lstStyle/>
          <a:p>
            <a:pPr indent="0" lvl="0" marL="0" rtl="0" algn="l">
              <a:spcBef>
                <a:spcPts val="0"/>
              </a:spcBef>
              <a:spcAft>
                <a:spcPts val="0"/>
              </a:spcAft>
              <a:buNone/>
            </a:pPr>
            <a:r>
              <a:t/>
            </a:r>
            <a:endParaRPr/>
          </a:p>
        </p:txBody>
      </p:sp>
      <p:sp>
        <p:nvSpPr>
          <p:cNvPr id="793" name="Google Shape;793;g3e6510cc91a_0_601"/>
          <p:cNvSpPr/>
          <p:nvPr/>
        </p:nvSpPr>
        <p:spPr>
          <a:xfrm>
            <a:off x="9306350" y="6078425"/>
            <a:ext cx="7546800" cy="447000"/>
          </a:xfrm>
          <a:prstGeom prst="rect">
            <a:avLst/>
          </a:prstGeom>
          <a:solidFill>
            <a:schemeClr val="dk2"/>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B85C00"/>
              </a:buClr>
              <a:buSzPts val="1802"/>
              <a:buFont typeface="Calibri"/>
              <a:buNone/>
            </a:pPr>
            <a:r>
              <a:rPr b="1" i="0" lang="en-US" sz="1802" u="none" cap="none" strike="noStrike">
                <a:solidFill>
                  <a:schemeClr val="lt1"/>
                </a:solidFill>
                <a:latin typeface="Calibri"/>
                <a:ea typeface="Calibri"/>
                <a:cs typeface="Calibri"/>
                <a:sym typeface="Calibri"/>
              </a:rPr>
              <a:t>Strategic Partnerships</a:t>
            </a:r>
            <a:endParaRPr b="0" i="0" sz="1802" u="none" cap="none" strike="noStrike">
              <a:solidFill>
                <a:schemeClr val="lt1"/>
              </a:solidFill>
              <a:latin typeface="Calibri"/>
              <a:ea typeface="Calibri"/>
              <a:cs typeface="Calibri"/>
              <a:sym typeface="Calibri"/>
            </a:endParaRPr>
          </a:p>
        </p:txBody>
      </p:sp>
      <p:sp>
        <p:nvSpPr>
          <p:cNvPr id="794" name="Google Shape;794;g3e6510cc91a_0_601"/>
          <p:cNvSpPr/>
          <p:nvPr/>
        </p:nvSpPr>
        <p:spPr>
          <a:xfrm>
            <a:off x="9549805" y="6572620"/>
            <a:ext cx="7141200" cy="84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545"/>
              <a:buFont typeface="Calibri"/>
              <a:buNone/>
            </a:pPr>
            <a:r>
              <a:rPr b="0" i="0" lang="en-US" sz="1545" u="none" cap="none" strike="noStrike">
                <a:solidFill>
                  <a:srgbClr val="1F2D5A"/>
                </a:solidFill>
                <a:latin typeface="Calibri"/>
                <a:ea typeface="Calibri"/>
                <a:cs typeface="Calibri"/>
                <a:sym typeface="Calibri"/>
              </a:rPr>
              <a:t>Partner with complementary freelancers. A web developer + copywriter + automation specialist can pitch full packages to corporate clients.</a:t>
            </a:r>
            <a:endParaRPr b="0" i="0" sz="1545" u="none" cap="none" strike="noStrike">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798" name="Shape 798"/>
        <p:cNvGrpSpPr/>
        <p:nvPr/>
      </p:nvGrpSpPr>
      <p:grpSpPr>
        <a:xfrm>
          <a:off x="0" y="0"/>
          <a:ext cx="0" cy="0"/>
          <a:chOff x="0" y="0"/>
          <a:chExt cx="0" cy="0"/>
        </a:xfrm>
      </p:grpSpPr>
      <p:grpSp>
        <p:nvGrpSpPr>
          <p:cNvPr id="799" name="Google Shape;799;g3e6510cc91a_0_586"/>
          <p:cNvGrpSpPr/>
          <p:nvPr/>
        </p:nvGrpSpPr>
        <p:grpSpPr>
          <a:xfrm>
            <a:off x="1028700" y="811707"/>
            <a:ext cx="16230707" cy="8446648"/>
            <a:chOff x="0" y="-57150"/>
            <a:chExt cx="4274726" cy="2224617"/>
          </a:xfrm>
        </p:grpSpPr>
        <p:sp>
          <p:nvSpPr>
            <p:cNvPr id="800" name="Google Shape;800;g3e6510cc91a_0_58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01" name="Google Shape;801;g3e6510cc91a_0_58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02" name="Google Shape;802;g3e6510cc91a_0_58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03" name="Google Shape;803;g3e6510cc91a_0_58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04" name="Google Shape;804;g3e6510cc91a_0_58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05" name="Google Shape;805;g3e6510cc91a_0_58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6" name="Google Shape;806;g3e6510cc91a_0_58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7" name="Google Shape;807;g3e6510cc91a_0_586"/>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808" name="Google Shape;808;g3e6510cc91a_0_586"/>
          <p:cNvSpPr/>
          <p:nvPr/>
        </p:nvSpPr>
        <p:spPr>
          <a:xfrm>
            <a:off x="1028700" y="3051475"/>
            <a:ext cx="16230600" cy="1170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809" name="Google Shape;809;g3e6510cc91a_0_586"/>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810" name="Google Shape;810;g3e6510cc91a_0_586"/>
          <p:cNvSpPr/>
          <p:nvPr/>
        </p:nvSpPr>
        <p:spPr>
          <a:xfrm>
            <a:off x="646025" y="1507625"/>
            <a:ext cx="15906000" cy="17529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11" name="Google Shape;811;g3e6510cc91a_0_586"/>
          <p:cNvSpPr/>
          <p:nvPr/>
        </p:nvSpPr>
        <p:spPr>
          <a:xfrm>
            <a:off x="1227490" y="1588778"/>
            <a:ext cx="15450000" cy="162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970"/>
              <a:buFont typeface="Arial Black"/>
              <a:buNone/>
            </a:pPr>
            <a:r>
              <a:rPr b="1" i="0" lang="en-US" sz="4770" u="none" cap="none" strike="noStrike">
                <a:solidFill>
                  <a:schemeClr val="dk1"/>
                </a:solidFill>
                <a:latin typeface="Trebuchet MS"/>
                <a:ea typeface="Trebuchet MS"/>
                <a:cs typeface="Trebuchet MS"/>
                <a:sym typeface="Trebuchet MS"/>
              </a:rPr>
              <a:t>Converting One-Time Clients to Retainers</a:t>
            </a:r>
            <a:endParaRPr i="0" sz="4770" u="none" cap="none" strike="noStrike">
              <a:solidFill>
                <a:schemeClr val="dk1"/>
              </a:solidFill>
              <a:latin typeface="Trebuchet MS"/>
              <a:ea typeface="Trebuchet MS"/>
              <a:cs typeface="Trebuchet MS"/>
              <a:sym typeface="Trebuchet MS"/>
            </a:endParaRPr>
          </a:p>
        </p:txBody>
      </p:sp>
      <p:sp>
        <p:nvSpPr>
          <p:cNvPr id="812" name="Google Shape;812;g3e6510cc91a_0_586"/>
          <p:cNvSpPr/>
          <p:nvPr/>
        </p:nvSpPr>
        <p:spPr>
          <a:xfrm>
            <a:off x="1227490" y="3487757"/>
            <a:ext cx="15450000" cy="8115300"/>
          </a:xfrm>
          <a:prstGeom prst="rect">
            <a:avLst/>
          </a:prstGeom>
          <a:noFill/>
          <a:ln>
            <a:noFill/>
          </a:ln>
        </p:spPr>
        <p:txBody>
          <a:bodyPr anchorCtr="0" anchor="t" bIns="0" lIns="0" spcFirstLastPara="1" rIns="0" wrap="square" tIns="0">
            <a:noAutofit/>
          </a:bodyPr>
          <a:lstStyle/>
          <a:p>
            <a:pPr indent="-608648" lvl="0" marL="608648" marR="0" rtl="0" algn="l">
              <a:spcBef>
                <a:spcPts val="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Why retainers are the foundation of freelance stability:</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Predictable monthly income reduces financial anxiety and planning difficulty</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Deeper client relationships lead to referrals and expanded scope</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Less time spent on proposals and sales for the same total income</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Retainer clients spend significantly more over 12 months than one-time buyers</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1" i="0" lang="en-US" sz="2485" u="none" cap="none" strike="noStrike">
                <a:solidFill>
                  <a:srgbClr val="1F2D5A"/>
                </a:solidFill>
                <a:latin typeface="Calibri"/>
                <a:ea typeface="Calibri"/>
                <a:cs typeface="Calibri"/>
                <a:sym typeface="Calibri"/>
              </a:rPr>
              <a:t>How to propose a retainer after a successful project:</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Complete the project exceptionally well — use it as proof of ongoing value</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Present a specific monthly maintenance or continuation package</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Price it at 70-80% of what equivalent project work would cost month-by-month</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Say: 'I can handle your monthly updates for $X — same quality, guaranteed availability'</a:t>
            </a:r>
            <a:endParaRPr b="0" i="0" sz="2485" u="none" cap="none" strike="noStrike">
              <a:solidFill>
                <a:srgbClr val="000000"/>
              </a:solidFill>
              <a:latin typeface="Calibri"/>
              <a:ea typeface="Calibri"/>
              <a:cs typeface="Calibri"/>
              <a:sym typeface="Calibri"/>
            </a:endParaRPr>
          </a:p>
          <a:p>
            <a:pPr indent="-608648" lvl="0" marL="608648" marR="0" rtl="0" algn="l">
              <a:spcBef>
                <a:spcPts val="710"/>
              </a:spcBef>
              <a:spcAft>
                <a:spcPts val="0"/>
              </a:spcAft>
              <a:buClr>
                <a:srgbClr val="1F2D5A"/>
              </a:buClr>
              <a:buSzPts val="2485"/>
              <a:buFont typeface="Calibri"/>
              <a:buChar char="•"/>
            </a:pPr>
            <a:r>
              <a:rPr b="0" i="0" lang="en-US" sz="2485" u="none" cap="none" strike="noStrike">
                <a:solidFill>
                  <a:srgbClr val="1F2D5A"/>
                </a:solidFill>
                <a:latin typeface="Calibri"/>
                <a:ea typeface="Calibri"/>
                <a:cs typeface="Calibri"/>
                <a:sym typeface="Calibri"/>
              </a:rPr>
              <a:t>Offer a 2-month trial to reduce their perceived risk of commitment</a:t>
            </a:r>
            <a:endParaRPr b="0" i="0" sz="2485" u="none" cap="none" strike="noStrike">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16" name="Shape 816"/>
        <p:cNvGrpSpPr/>
        <p:nvPr/>
      </p:nvGrpSpPr>
      <p:grpSpPr>
        <a:xfrm>
          <a:off x="0" y="0"/>
          <a:ext cx="0" cy="0"/>
          <a:chOff x="0" y="0"/>
          <a:chExt cx="0" cy="0"/>
        </a:xfrm>
      </p:grpSpPr>
      <p:grpSp>
        <p:nvGrpSpPr>
          <p:cNvPr id="817" name="Google Shape;817;g3e6510cc91a_0_571"/>
          <p:cNvGrpSpPr/>
          <p:nvPr/>
        </p:nvGrpSpPr>
        <p:grpSpPr>
          <a:xfrm>
            <a:off x="1028700" y="811707"/>
            <a:ext cx="16230707" cy="8446648"/>
            <a:chOff x="0" y="-57150"/>
            <a:chExt cx="4274726" cy="2224617"/>
          </a:xfrm>
        </p:grpSpPr>
        <p:sp>
          <p:nvSpPr>
            <p:cNvPr id="818" name="Google Shape;818;g3e6510cc91a_0_57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19" name="Google Shape;819;g3e6510cc91a_0_57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20" name="Google Shape;820;g3e6510cc91a_0_57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21" name="Google Shape;821;g3e6510cc91a_0_57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22" name="Google Shape;822;g3e6510cc91a_0_571" title="logo2.png"/>
          <p:cNvPicPr preferRelativeResize="0"/>
          <p:nvPr/>
        </p:nvPicPr>
        <p:blipFill rotWithShape="1">
          <a:blip r:embed="rId4">
            <a:alphaModFix/>
          </a:blip>
          <a:srcRect b="21968" l="0" r="0" t="25865"/>
          <a:stretch/>
        </p:blipFill>
        <p:spPr>
          <a:xfrm>
            <a:off x="15058200" y="8385688"/>
            <a:ext cx="1893475" cy="987800"/>
          </a:xfrm>
          <a:prstGeom prst="rect">
            <a:avLst/>
          </a:prstGeom>
          <a:noFill/>
          <a:ln>
            <a:noFill/>
          </a:ln>
        </p:spPr>
      </p:pic>
      <p:sp>
        <p:nvSpPr>
          <p:cNvPr id="823" name="Google Shape;823;g3e6510cc91a_0_57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4" name="Google Shape;824;g3e6510cc91a_0_57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5" name="Google Shape;825;g3e6510cc91a_0_571"/>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826" name="Google Shape;826;g3e6510cc91a_0_571"/>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827" name="Google Shape;827;g3e6510cc91a_0_571"/>
          <p:cNvSpPr/>
          <p:nvPr/>
        </p:nvSpPr>
        <p:spPr>
          <a:xfrm>
            <a:off x="1028700" y="1394200"/>
            <a:ext cx="16230600" cy="1579200"/>
          </a:xfrm>
          <a:prstGeom prst="rect">
            <a:avLst/>
          </a:prstGeom>
          <a:noFill/>
          <a:ln>
            <a:noFill/>
          </a:ln>
        </p:spPr>
        <p:txBody>
          <a:bodyPr anchorCtr="0" anchor="ctr" bIns="146150" lIns="146150" spcFirstLastPara="1" rIns="146150" wrap="square" tIns="146150">
            <a:noAutofit/>
          </a:bodyPr>
          <a:lstStyle/>
          <a:p>
            <a:pPr indent="0" lvl="0" marL="0" rtl="0" algn="l">
              <a:spcBef>
                <a:spcPts val="0"/>
              </a:spcBef>
              <a:spcAft>
                <a:spcPts val="0"/>
              </a:spcAft>
              <a:buNone/>
            </a:pPr>
            <a:r>
              <a:t/>
            </a:r>
            <a:endParaRPr/>
          </a:p>
        </p:txBody>
      </p:sp>
      <p:sp>
        <p:nvSpPr>
          <p:cNvPr id="828" name="Google Shape;828;g3e6510cc91a_0_571"/>
          <p:cNvSpPr/>
          <p:nvPr/>
        </p:nvSpPr>
        <p:spPr>
          <a:xfrm>
            <a:off x="1028700" y="2972919"/>
            <a:ext cx="16230600" cy="102300"/>
          </a:xfrm>
          <a:prstGeom prst="rect">
            <a:avLst/>
          </a:prstGeom>
          <a:solidFill>
            <a:srgbClr val="E8A000"/>
          </a:solidFill>
          <a:ln cap="flat" cmpd="sng" w="20300">
            <a:solidFill>
              <a:srgbClr val="E8A000"/>
            </a:solidFill>
            <a:prstDash val="solid"/>
            <a:round/>
            <a:headEnd len="sm" w="sm" type="none"/>
            <a:tailEnd len="sm" w="sm" type="none"/>
          </a:ln>
        </p:spPr>
        <p:txBody>
          <a:bodyPr anchorCtr="0" anchor="ctr" bIns="146150" lIns="146150" spcFirstLastPara="1" rIns="146150" wrap="square" tIns="146150">
            <a:noAutofit/>
          </a:bodyPr>
          <a:lstStyle/>
          <a:p>
            <a:pPr indent="0" lvl="0" marL="0" rtl="0" algn="l">
              <a:spcBef>
                <a:spcPts val="0"/>
              </a:spcBef>
              <a:spcAft>
                <a:spcPts val="0"/>
              </a:spcAft>
              <a:buNone/>
            </a:pPr>
            <a:r>
              <a:t/>
            </a:r>
            <a:endParaRPr/>
          </a:p>
        </p:txBody>
      </p:sp>
      <p:sp>
        <p:nvSpPr>
          <p:cNvPr id="829" name="Google Shape;829;g3e6510cc91a_0_571"/>
          <p:cNvSpPr/>
          <p:nvPr/>
        </p:nvSpPr>
        <p:spPr>
          <a:xfrm>
            <a:off x="1596771" y="1467289"/>
            <a:ext cx="15094500" cy="146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4476"/>
              <a:buFont typeface="Arial Black"/>
              <a:buNone/>
            </a:pPr>
            <a:r>
              <a:rPr b="1" i="0" lang="en-US" sz="4276" u="none" cap="none" strike="noStrike">
                <a:solidFill>
                  <a:schemeClr val="dk1"/>
                </a:solidFill>
                <a:latin typeface="Trebuchet MS"/>
                <a:ea typeface="Trebuchet MS"/>
                <a:cs typeface="Trebuchet MS"/>
                <a:sym typeface="Trebuchet MS"/>
              </a:rPr>
              <a:t>Risk Management — Identifying and Mitigating Threats</a:t>
            </a:r>
            <a:endParaRPr i="0" sz="4276" u="none" cap="none" strike="noStrike">
              <a:solidFill>
                <a:schemeClr val="dk1"/>
              </a:solidFill>
              <a:latin typeface="Trebuchet MS"/>
              <a:ea typeface="Trebuchet MS"/>
              <a:cs typeface="Trebuchet MS"/>
              <a:sym typeface="Trebuchet MS"/>
            </a:endParaRPr>
          </a:p>
        </p:txBody>
      </p:sp>
      <p:sp>
        <p:nvSpPr>
          <p:cNvPr id="830" name="Google Shape;830;g3e6510cc91a_0_571"/>
          <p:cNvSpPr/>
          <p:nvPr/>
        </p:nvSpPr>
        <p:spPr>
          <a:xfrm>
            <a:off x="1434465" y="3119097"/>
            <a:ext cx="7384800" cy="613800"/>
          </a:xfrm>
          <a:prstGeom prst="rect">
            <a:avLst/>
          </a:prstGeom>
          <a:solidFill>
            <a:srgbClr val="07C8A0"/>
          </a:solidFill>
          <a:ln cap="flat" cmpd="sng" w="20300">
            <a:solidFill>
              <a:srgbClr val="07C8A0"/>
            </a:solidFill>
            <a:prstDash val="solid"/>
            <a:round/>
            <a:headEnd len="sm" w="sm" type="none"/>
            <a:tailEnd len="sm" w="sm" type="none"/>
          </a:ln>
        </p:spPr>
        <p:txBody>
          <a:bodyPr anchorCtr="0" anchor="ctr" bIns="146150" lIns="146150" spcFirstLastPara="1" rIns="146150" wrap="square" tIns="146150">
            <a:noAutofit/>
          </a:bodyPr>
          <a:lstStyle/>
          <a:p>
            <a:pPr indent="0" lvl="0" marL="0" rtl="0" algn="l">
              <a:spcBef>
                <a:spcPts val="0"/>
              </a:spcBef>
              <a:spcAft>
                <a:spcPts val="0"/>
              </a:spcAft>
              <a:buNone/>
            </a:pPr>
            <a:r>
              <a:t/>
            </a:r>
            <a:endParaRPr/>
          </a:p>
        </p:txBody>
      </p:sp>
      <p:sp>
        <p:nvSpPr>
          <p:cNvPr id="831" name="Google Shape;831;g3e6510cc91a_0_571"/>
          <p:cNvSpPr/>
          <p:nvPr/>
        </p:nvSpPr>
        <p:spPr>
          <a:xfrm>
            <a:off x="1515618" y="3119097"/>
            <a:ext cx="7222800" cy="613800"/>
          </a:xfrm>
          <a:prstGeom prst="rect">
            <a:avLst/>
          </a:prstGeom>
          <a:solidFill>
            <a:srgbClr val="07C8A0"/>
          </a:solid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238"/>
              <a:buFont typeface="Calibri"/>
              <a:buNone/>
            </a:pPr>
            <a:r>
              <a:rPr b="1" i="0" lang="en-US" sz="2238" u="none" cap="none" strike="noStrike">
                <a:solidFill>
                  <a:srgbClr val="FFFFFF"/>
                </a:solidFill>
                <a:latin typeface="Calibri"/>
                <a:ea typeface="Calibri"/>
                <a:cs typeface="Calibri"/>
                <a:sym typeface="Calibri"/>
              </a:rPr>
              <a:t>⚠️  Key Business Risks</a:t>
            </a:r>
            <a:endParaRPr b="0" i="0" sz="2238" u="none" cap="none" strike="noStrike">
              <a:solidFill>
                <a:srgbClr val="000000"/>
              </a:solidFill>
              <a:latin typeface="Calibri"/>
              <a:ea typeface="Calibri"/>
              <a:cs typeface="Calibri"/>
              <a:sym typeface="Calibri"/>
            </a:endParaRPr>
          </a:p>
        </p:txBody>
      </p:sp>
      <p:sp>
        <p:nvSpPr>
          <p:cNvPr id="832" name="Google Shape;832;g3e6510cc91a_0_571"/>
          <p:cNvSpPr/>
          <p:nvPr/>
        </p:nvSpPr>
        <p:spPr>
          <a:xfrm>
            <a:off x="1515618" y="3849986"/>
            <a:ext cx="72228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0392B"/>
              </a:buClr>
              <a:buSzPts val="1918"/>
              <a:buFont typeface="Calibri"/>
              <a:buNone/>
            </a:pPr>
            <a:r>
              <a:rPr b="1" i="0" lang="en-US" sz="1918" u="none" cap="none" strike="noStrike">
                <a:solidFill>
                  <a:srgbClr val="C0392B"/>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Client concentration: 1 client = 80% of income — extremely dangerous</a:t>
            </a:r>
            <a:endParaRPr b="0" i="0" sz="1918" u="none" cap="none" strike="noStrike">
              <a:solidFill>
                <a:srgbClr val="000000"/>
              </a:solidFill>
              <a:latin typeface="Calibri"/>
              <a:ea typeface="Calibri"/>
              <a:cs typeface="Calibri"/>
              <a:sym typeface="Calibri"/>
            </a:endParaRPr>
          </a:p>
        </p:txBody>
      </p:sp>
      <p:sp>
        <p:nvSpPr>
          <p:cNvPr id="833" name="Google Shape;833;g3e6510cc91a_0_571"/>
          <p:cNvSpPr/>
          <p:nvPr/>
        </p:nvSpPr>
        <p:spPr>
          <a:xfrm>
            <a:off x="1515618" y="4522403"/>
            <a:ext cx="72228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0392B"/>
              </a:buClr>
              <a:buSzPts val="1918"/>
              <a:buFont typeface="Calibri"/>
              <a:buNone/>
            </a:pPr>
            <a:r>
              <a:rPr b="1" i="0" lang="en-US" sz="1918" u="none" cap="none" strike="noStrike">
                <a:solidFill>
                  <a:srgbClr val="C0392B"/>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Payment delays: client pays 45 days late on monthly project</a:t>
            </a:r>
            <a:endParaRPr b="0" i="0" sz="1918" u="none" cap="none" strike="noStrike">
              <a:solidFill>
                <a:srgbClr val="000000"/>
              </a:solidFill>
              <a:latin typeface="Calibri"/>
              <a:ea typeface="Calibri"/>
              <a:cs typeface="Calibri"/>
              <a:sym typeface="Calibri"/>
            </a:endParaRPr>
          </a:p>
        </p:txBody>
      </p:sp>
      <p:sp>
        <p:nvSpPr>
          <p:cNvPr id="834" name="Google Shape;834;g3e6510cc91a_0_571"/>
          <p:cNvSpPr/>
          <p:nvPr/>
        </p:nvSpPr>
        <p:spPr>
          <a:xfrm>
            <a:off x="1515618" y="5194821"/>
            <a:ext cx="72228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0392B"/>
              </a:buClr>
              <a:buSzPts val="1918"/>
              <a:buFont typeface="Calibri"/>
              <a:buNone/>
            </a:pPr>
            <a:r>
              <a:rPr b="1" i="0" lang="en-US" sz="1918" u="none" cap="none" strike="noStrike">
                <a:solidFill>
                  <a:srgbClr val="C0392B"/>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Scope creep: project grows 3x beyond original agreement</a:t>
            </a:r>
            <a:endParaRPr b="0" i="0" sz="1918" u="none" cap="none" strike="noStrike">
              <a:solidFill>
                <a:srgbClr val="000000"/>
              </a:solidFill>
              <a:latin typeface="Calibri"/>
              <a:ea typeface="Calibri"/>
              <a:cs typeface="Calibri"/>
              <a:sym typeface="Calibri"/>
            </a:endParaRPr>
          </a:p>
        </p:txBody>
      </p:sp>
      <p:sp>
        <p:nvSpPr>
          <p:cNvPr id="835" name="Google Shape;835;g3e6510cc91a_0_571"/>
          <p:cNvSpPr/>
          <p:nvPr/>
        </p:nvSpPr>
        <p:spPr>
          <a:xfrm>
            <a:off x="1515618" y="5867238"/>
            <a:ext cx="72228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0392B"/>
              </a:buClr>
              <a:buSzPts val="1918"/>
              <a:buFont typeface="Calibri"/>
              <a:buNone/>
            </a:pPr>
            <a:r>
              <a:rPr b="1" i="0" lang="en-US" sz="1918" u="none" cap="none" strike="noStrike">
                <a:solidFill>
                  <a:srgbClr val="C0392B"/>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Market changes: platform algorithm cuts your profile visibility</a:t>
            </a:r>
            <a:endParaRPr b="0" i="0" sz="1918" u="none" cap="none" strike="noStrike">
              <a:solidFill>
                <a:srgbClr val="000000"/>
              </a:solidFill>
              <a:latin typeface="Calibri"/>
              <a:ea typeface="Calibri"/>
              <a:cs typeface="Calibri"/>
              <a:sym typeface="Calibri"/>
            </a:endParaRPr>
          </a:p>
        </p:txBody>
      </p:sp>
      <p:sp>
        <p:nvSpPr>
          <p:cNvPr id="836" name="Google Shape;836;g3e6510cc91a_0_571"/>
          <p:cNvSpPr/>
          <p:nvPr/>
        </p:nvSpPr>
        <p:spPr>
          <a:xfrm>
            <a:off x="1515618" y="6539656"/>
            <a:ext cx="72228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0392B"/>
              </a:buClr>
              <a:buSzPts val="1918"/>
              <a:buFont typeface="Calibri"/>
              <a:buNone/>
            </a:pPr>
            <a:r>
              <a:rPr b="1" i="0" lang="en-US" sz="1918" u="none" cap="none" strike="noStrike">
                <a:solidFill>
                  <a:srgbClr val="C0392B"/>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Skill obsolescence: tools you use become outdated or replaced</a:t>
            </a:r>
            <a:endParaRPr b="0" i="0" sz="1918" u="none" cap="none" strike="noStrike">
              <a:solidFill>
                <a:srgbClr val="000000"/>
              </a:solidFill>
              <a:latin typeface="Calibri"/>
              <a:ea typeface="Calibri"/>
              <a:cs typeface="Calibri"/>
              <a:sym typeface="Calibri"/>
            </a:endParaRPr>
          </a:p>
        </p:txBody>
      </p:sp>
      <p:sp>
        <p:nvSpPr>
          <p:cNvPr id="837" name="Google Shape;837;g3e6510cc91a_0_571"/>
          <p:cNvSpPr/>
          <p:nvPr/>
        </p:nvSpPr>
        <p:spPr>
          <a:xfrm>
            <a:off x="1515618" y="7212074"/>
            <a:ext cx="72228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0392B"/>
              </a:buClr>
              <a:buSzPts val="1918"/>
              <a:buFont typeface="Calibri"/>
              <a:buNone/>
            </a:pPr>
            <a:r>
              <a:rPr b="1" i="0" lang="en-US" sz="1918" u="none" cap="none" strike="noStrike">
                <a:solidFill>
                  <a:srgbClr val="C0392B"/>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Equipment failure: laptop breaks, internet goes down</a:t>
            </a:r>
            <a:endParaRPr b="0" i="0" sz="1918" u="none" cap="none" strike="noStrike">
              <a:solidFill>
                <a:srgbClr val="000000"/>
              </a:solidFill>
              <a:latin typeface="Calibri"/>
              <a:ea typeface="Calibri"/>
              <a:cs typeface="Calibri"/>
              <a:sym typeface="Calibri"/>
            </a:endParaRPr>
          </a:p>
        </p:txBody>
      </p:sp>
      <p:sp>
        <p:nvSpPr>
          <p:cNvPr id="838" name="Google Shape;838;g3e6510cc91a_0_571"/>
          <p:cNvSpPr/>
          <p:nvPr/>
        </p:nvSpPr>
        <p:spPr>
          <a:xfrm>
            <a:off x="1515618" y="7884491"/>
            <a:ext cx="72228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0392B"/>
              </a:buClr>
              <a:buSzPts val="1918"/>
              <a:buFont typeface="Calibri"/>
              <a:buNone/>
            </a:pPr>
            <a:r>
              <a:rPr b="1" i="0" lang="en-US" sz="1918" u="none" cap="none" strike="noStrike">
                <a:solidFill>
                  <a:srgbClr val="C0392B"/>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Platform bans: account suspended without warning</a:t>
            </a:r>
            <a:endParaRPr b="0" i="0" sz="1918" u="none" cap="none" strike="noStrike">
              <a:solidFill>
                <a:srgbClr val="000000"/>
              </a:solidFill>
              <a:latin typeface="Calibri"/>
              <a:ea typeface="Calibri"/>
              <a:cs typeface="Calibri"/>
              <a:sym typeface="Calibri"/>
            </a:endParaRPr>
          </a:p>
        </p:txBody>
      </p:sp>
      <p:sp>
        <p:nvSpPr>
          <p:cNvPr id="839" name="Google Shape;839;g3e6510cc91a_0_571"/>
          <p:cNvSpPr/>
          <p:nvPr/>
        </p:nvSpPr>
        <p:spPr>
          <a:xfrm>
            <a:off x="9225155" y="3119097"/>
            <a:ext cx="7628400" cy="613800"/>
          </a:xfrm>
          <a:prstGeom prst="rect">
            <a:avLst/>
          </a:prstGeom>
          <a:solidFill>
            <a:srgbClr val="1A5CB0"/>
          </a:solidFill>
          <a:ln cap="flat" cmpd="sng" w="20300">
            <a:solidFill>
              <a:srgbClr val="1A5CB0"/>
            </a:solidFill>
            <a:prstDash val="solid"/>
            <a:round/>
            <a:headEnd len="sm" w="sm" type="none"/>
            <a:tailEnd len="sm" w="sm" type="none"/>
          </a:ln>
        </p:spPr>
        <p:txBody>
          <a:bodyPr anchorCtr="0" anchor="ctr" bIns="146150" lIns="146150" spcFirstLastPara="1" rIns="146150" wrap="square" tIns="146150">
            <a:noAutofit/>
          </a:bodyPr>
          <a:lstStyle/>
          <a:p>
            <a:pPr indent="0" lvl="0" marL="0" rtl="0" algn="l">
              <a:spcBef>
                <a:spcPts val="0"/>
              </a:spcBef>
              <a:spcAft>
                <a:spcPts val="0"/>
              </a:spcAft>
              <a:buNone/>
            </a:pPr>
            <a:r>
              <a:t/>
            </a:r>
            <a:endParaRPr/>
          </a:p>
        </p:txBody>
      </p:sp>
      <p:sp>
        <p:nvSpPr>
          <p:cNvPr id="840" name="Google Shape;840;g3e6510cc91a_0_571"/>
          <p:cNvSpPr/>
          <p:nvPr/>
        </p:nvSpPr>
        <p:spPr>
          <a:xfrm>
            <a:off x="9306300" y="3119100"/>
            <a:ext cx="7466100" cy="613800"/>
          </a:xfrm>
          <a:prstGeom prst="rect">
            <a:avLst/>
          </a:prstGeom>
          <a:solidFill>
            <a:srgbClr val="1A5CB0"/>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238"/>
              <a:buFont typeface="Calibri"/>
              <a:buNone/>
            </a:pPr>
            <a:r>
              <a:rPr b="1" i="0" lang="en-US" sz="2238" u="none" cap="none" strike="noStrike">
                <a:solidFill>
                  <a:srgbClr val="FFFFFF"/>
                </a:solidFill>
                <a:latin typeface="Calibri"/>
                <a:ea typeface="Calibri"/>
                <a:cs typeface="Calibri"/>
                <a:sym typeface="Calibri"/>
              </a:rPr>
              <a:t>🛡  Mitigation Strategies</a:t>
            </a:r>
            <a:endParaRPr b="0" i="0" sz="2238" u="none" cap="none" strike="noStrike">
              <a:solidFill>
                <a:srgbClr val="000000"/>
              </a:solidFill>
              <a:latin typeface="Calibri"/>
              <a:ea typeface="Calibri"/>
              <a:cs typeface="Calibri"/>
              <a:sym typeface="Calibri"/>
            </a:endParaRPr>
          </a:p>
        </p:txBody>
      </p:sp>
      <p:sp>
        <p:nvSpPr>
          <p:cNvPr id="841" name="Google Shape;841;g3e6510cc91a_0_571"/>
          <p:cNvSpPr/>
          <p:nvPr/>
        </p:nvSpPr>
        <p:spPr>
          <a:xfrm>
            <a:off x="9306308" y="3849986"/>
            <a:ext cx="74661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E7D32"/>
              </a:buClr>
              <a:buSzPts val="1918"/>
              <a:buFont typeface="Calibri"/>
              <a:buNone/>
            </a:pPr>
            <a:r>
              <a:rPr b="1" i="0" lang="en-US" sz="1918" u="none" cap="none" strike="noStrike">
                <a:solidFill>
                  <a:srgbClr val="2E7D32"/>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Diversify: no client should be more than 40% of your income</a:t>
            </a:r>
            <a:endParaRPr b="0" i="0" sz="1918" u="none" cap="none" strike="noStrike">
              <a:solidFill>
                <a:srgbClr val="000000"/>
              </a:solidFill>
              <a:latin typeface="Calibri"/>
              <a:ea typeface="Calibri"/>
              <a:cs typeface="Calibri"/>
              <a:sym typeface="Calibri"/>
            </a:endParaRPr>
          </a:p>
        </p:txBody>
      </p:sp>
      <p:sp>
        <p:nvSpPr>
          <p:cNvPr id="842" name="Google Shape;842;g3e6510cc91a_0_571"/>
          <p:cNvSpPr/>
          <p:nvPr/>
        </p:nvSpPr>
        <p:spPr>
          <a:xfrm>
            <a:off x="9306308" y="4522403"/>
            <a:ext cx="74661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E7D32"/>
              </a:buClr>
              <a:buSzPts val="1918"/>
              <a:buFont typeface="Calibri"/>
              <a:buNone/>
            </a:pPr>
            <a:r>
              <a:rPr b="1" i="0" lang="en-US" sz="1918" u="none" cap="none" strike="noStrike">
                <a:solidFill>
                  <a:srgbClr val="2E7D32"/>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Use contracts + require 50% upfront on all projects</a:t>
            </a:r>
            <a:endParaRPr b="0" i="0" sz="1918" u="none" cap="none" strike="noStrike">
              <a:solidFill>
                <a:srgbClr val="000000"/>
              </a:solidFill>
              <a:latin typeface="Calibri"/>
              <a:ea typeface="Calibri"/>
              <a:cs typeface="Calibri"/>
              <a:sym typeface="Calibri"/>
            </a:endParaRPr>
          </a:p>
        </p:txBody>
      </p:sp>
      <p:sp>
        <p:nvSpPr>
          <p:cNvPr id="843" name="Google Shape;843;g3e6510cc91a_0_571"/>
          <p:cNvSpPr/>
          <p:nvPr/>
        </p:nvSpPr>
        <p:spPr>
          <a:xfrm>
            <a:off x="9306308" y="5194821"/>
            <a:ext cx="74661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E7D32"/>
              </a:buClr>
              <a:buSzPts val="1918"/>
              <a:buFont typeface="Calibri"/>
              <a:buNone/>
            </a:pPr>
            <a:r>
              <a:rPr b="1" i="0" lang="en-US" sz="1918" u="none" cap="none" strike="noStrike">
                <a:solidFill>
                  <a:srgbClr val="2E7D32"/>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Define scope in writing: additions require a new quote</a:t>
            </a:r>
            <a:endParaRPr b="0" i="0" sz="1918" u="none" cap="none" strike="noStrike">
              <a:solidFill>
                <a:srgbClr val="000000"/>
              </a:solidFill>
              <a:latin typeface="Calibri"/>
              <a:ea typeface="Calibri"/>
              <a:cs typeface="Calibri"/>
              <a:sym typeface="Calibri"/>
            </a:endParaRPr>
          </a:p>
        </p:txBody>
      </p:sp>
      <p:sp>
        <p:nvSpPr>
          <p:cNvPr id="844" name="Google Shape;844;g3e6510cc91a_0_571"/>
          <p:cNvSpPr/>
          <p:nvPr/>
        </p:nvSpPr>
        <p:spPr>
          <a:xfrm>
            <a:off x="9306308" y="5867238"/>
            <a:ext cx="74661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E7D32"/>
              </a:buClr>
              <a:buSzPts val="1918"/>
              <a:buFont typeface="Calibri"/>
              <a:buNone/>
            </a:pPr>
            <a:r>
              <a:rPr b="1" i="0" lang="en-US" sz="1918" u="none" cap="none" strike="noStrike">
                <a:solidFill>
                  <a:srgbClr val="2E7D32"/>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Market across at least 2 platforms + your own direct network</a:t>
            </a:r>
            <a:endParaRPr b="0" i="0" sz="1918" u="none" cap="none" strike="noStrike">
              <a:solidFill>
                <a:srgbClr val="000000"/>
              </a:solidFill>
              <a:latin typeface="Calibri"/>
              <a:ea typeface="Calibri"/>
              <a:cs typeface="Calibri"/>
              <a:sym typeface="Calibri"/>
            </a:endParaRPr>
          </a:p>
        </p:txBody>
      </p:sp>
      <p:sp>
        <p:nvSpPr>
          <p:cNvPr id="845" name="Google Shape;845;g3e6510cc91a_0_571"/>
          <p:cNvSpPr/>
          <p:nvPr/>
        </p:nvSpPr>
        <p:spPr>
          <a:xfrm>
            <a:off x="9306308" y="6539656"/>
            <a:ext cx="74661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E7D32"/>
              </a:buClr>
              <a:buSzPts val="1918"/>
              <a:buFont typeface="Calibri"/>
              <a:buNone/>
            </a:pPr>
            <a:r>
              <a:rPr b="1" i="0" lang="en-US" sz="1918" u="none" cap="none" strike="noStrike">
                <a:solidFill>
                  <a:srgbClr val="2E7D32"/>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Invest 20% of savings monthly in skill upgrades and learning</a:t>
            </a:r>
            <a:endParaRPr b="0" i="0" sz="1918" u="none" cap="none" strike="noStrike">
              <a:solidFill>
                <a:srgbClr val="000000"/>
              </a:solidFill>
              <a:latin typeface="Calibri"/>
              <a:ea typeface="Calibri"/>
              <a:cs typeface="Calibri"/>
              <a:sym typeface="Calibri"/>
            </a:endParaRPr>
          </a:p>
        </p:txBody>
      </p:sp>
      <p:sp>
        <p:nvSpPr>
          <p:cNvPr id="846" name="Google Shape;846;g3e6510cc91a_0_571"/>
          <p:cNvSpPr/>
          <p:nvPr/>
        </p:nvSpPr>
        <p:spPr>
          <a:xfrm>
            <a:off x="9306308" y="7212074"/>
            <a:ext cx="74661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E7D32"/>
              </a:buClr>
              <a:buSzPts val="1918"/>
              <a:buFont typeface="Calibri"/>
              <a:buNone/>
            </a:pPr>
            <a:r>
              <a:rPr b="1" i="0" lang="en-US" sz="1918" u="none" cap="none" strike="noStrike">
                <a:solidFill>
                  <a:srgbClr val="2E7D32"/>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Keep $100-200 emergency fund for equipment replacement</a:t>
            </a:r>
            <a:endParaRPr b="0" i="0" sz="1918" u="none" cap="none" strike="noStrike">
              <a:solidFill>
                <a:srgbClr val="000000"/>
              </a:solidFill>
              <a:latin typeface="Calibri"/>
              <a:ea typeface="Calibri"/>
              <a:cs typeface="Calibri"/>
              <a:sym typeface="Calibri"/>
            </a:endParaRPr>
          </a:p>
        </p:txBody>
      </p:sp>
      <p:sp>
        <p:nvSpPr>
          <p:cNvPr id="847" name="Google Shape;847;g3e6510cc91a_0_571"/>
          <p:cNvSpPr/>
          <p:nvPr/>
        </p:nvSpPr>
        <p:spPr>
          <a:xfrm>
            <a:off x="9306308" y="7884491"/>
            <a:ext cx="7466100" cy="61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E7D32"/>
              </a:buClr>
              <a:buSzPts val="1918"/>
              <a:buFont typeface="Calibri"/>
              <a:buNone/>
            </a:pPr>
            <a:r>
              <a:rPr b="1" i="0" lang="en-US" sz="1918" u="none" cap="none" strike="noStrike">
                <a:solidFill>
                  <a:srgbClr val="2E7D32"/>
                </a:solidFill>
                <a:latin typeface="Calibri"/>
                <a:ea typeface="Calibri"/>
                <a:cs typeface="Calibri"/>
                <a:sym typeface="Calibri"/>
              </a:rPr>
              <a:t>✓  </a:t>
            </a:r>
            <a:r>
              <a:rPr b="0" i="0" lang="en-US" sz="1918" u="none" cap="none" strike="noStrike">
                <a:solidFill>
                  <a:srgbClr val="1F2D5A"/>
                </a:solidFill>
                <a:latin typeface="Calibri"/>
                <a:ea typeface="Calibri"/>
                <a:cs typeface="Calibri"/>
                <a:sym typeface="Calibri"/>
              </a:rPr>
              <a:t>Build a direct client base outside platforms as permanent backup</a:t>
            </a:r>
            <a:endParaRPr b="0" i="0" sz="1918" u="none" cap="none" strike="noStrike">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51" name="Shape 851"/>
        <p:cNvGrpSpPr/>
        <p:nvPr/>
      </p:nvGrpSpPr>
      <p:grpSpPr>
        <a:xfrm>
          <a:off x="0" y="0"/>
          <a:ext cx="0" cy="0"/>
          <a:chOff x="0" y="0"/>
          <a:chExt cx="0" cy="0"/>
        </a:xfrm>
      </p:grpSpPr>
      <p:grpSp>
        <p:nvGrpSpPr>
          <p:cNvPr id="852" name="Google Shape;852;g3e6510cc91a_0_556"/>
          <p:cNvGrpSpPr/>
          <p:nvPr/>
        </p:nvGrpSpPr>
        <p:grpSpPr>
          <a:xfrm>
            <a:off x="1028700" y="811707"/>
            <a:ext cx="16230707" cy="8446648"/>
            <a:chOff x="0" y="-57150"/>
            <a:chExt cx="4274726" cy="2224617"/>
          </a:xfrm>
        </p:grpSpPr>
        <p:sp>
          <p:nvSpPr>
            <p:cNvPr id="853" name="Google Shape;853;g3e6510cc91a_0_55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54" name="Google Shape;854;g3e6510cc91a_0_55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55" name="Google Shape;855;g3e6510cc91a_0_55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56" name="Google Shape;856;g3e6510cc91a_0_55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57" name="Google Shape;857;g3e6510cc91a_0_55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58" name="Google Shape;858;g3e6510cc91a_0_55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g3e6510cc91a_0_55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0" name="Google Shape;860;g3e6510cc91a_0_556"/>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861" name="Google Shape;861;g3e6510cc91a_0_556"/>
          <p:cNvSpPr/>
          <p:nvPr/>
        </p:nvSpPr>
        <p:spPr>
          <a:xfrm>
            <a:off x="1028700" y="3051475"/>
            <a:ext cx="16230600" cy="117000"/>
          </a:xfrm>
          <a:prstGeom prst="rect">
            <a:avLst/>
          </a:prstGeom>
          <a:solidFill>
            <a:srgbClr val="1A5CB0"/>
          </a:solidFill>
          <a:ln cap="flat" cmpd="sng" w="23275">
            <a:solidFill>
              <a:srgbClr val="1A5CB0"/>
            </a:solidFill>
            <a:prstDash val="solid"/>
            <a:round/>
            <a:headEnd len="sm" w="sm" type="none"/>
            <a:tailEnd len="sm" w="sm" type="none"/>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862" name="Google Shape;862;g3e6510cc91a_0_556"/>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863" name="Google Shape;863;g3e6510cc91a_0_556"/>
          <p:cNvSpPr/>
          <p:nvPr/>
        </p:nvSpPr>
        <p:spPr>
          <a:xfrm>
            <a:off x="646100" y="1394200"/>
            <a:ext cx="16613400" cy="1768500"/>
          </a:xfrm>
          <a:prstGeom prst="rect">
            <a:avLst/>
          </a:prstGeom>
          <a:noFill/>
          <a:ln>
            <a:noFill/>
          </a:ln>
        </p:spPr>
        <p:txBody>
          <a:bodyPr anchorCtr="0" anchor="ctr" bIns="163700" lIns="163700" spcFirstLastPara="1" rIns="163700" wrap="square" tIns="163700">
            <a:noAutofit/>
          </a:bodyPr>
          <a:lstStyle/>
          <a:p>
            <a:pPr indent="0" lvl="0" marL="0" rtl="0" algn="l">
              <a:spcBef>
                <a:spcPts val="0"/>
              </a:spcBef>
              <a:spcAft>
                <a:spcPts val="0"/>
              </a:spcAft>
              <a:buNone/>
            </a:pPr>
            <a:r>
              <a:t/>
            </a:r>
            <a:endParaRPr/>
          </a:p>
        </p:txBody>
      </p:sp>
      <p:sp>
        <p:nvSpPr>
          <p:cNvPr id="864" name="Google Shape;864;g3e6510cc91a_0_556"/>
          <p:cNvSpPr/>
          <p:nvPr/>
        </p:nvSpPr>
        <p:spPr>
          <a:xfrm>
            <a:off x="1227565" y="1476070"/>
            <a:ext cx="15450000" cy="163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014"/>
              <a:buFont typeface="Arial Black"/>
              <a:buNone/>
            </a:pPr>
            <a:r>
              <a:rPr b="1" i="0" lang="en-US" sz="4114" u="none" cap="none" strike="noStrike">
                <a:solidFill>
                  <a:schemeClr val="dk1"/>
                </a:solidFill>
                <a:latin typeface="Trebuchet MS"/>
                <a:ea typeface="Trebuchet MS"/>
                <a:cs typeface="Trebuchet MS"/>
                <a:sym typeface="Trebuchet MS"/>
              </a:rPr>
              <a:t>Contracts and Client Protection — Non-Negotiable</a:t>
            </a:r>
            <a:endParaRPr i="0" sz="4114" u="none" cap="none" strike="noStrike">
              <a:solidFill>
                <a:schemeClr val="dk1"/>
              </a:solidFill>
              <a:latin typeface="Trebuchet MS"/>
              <a:ea typeface="Trebuchet MS"/>
              <a:cs typeface="Trebuchet MS"/>
              <a:sym typeface="Trebuchet MS"/>
            </a:endParaRPr>
          </a:p>
        </p:txBody>
      </p:sp>
      <p:sp>
        <p:nvSpPr>
          <p:cNvPr id="865" name="Google Shape;865;g3e6510cc91a_0_556"/>
          <p:cNvSpPr/>
          <p:nvPr/>
        </p:nvSpPr>
        <p:spPr>
          <a:xfrm>
            <a:off x="1227565" y="3391820"/>
            <a:ext cx="15450000" cy="8187000"/>
          </a:xfrm>
          <a:prstGeom prst="rect">
            <a:avLst/>
          </a:prstGeom>
          <a:noFill/>
          <a:ln>
            <a:noFill/>
          </a:ln>
        </p:spPr>
        <p:txBody>
          <a:bodyPr anchorCtr="0" anchor="t" bIns="0" lIns="0" spcFirstLastPara="1" rIns="0" wrap="square" tIns="0">
            <a:noAutofit/>
          </a:bodyPr>
          <a:lstStyle/>
          <a:p>
            <a:pPr indent="-614021" lvl="0" marL="614021" marR="0" rtl="0" algn="l">
              <a:spcBef>
                <a:spcPts val="0"/>
              </a:spcBef>
              <a:spcAft>
                <a:spcPts val="0"/>
              </a:spcAft>
              <a:buClr>
                <a:srgbClr val="1F2D5A"/>
              </a:buClr>
              <a:buSzPts val="2507"/>
              <a:buFont typeface="Calibri"/>
              <a:buChar char="•"/>
            </a:pPr>
            <a:r>
              <a:rPr b="1" i="0" lang="en-US" sz="2507" u="none" cap="none" strike="noStrike">
                <a:solidFill>
                  <a:srgbClr val="1F2D5A"/>
                </a:solidFill>
                <a:latin typeface="Calibri"/>
                <a:ea typeface="Calibri"/>
                <a:cs typeface="Calibri"/>
                <a:sym typeface="Calibri"/>
              </a:rPr>
              <a:t>Every professional engagement needs a written agreement:</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Scope of work: exactly what you deliver, in what format, by when</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Payment terms: amount, schedule, method, and late payment consequences</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Revision policy: how many rounds of edits are included in the price</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Ownership: who owns the work after payment is complete</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Confidentiality: what client information you will protect and not share</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1" i="0" lang="en-US" sz="2507" u="none" cap="none" strike="noStrike">
                <a:solidFill>
                  <a:srgbClr val="1F2D5A"/>
                </a:solidFill>
                <a:latin typeface="Calibri"/>
                <a:ea typeface="Calibri"/>
                <a:cs typeface="Calibri"/>
                <a:sym typeface="Calibri"/>
              </a:rPr>
              <a:t>Free contract tools for freelancers:</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Bonsai — free contract templates for common freelance service categories</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AND.CO — invoice + contract + time tracking in one free tool</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HelloSign / Dropbox Sign — free e-signature for up to 3 documents per month</a:t>
            </a:r>
            <a:endParaRPr b="0" i="0" sz="2507" u="none" cap="none" strike="noStrike">
              <a:solidFill>
                <a:srgbClr val="000000"/>
              </a:solidFill>
              <a:latin typeface="Calibri"/>
              <a:ea typeface="Calibri"/>
              <a:cs typeface="Calibri"/>
              <a:sym typeface="Calibri"/>
            </a:endParaRPr>
          </a:p>
          <a:p>
            <a:pPr indent="-614021" lvl="0" marL="614021" marR="0" rtl="0" algn="l">
              <a:spcBef>
                <a:spcPts val="716"/>
              </a:spcBef>
              <a:spcAft>
                <a:spcPts val="0"/>
              </a:spcAft>
              <a:buClr>
                <a:srgbClr val="1F2D5A"/>
              </a:buClr>
              <a:buSzPts val="2507"/>
              <a:buFont typeface="Calibri"/>
              <a:buChar char="•"/>
            </a:pPr>
            <a:r>
              <a:rPr b="0" i="0" lang="en-US" sz="2507" u="none" cap="none" strike="noStrike">
                <a:solidFill>
                  <a:srgbClr val="1F2D5A"/>
                </a:solidFill>
                <a:latin typeface="Calibri"/>
                <a:ea typeface="Calibri"/>
                <a:cs typeface="Calibri"/>
                <a:sym typeface="Calibri"/>
              </a:rPr>
              <a:t>Simple Google Doc — professional and legally valid in most jurisdictions</a:t>
            </a:r>
            <a:endParaRPr b="0" i="0" sz="2507" u="none" cap="none" strike="noStrike">
              <a:solidFill>
                <a:srgbClr val="000000"/>
              </a:solidFill>
              <a:latin typeface="Calibri"/>
              <a:ea typeface="Calibri"/>
              <a:cs typeface="Calibri"/>
              <a:sym typeface="Calibri"/>
            </a:endParaRPr>
          </a:p>
        </p:txBody>
      </p:sp>
      <p:sp>
        <p:nvSpPr>
          <p:cNvPr id="866" name="Google Shape;866;g3e6510cc91a_0_556"/>
          <p:cNvSpPr/>
          <p:nvPr/>
        </p:nvSpPr>
        <p:spPr>
          <a:xfrm>
            <a:off x="1061432" y="9286435"/>
            <a:ext cx="15865500" cy="900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28"/>
              <a:buFont typeface="Calibri"/>
              <a:buNone/>
            </a:pPr>
            <a:r>
              <a:t/>
            </a:r>
            <a:endParaRPr b="0" i="0" sz="2328" u="none" cap="none" strike="noStrik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70" name="Shape 870"/>
        <p:cNvGrpSpPr/>
        <p:nvPr/>
      </p:nvGrpSpPr>
      <p:grpSpPr>
        <a:xfrm>
          <a:off x="0" y="0"/>
          <a:ext cx="0" cy="0"/>
          <a:chOff x="0" y="0"/>
          <a:chExt cx="0" cy="0"/>
        </a:xfrm>
      </p:grpSpPr>
      <p:grpSp>
        <p:nvGrpSpPr>
          <p:cNvPr id="871" name="Google Shape;871;g3e6510cc91a_0_541"/>
          <p:cNvGrpSpPr/>
          <p:nvPr/>
        </p:nvGrpSpPr>
        <p:grpSpPr>
          <a:xfrm>
            <a:off x="1028700" y="811707"/>
            <a:ext cx="16230707" cy="8446648"/>
            <a:chOff x="0" y="-57150"/>
            <a:chExt cx="4274726" cy="2224617"/>
          </a:xfrm>
        </p:grpSpPr>
        <p:sp>
          <p:nvSpPr>
            <p:cNvPr id="872" name="Google Shape;872;g3e6510cc91a_0_54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73" name="Google Shape;873;g3e6510cc91a_0_54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4" name="Google Shape;874;g3e6510cc91a_0_54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75" name="Google Shape;875;g3e6510cc91a_0_54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76" name="Google Shape;876;g3e6510cc91a_0_54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77" name="Google Shape;877;g3e6510cc91a_0_54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8" name="Google Shape;878;g3e6510cc91a_0_54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9" name="Google Shape;879;g3e6510cc91a_0_541"/>
          <p:cNvSpPr/>
          <p:nvPr/>
        </p:nvSpPr>
        <p:spPr>
          <a:xfrm>
            <a:off x="646000" y="1394200"/>
            <a:ext cx="16613400" cy="1809900"/>
          </a:xfrm>
          <a:prstGeom prst="rect">
            <a:avLst/>
          </a:prstGeom>
          <a:noFill/>
          <a:ln>
            <a:noFill/>
          </a:ln>
        </p:spPr>
        <p:txBody>
          <a:bodyPr anchorCtr="0" anchor="ctr" bIns="167525" lIns="167525" spcFirstLastPara="1" rIns="167525" wrap="square" tIns="167525">
            <a:noAutofit/>
          </a:bodyPr>
          <a:lstStyle/>
          <a:p>
            <a:pPr indent="0" lvl="0" marL="0" rtl="0" algn="l">
              <a:spcBef>
                <a:spcPts val="0"/>
              </a:spcBef>
              <a:spcAft>
                <a:spcPts val="0"/>
              </a:spcAft>
              <a:buNone/>
            </a:pPr>
            <a:r>
              <a:t/>
            </a:r>
            <a:endParaRPr/>
          </a:p>
        </p:txBody>
      </p:sp>
      <p:sp>
        <p:nvSpPr>
          <p:cNvPr id="880" name="Google Shape;880;g3e6510cc91a_0_541"/>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881" name="Google Shape;881;g3e6510cc91a_0_541"/>
          <p:cNvSpPr/>
          <p:nvPr/>
        </p:nvSpPr>
        <p:spPr>
          <a:xfrm>
            <a:off x="1028613" y="1402746"/>
            <a:ext cx="4057800" cy="1168800"/>
          </a:xfrm>
          <a:prstGeom prst="rect">
            <a:avLst/>
          </a:prstGeom>
          <a:solidFill>
            <a:srgbClr val="E8A000"/>
          </a:solidFill>
          <a:ln cap="flat" cmpd="sng" w="22550">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82" name="Google Shape;882;g3e6510cc91a_0_541"/>
          <p:cNvSpPr/>
          <p:nvPr/>
        </p:nvSpPr>
        <p:spPr>
          <a:xfrm>
            <a:off x="1190920" y="1402746"/>
            <a:ext cx="3895200" cy="1168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85"/>
              <a:buFont typeface="Calibri"/>
              <a:buNone/>
            </a:pPr>
            <a:r>
              <a:rPr b="1" i="0" lang="en-US" sz="2285" u="none" cap="none" strike="noStrike">
                <a:solidFill>
                  <a:srgbClr val="FFFFFF"/>
                </a:solidFill>
                <a:latin typeface="Trebuchet MS"/>
                <a:ea typeface="Trebuchet MS"/>
                <a:cs typeface="Trebuchet MS"/>
                <a:sym typeface="Trebuchet MS"/>
              </a:rPr>
              <a:t>📹  CASE STUDY</a:t>
            </a:r>
            <a:endParaRPr i="0" sz="2285" u="none" cap="none" strike="noStrike">
              <a:solidFill>
                <a:srgbClr val="000000"/>
              </a:solidFill>
              <a:latin typeface="Trebuchet MS"/>
              <a:ea typeface="Trebuchet MS"/>
              <a:cs typeface="Trebuchet MS"/>
              <a:sym typeface="Trebuchet MS"/>
            </a:endParaRPr>
          </a:p>
        </p:txBody>
      </p:sp>
      <p:sp>
        <p:nvSpPr>
          <p:cNvPr id="883" name="Google Shape;883;g3e6510cc91a_0_541"/>
          <p:cNvSpPr/>
          <p:nvPr/>
        </p:nvSpPr>
        <p:spPr>
          <a:xfrm>
            <a:off x="5086288" y="1402746"/>
            <a:ext cx="121731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84" name="Google Shape;884;g3e6510cc91a_0_541"/>
          <p:cNvSpPr/>
          <p:nvPr/>
        </p:nvSpPr>
        <p:spPr>
          <a:xfrm>
            <a:off x="5329748" y="1402746"/>
            <a:ext cx="118482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550"/>
              <a:buFont typeface="Arial Black"/>
              <a:buNone/>
            </a:pPr>
            <a:r>
              <a:rPr b="1" i="0" lang="en-US" sz="3050" u="none" cap="none" strike="noStrike">
                <a:solidFill>
                  <a:schemeClr val="dk1"/>
                </a:solidFill>
                <a:latin typeface="Trebuchet MS"/>
                <a:ea typeface="Trebuchet MS"/>
                <a:cs typeface="Trebuchet MS"/>
                <a:sym typeface="Trebuchet MS"/>
              </a:rPr>
              <a:t>From First Gig to Stable Income — Nadia's Journey</a:t>
            </a:r>
            <a:endParaRPr i="0" sz="3050" u="none" cap="none" strike="noStrike">
              <a:solidFill>
                <a:schemeClr val="dk1"/>
              </a:solidFill>
              <a:latin typeface="Trebuchet MS"/>
              <a:ea typeface="Trebuchet MS"/>
              <a:cs typeface="Trebuchet MS"/>
              <a:sym typeface="Trebuchet MS"/>
            </a:endParaRPr>
          </a:p>
        </p:txBody>
      </p:sp>
      <p:sp>
        <p:nvSpPr>
          <p:cNvPr id="885" name="Google Shape;885;g3e6510cc91a_0_541"/>
          <p:cNvSpPr/>
          <p:nvPr/>
        </p:nvSpPr>
        <p:spPr>
          <a:xfrm>
            <a:off x="1353227" y="2733664"/>
            <a:ext cx="15581700" cy="2191200"/>
          </a:xfrm>
          <a:prstGeom prst="rect">
            <a:avLst/>
          </a:prstGeom>
          <a:solidFill>
            <a:srgbClr val="FFF8F2"/>
          </a:solidFill>
          <a:ln cap="flat" cmpd="sng" w="45075">
            <a:solidFill>
              <a:srgbClr val="E8A000"/>
            </a:solidFill>
            <a:prstDash val="solid"/>
            <a:round/>
            <a:headEnd len="sm" w="sm" type="none"/>
            <a:tailEnd len="sm" w="sm" type="none"/>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886" name="Google Shape;886;g3e6510cc91a_0_541"/>
          <p:cNvSpPr/>
          <p:nvPr/>
        </p:nvSpPr>
        <p:spPr>
          <a:xfrm>
            <a:off x="1677840" y="2733664"/>
            <a:ext cx="15094200" cy="2191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2308"/>
              <a:buFont typeface="Calibri"/>
              <a:buNone/>
            </a:pPr>
            <a:r>
              <a:rPr b="0" i="0" lang="en-US" sz="2308" u="none" cap="none" strike="noStrike">
                <a:solidFill>
                  <a:srgbClr val="1F2D5A"/>
                </a:solidFill>
                <a:latin typeface="Calibri"/>
                <a:ea typeface="Calibri"/>
                <a:cs typeface="Calibri"/>
                <a:sym typeface="Calibri"/>
              </a:rPr>
              <a:t>Nadia, 23, rural Nigeria, completed all 4 modules. Month 1: she identified her niche — automation setup for local healthcare clinics. She spent $0 on tools (all free tiers). Month 2: first client, a private clinic, paid $180 for a booking system. Month 3: clinic referred her to 2 others ($160 + $200). Month 4: she converted the first clinic to a $90/month maintenance retainer. Month 6: 4 clients, 2 retainers = $580 guaranteed monthly plus project income. She has not left her community.</a:t>
            </a:r>
            <a:endParaRPr b="0" i="0" sz="2308" u="none" cap="none" strike="noStrike">
              <a:solidFill>
                <a:srgbClr val="000000"/>
              </a:solidFill>
              <a:latin typeface="Calibri"/>
              <a:ea typeface="Calibri"/>
              <a:cs typeface="Calibri"/>
              <a:sym typeface="Calibri"/>
            </a:endParaRPr>
          </a:p>
        </p:txBody>
      </p:sp>
      <p:sp>
        <p:nvSpPr>
          <p:cNvPr id="887" name="Google Shape;887;g3e6510cc91a_0_541"/>
          <p:cNvSpPr/>
          <p:nvPr/>
        </p:nvSpPr>
        <p:spPr>
          <a:xfrm>
            <a:off x="1434380" y="5135810"/>
            <a:ext cx="8115300" cy="649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840"/>
              <a:buFont typeface="Calibri"/>
              <a:buNone/>
            </a:pPr>
            <a:r>
              <a:rPr b="1" i="0" lang="en-US" sz="2840" cap="none" strike="noStrike">
                <a:solidFill>
                  <a:srgbClr val="980000"/>
                </a:solidFill>
                <a:latin typeface="Calibri"/>
                <a:ea typeface="Calibri"/>
                <a:cs typeface="Calibri"/>
                <a:sym typeface="Calibri"/>
              </a:rPr>
              <a:t>Learning Questions</a:t>
            </a:r>
            <a:endParaRPr b="0" i="0" sz="2840" cap="none" strike="noStrike">
              <a:solidFill>
                <a:srgbClr val="980000"/>
              </a:solidFill>
              <a:latin typeface="Calibri"/>
              <a:ea typeface="Calibri"/>
              <a:cs typeface="Calibri"/>
              <a:sym typeface="Calibri"/>
            </a:endParaRPr>
          </a:p>
        </p:txBody>
      </p:sp>
      <p:sp>
        <p:nvSpPr>
          <p:cNvPr id="888" name="Google Shape;888;g3e6510cc91a_0_541"/>
          <p:cNvSpPr/>
          <p:nvPr/>
        </p:nvSpPr>
        <p:spPr>
          <a:xfrm>
            <a:off x="1434380" y="5752577"/>
            <a:ext cx="15419100" cy="811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D5A"/>
              </a:buClr>
              <a:buSzPts val="2308"/>
              <a:buFont typeface="Calibri"/>
              <a:buNone/>
            </a:pPr>
            <a:r>
              <a:rPr b="0" i="0" lang="en-US" sz="2508" u="none" cap="none" strike="noStrike">
                <a:solidFill>
                  <a:srgbClr val="1F2D5A"/>
                </a:solidFill>
                <a:latin typeface="Calibri"/>
                <a:ea typeface="Calibri"/>
                <a:cs typeface="Calibri"/>
                <a:sym typeface="Calibri"/>
              </a:rPr>
              <a:t>1.  What decision in Month 1 set up Nadia's success trajectory — and why was specificity key?</a:t>
            </a:r>
            <a:endParaRPr b="0" i="0" sz="2508"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308"/>
              <a:buFont typeface="Calibri"/>
              <a:buNone/>
            </a:pPr>
            <a:r>
              <a:rPr b="0" i="0" lang="en-US" sz="2508" u="none" cap="none" strike="noStrike">
                <a:solidFill>
                  <a:srgbClr val="1F2D5A"/>
                </a:solidFill>
                <a:latin typeface="Calibri"/>
                <a:ea typeface="Calibri"/>
                <a:cs typeface="Calibri"/>
                <a:sym typeface="Calibri"/>
              </a:rPr>
              <a:t>2.  How did the referral strategy work, and what did she do to make referrals likely?</a:t>
            </a:r>
            <a:endParaRPr b="0" i="0" sz="2508"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308"/>
              <a:buFont typeface="Calibri"/>
              <a:buNone/>
            </a:pPr>
            <a:r>
              <a:rPr b="0" i="0" lang="en-US" sz="2508" u="none" cap="none" strike="noStrike">
                <a:solidFill>
                  <a:srgbClr val="1F2D5A"/>
                </a:solidFill>
                <a:latin typeface="Calibri"/>
                <a:ea typeface="Calibri"/>
                <a:cs typeface="Calibri"/>
                <a:sym typeface="Calibri"/>
              </a:rPr>
              <a:t>3.  Calculate Nadia's net profit in Month 6 using the 50-30-20 rule — what does each allocation contain?</a:t>
            </a:r>
            <a:endParaRPr b="0" i="0" sz="2508" u="none" cap="none" strike="noStrike">
              <a:solidFill>
                <a:srgbClr val="000000"/>
              </a:solidFill>
              <a:latin typeface="Calibri"/>
              <a:ea typeface="Calibri"/>
              <a:cs typeface="Calibri"/>
              <a:sym typeface="Calibri"/>
            </a:endParaRPr>
          </a:p>
          <a:p>
            <a:pPr indent="0" lvl="0" marL="0" marR="0" rtl="0" algn="l">
              <a:spcBef>
                <a:spcPts val="1065"/>
              </a:spcBef>
              <a:spcAft>
                <a:spcPts val="0"/>
              </a:spcAft>
              <a:buClr>
                <a:srgbClr val="1F2D5A"/>
              </a:buClr>
              <a:buSzPts val="2308"/>
              <a:buFont typeface="Calibri"/>
              <a:buNone/>
            </a:pPr>
            <a:r>
              <a:rPr b="0" i="0" lang="en-US" sz="2508" u="none" cap="none" strike="noStrike">
                <a:solidFill>
                  <a:srgbClr val="1F2D5A"/>
                </a:solidFill>
                <a:latin typeface="Calibri"/>
                <a:ea typeface="Calibri"/>
                <a:cs typeface="Calibri"/>
                <a:sym typeface="Calibri"/>
              </a:rPr>
              <a:t>4.  What are the top 3 risks Nadia faces as she grows to 8 clients, and how should she mitigate each?</a:t>
            </a:r>
            <a:endParaRPr b="0" i="0" sz="2508" u="none" cap="none" strike="noStrik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892" name="Shape 892"/>
        <p:cNvGrpSpPr/>
        <p:nvPr/>
      </p:nvGrpSpPr>
      <p:grpSpPr>
        <a:xfrm>
          <a:off x="0" y="0"/>
          <a:ext cx="0" cy="0"/>
          <a:chOff x="0" y="0"/>
          <a:chExt cx="0" cy="0"/>
        </a:xfrm>
      </p:grpSpPr>
      <p:grpSp>
        <p:nvGrpSpPr>
          <p:cNvPr id="893" name="Google Shape;893;g3e6510cc91a_0_891"/>
          <p:cNvGrpSpPr/>
          <p:nvPr/>
        </p:nvGrpSpPr>
        <p:grpSpPr>
          <a:xfrm>
            <a:off x="1028700" y="811707"/>
            <a:ext cx="16230707" cy="8446648"/>
            <a:chOff x="0" y="-57150"/>
            <a:chExt cx="4274726" cy="2224617"/>
          </a:xfrm>
        </p:grpSpPr>
        <p:sp>
          <p:nvSpPr>
            <p:cNvPr id="894" name="Google Shape;894;g3e6510cc91a_0_891"/>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895" name="Google Shape;895;g3e6510cc91a_0_891"/>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96" name="Google Shape;896;g3e6510cc91a_0_891"/>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897" name="Google Shape;897;g3e6510cc91a_0_891"/>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898" name="Google Shape;898;g3e6510cc91a_0_891"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899" name="Google Shape;899;g3e6510cc91a_0_891"/>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0" name="Google Shape;900;g3e6510cc91a_0_891"/>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1" name="Google Shape;901;g3e6510cc91a_0_891"/>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902" name="Google Shape;902;g3e6510cc91a_0_891"/>
          <p:cNvSpPr/>
          <p:nvPr/>
        </p:nvSpPr>
        <p:spPr>
          <a:xfrm>
            <a:off x="5086288" y="1402746"/>
            <a:ext cx="121731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03" name="Google Shape;903;g3e6510cc91a_0_891"/>
          <p:cNvSpPr/>
          <p:nvPr/>
        </p:nvSpPr>
        <p:spPr>
          <a:xfrm>
            <a:off x="5329748" y="1402746"/>
            <a:ext cx="118482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550"/>
              <a:buFont typeface="Arial Black"/>
              <a:buNone/>
            </a:pPr>
            <a:r>
              <a:t/>
            </a:r>
            <a:endParaRPr i="0" sz="3050" u="none" cap="none" strike="noStrike">
              <a:solidFill>
                <a:schemeClr val="dk1"/>
              </a:solidFill>
              <a:latin typeface="Trebuchet MS"/>
              <a:ea typeface="Trebuchet MS"/>
              <a:cs typeface="Trebuchet MS"/>
              <a:sym typeface="Trebuchet MS"/>
            </a:endParaRPr>
          </a:p>
        </p:txBody>
      </p:sp>
      <p:sp>
        <p:nvSpPr>
          <p:cNvPr id="904" name="Google Shape;904;g3e6510cc91a_0_891"/>
          <p:cNvSpPr/>
          <p:nvPr/>
        </p:nvSpPr>
        <p:spPr>
          <a:xfrm>
            <a:off x="1051850" y="1272900"/>
            <a:ext cx="16230600" cy="1402800"/>
          </a:xfrm>
          <a:prstGeom prst="rect">
            <a:avLst/>
          </a:prstGeom>
          <a:solidFill>
            <a:srgbClr val="1A5CB0"/>
          </a:solidFill>
          <a:ln cap="flat" cmpd="sng" w="18050">
            <a:solidFill>
              <a:srgbClr val="1A5CB0"/>
            </a:solidFill>
            <a:prstDash val="solid"/>
            <a:round/>
            <a:headEnd len="sm" w="sm" type="none"/>
            <a:tailEnd len="sm" w="sm" type="none"/>
          </a:ln>
        </p:spPr>
        <p:txBody>
          <a:bodyPr anchorCtr="0" anchor="ctr" bIns="129875" lIns="129875" spcFirstLastPara="1" rIns="129875" wrap="square" tIns="129875">
            <a:noAutofit/>
          </a:bodyPr>
          <a:lstStyle/>
          <a:p>
            <a:pPr indent="0" lvl="0" marL="0" rtl="0" algn="l">
              <a:spcBef>
                <a:spcPts val="0"/>
              </a:spcBef>
              <a:spcAft>
                <a:spcPts val="0"/>
              </a:spcAft>
              <a:buNone/>
            </a:pPr>
            <a:r>
              <a:t/>
            </a:r>
            <a:endParaRPr/>
          </a:p>
        </p:txBody>
      </p:sp>
      <p:sp>
        <p:nvSpPr>
          <p:cNvPr id="905" name="Google Shape;905;g3e6510cc91a_0_891"/>
          <p:cNvSpPr/>
          <p:nvPr/>
        </p:nvSpPr>
        <p:spPr>
          <a:xfrm>
            <a:off x="1246463" y="1337850"/>
            <a:ext cx="15454200" cy="129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978"/>
              <a:buFont typeface="Arial Black"/>
              <a:buNone/>
            </a:pPr>
            <a:r>
              <a:rPr b="1" i="0" lang="en-US" sz="3978" u="none" cap="none" strike="noStrike">
                <a:solidFill>
                  <a:srgbClr val="FFFFFF"/>
                </a:solidFill>
                <a:latin typeface="Trebuchet MS"/>
                <a:ea typeface="Trebuchet MS"/>
                <a:cs typeface="Trebuchet MS"/>
                <a:sym typeface="Trebuchet MS"/>
              </a:rPr>
              <a:t>📖  Glossary</a:t>
            </a:r>
            <a:endParaRPr i="0" sz="3978" u="none" cap="none" strike="noStrike">
              <a:solidFill>
                <a:srgbClr val="000000"/>
              </a:solidFill>
              <a:latin typeface="Trebuchet MS"/>
              <a:ea typeface="Trebuchet MS"/>
              <a:cs typeface="Trebuchet MS"/>
              <a:sym typeface="Trebuchet MS"/>
            </a:endParaRPr>
          </a:p>
        </p:txBody>
      </p:sp>
      <p:sp>
        <p:nvSpPr>
          <p:cNvPr id="906" name="Google Shape;906;g3e6510cc91a_0_891"/>
          <p:cNvSpPr/>
          <p:nvPr/>
        </p:nvSpPr>
        <p:spPr>
          <a:xfrm>
            <a:off x="1246463" y="2857686"/>
            <a:ext cx="15454200" cy="935400"/>
          </a:xfrm>
          <a:prstGeom prst="rect">
            <a:avLst/>
          </a:prstGeom>
          <a:solidFill>
            <a:srgbClr val="EBF4FC"/>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1989"/>
              <a:buFont typeface="Calibri"/>
              <a:buNone/>
            </a:pPr>
            <a:r>
              <a:rPr b="1" lang="en-US" sz="1989">
                <a:solidFill>
                  <a:srgbClr val="B85C00"/>
                </a:solidFill>
                <a:latin typeface="Calibri"/>
                <a:ea typeface="Calibri"/>
                <a:cs typeface="Calibri"/>
                <a:sym typeface="Calibri"/>
              </a:rPr>
              <a:t>  </a:t>
            </a:r>
            <a:r>
              <a:rPr b="1" i="0" lang="en-US" sz="1989" u="none" cap="none" strike="noStrike">
                <a:solidFill>
                  <a:srgbClr val="7C3AED"/>
                </a:solidFill>
                <a:latin typeface="Calibri"/>
                <a:ea typeface="Calibri"/>
                <a:cs typeface="Calibri"/>
                <a:sym typeface="Calibri"/>
              </a:rPr>
              <a:t>Value Proposition:  </a:t>
            </a:r>
            <a:r>
              <a:rPr b="0" i="0" lang="en-US" sz="1989" u="none" cap="none" strike="noStrike">
                <a:solidFill>
                  <a:srgbClr val="1F2D5A"/>
                </a:solidFill>
                <a:latin typeface="Calibri"/>
                <a:ea typeface="Calibri"/>
                <a:cs typeface="Calibri"/>
                <a:sym typeface="Calibri"/>
              </a:rPr>
              <a:t>A clear statement explaining the benefit you deliver, who you serve, and why clients should choose you over alternatives</a:t>
            </a:r>
            <a:endParaRPr b="0" i="0" sz="1989" u="none" cap="none" strike="noStrike">
              <a:solidFill>
                <a:srgbClr val="000000"/>
              </a:solidFill>
              <a:latin typeface="Calibri"/>
              <a:ea typeface="Calibri"/>
              <a:cs typeface="Calibri"/>
              <a:sym typeface="Calibri"/>
            </a:endParaRPr>
          </a:p>
        </p:txBody>
      </p:sp>
      <p:cxnSp>
        <p:nvCxnSpPr>
          <p:cNvPr id="907" name="Google Shape;907;g3e6510cc91a_0_891"/>
          <p:cNvCxnSpPr/>
          <p:nvPr/>
        </p:nvCxnSpPr>
        <p:spPr>
          <a:xfrm>
            <a:off x="1246463" y="3844929"/>
            <a:ext cx="15454200" cy="0"/>
          </a:xfrm>
          <a:prstGeom prst="straightConnector1">
            <a:avLst/>
          </a:prstGeom>
          <a:noFill/>
          <a:ln cap="flat" cmpd="sng" w="13525">
            <a:solidFill>
              <a:srgbClr val="EEEEEE"/>
            </a:solidFill>
            <a:prstDash val="solid"/>
            <a:round/>
            <a:headEnd len="sm" w="sm" type="none"/>
            <a:tailEnd len="sm" w="sm" type="none"/>
          </a:ln>
        </p:spPr>
      </p:cxnSp>
      <p:sp>
        <p:nvSpPr>
          <p:cNvPr id="908" name="Google Shape;908;g3e6510cc91a_0_891"/>
          <p:cNvSpPr/>
          <p:nvPr/>
        </p:nvSpPr>
        <p:spPr>
          <a:xfrm>
            <a:off x="1246463" y="3922869"/>
            <a:ext cx="15454200" cy="935400"/>
          </a:xfrm>
          <a:prstGeom prst="rect">
            <a:avLst/>
          </a:prstGeom>
          <a:solidFill>
            <a:srgbClr val="FFF8F2"/>
          </a:solidFill>
          <a:ln cap="flat" cmpd="sng" w="9525">
            <a:solidFill>
              <a:srgbClr val="E8A00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1989"/>
              <a:buFont typeface="Calibri"/>
              <a:buNone/>
            </a:pPr>
            <a:r>
              <a:rPr b="1" lang="en-US" sz="1989">
                <a:solidFill>
                  <a:srgbClr val="B85C00"/>
                </a:solidFill>
                <a:latin typeface="Calibri"/>
                <a:ea typeface="Calibri"/>
                <a:cs typeface="Calibri"/>
                <a:sym typeface="Calibri"/>
              </a:rPr>
              <a:t>  </a:t>
            </a:r>
            <a:r>
              <a:rPr b="1" i="0" lang="en-US" sz="1989" u="none" cap="none" strike="noStrike">
                <a:solidFill>
                  <a:srgbClr val="7C3AED"/>
                </a:solidFill>
                <a:latin typeface="Calibri"/>
                <a:ea typeface="Calibri"/>
                <a:cs typeface="Calibri"/>
                <a:sym typeface="Calibri"/>
              </a:rPr>
              <a:t>Retainer: </a:t>
            </a:r>
            <a:r>
              <a:rPr b="1" i="0" lang="en-US" sz="1989" u="none" cap="none" strike="noStrike">
                <a:solidFill>
                  <a:srgbClr val="B85C00"/>
                </a:solidFill>
                <a:latin typeface="Calibri"/>
                <a:ea typeface="Calibri"/>
                <a:cs typeface="Calibri"/>
                <a:sym typeface="Calibri"/>
              </a:rPr>
              <a:t> </a:t>
            </a:r>
            <a:r>
              <a:rPr b="0" i="0" lang="en-US" sz="1989" u="none" cap="none" strike="noStrike">
                <a:solidFill>
                  <a:srgbClr val="1F2D5A"/>
                </a:solidFill>
                <a:latin typeface="Calibri"/>
                <a:ea typeface="Calibri"/>
                <a:cs typeface="Calibri"/>
                <a:sym typeface="Calibri"/>
              </a:rPr>
              <a:t>A recurring payment agreement where a client pays a fixed monthly fee for ongoing services and guaranteed availability</a:t>
            </a:r>
            <a:endParaRPr b="0" i="0" sz="1989" u="none" cap="none" strike="noStrike">
              <a:solidFill>
                <a:srgbClr val="000000"/>
              </a:solidFill>
              <a:latin typeface="Calibri"/>
              <a:ea typeface="Calibri"/>
              <a:cs typeface="Calibri"/>
              <a:sym typeface="Calibri"/>
            </a:endParaRPr>
          </a:p>
        </p:txBody>
      </p:sp>
      <p:cxnSp>
        <p:nvCxnSpPr>
          <p:cNvPr id="909" name="Google Shape;909;g3e6510cc91a_0_891"/>
          <p:cNvCxnSpPr/>
          <p:nvPr/>
        </p:nvCxnSpPr>
        <p:spPr>
          <a:xfrm>
            <a:off x="1246463" y="4910113"/>
            <a:ext cx="15454200" cy="0"/>
          </a:xfrm>
          <a:prstGeom prst="straightConnector1">
            <a:avLst/>
          </a:prstGeom>
          <a:noFill/>
          <a:ln cap="flat" cmpd="sng" w="13525">
            <a:solidFill>
              <a:srgbClr val="EEEEEE"/>
            </a:solidFill>
            <a:prstDash val="solid"/>
            <a:round/>
            <a:headEnd len="sm" w="sm" type="none"/>
            <a:tailEnd len="sm" w="sm" type="none"/>
          </a:ln>
        </p:spPr>
      </p:cxnSp>
      <p:sp>
        <p:nvSpPr>
          <p:cNvPr id="910" name="Google Shape;910;g3e6510cc91a_0_891"/>
          <p:cNvSpPr/>
          <p:nvPr/>
        </p:nvSpPr>
        <p:spPr>
          <a:xfrm>
            <a:off x="1246463" y="4988053"/>
            <a:ext cx="15454200" cy="935400"/>
          </a:xfrm>
          <a:prstGeom prst="rect">
            <a:avLst/>
          </a:prstGeom>
          <a:solidFill>
            <a:srgbClr val="EBF4FC"/>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1989"/>
              <a:buFont typeface="Calibri"/>
              <a:buNone/>
            </a:pPr>
            <a:r>
              <a:rPr b="1" lang="en-US" sz="1989">
                <a:solidFill>
                  <a:srgbClr val="B85C00"/>
                </a:solidFill>
                <a:latin typeface="Calibri"/>
                <a:ea typeface="Calibri"/>
                <a:cs typeface="Calibri"/>
                <a:sym typeface="Calibri"/>
              </a:rPr>
              <a:t>  </a:t>
            </a:r>
            <a:r>
              <a:rPr b="1" i="0" lang="en-US" sz="1989" u="none" cap="none" strike="noStrike">
                <a:solidFill>
                  <a:srgbClr val="7C3AED"/>
                </a:solidFill>
                <a:latin typeface="Calibri"/>
                <a:ea typeface="Calibri"/>
                <a:cs typeface="Calibri"/>
                <a:sym typeface="Calibri"/>
              </a:rPr>
              <a:t>Productized Service:</a:t>
            </a:r>
            <a:r>
              <a:rPr b="1" i="0" lang="en-US" sz="1989" u="none" cap="none" strike="noStrike">
                <a:solidFill>
                  <a:srgbClr val="B85C00"/>
                </a:solidFill>
                <a:latin typeface="Calibri"/>
                <a:ea typeface="Calibri"/>
                <a:cs typeface="Calibri"/>
                <a:sym typeface="Calibri"/>
              </a:rPr>
              <a:t>  </a:t>
            </a:r>
            <a:r>
              <a:rPr b="0" i="0" lang="en-US" sz="1989" u="none" cap="none" strike="noStrike">
                <a:solidFill>
                  <a:srgbClr val="1F2D5A"/>
                </a:solidFill>
                <a:latin typeface="Calibri"/>
                <a:ea typeface="Calibri"/>
                <a:cs typeface="Calibri"/>
                <a:sym typeface="Calibri"/>
              </a:rPr>
              <a:t>A packaged service with fixed scope, fixed deliverables, and fixed pricing — sold repeatedly without custom proposals</a:t>
            </a:r>
            <a:endParaRPr b="0" i="0" sz="1989" u="none" cap="none" strike="noStrike">
              <a:solidFill>
                <a:srgbClr val="000000"/>
              </a:solidFill>
              <a:latin typeface="Calibri"/>
              <a:ea typeface="Calibri"/>
              <a:cs typeface="Calibri"/>
              <a:sym typeface="Calibri"/>
            </a:endParaRPr>
          </a:p>
        </p:txBody>
      </p:sp>
      <p:cxnSp>
        <p:nvCxnSpPr>
          <p:cNvPr id="911" name="Google Shape;911;g3e6510cc91a_0_891"/>
          <p:cNvCxnSpPr/>
          <p:nvPr/>
        </p:nvCxnSpPr>
        <p:spPr>
          <a:xfrm>
            <a:off x="1246463" y="5975296"/>
            <a:ext cx="15454200" cy="0"/>
          </a:xfrm>
          <a:prstGeom prst="straightConnector1">
            <a:avLst/>
          </a:prstGeom>
          <a:noFill/>
          <a:ln cap="flat" cmpd="sng" w="13525">
            <a:solidFill>
              <a:srgbClr val="EEEEEE"/>
            </a:solidFill>
            <a:prstDash val="solid"/>
            <a:round/>
            <a:headEnd len="sm" w="sm" type="none"/>
            <a:tailEnd len="sm" w="sm" type="none"/>
          </a:ln>
        </p:spPr>
      </p:cxnSp>
      <p:sp>
        <p:nvSpPr>
          <p:cNvPr id="912" name="Google Shape;912;g3e6510cc91a_0_891"/>
          <p:cNvSpPr/>
          <p:nvPr/>
        </p:nvSpPr>
        <p:spPr>
          <a:xfrm>
            <a:off x="1246463" y="6053237"/>
            <a:ext cx="15454200" cy="935400"/>
          </a:xfrm>
          <a:prstGeom prst="rect">
            <a:avLst/>
          </a:prstGeom>
          <a:solidFill>
            <a:srgbClr val="FFF8F2"/>
          </a:solidFill>
          <a:ln cap="flat" cmpd="sng" w="9525">
            <a:solidFill>
              <a:srgbClr val="E8A00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1989"/>
              <a:buFont typeface="Calibri"/>
              <a:buNone/>
            </a:pPr>
            <a:r>
              <a:rPr b="1" lang="en-US" sz="1989">
                <a:solidFill>
                  <a:srgbClr val="B85C00"/>
                </a:solidFill>
                <a:latin typeface="Calibri"/>
                <a:ea typeface="Calibri"/>
                <a:cs typeface="Calibri"/>
                <a:sym typeface="Calibri"/>
              </a:rPr>
              <a:t>  </a:t>
            </a:r>
            <a:r>
              <a:rPr b="1" i="0" lang="en-US" sz="1989" u="none" cap="none" strike="noStrike">
                <a:solidFill>
                  <a:srgbClr val="7C3AED"/>
                </a:solidFill>
                <a:latin typeface="Calibri"/>
                <a:ea typeface="Calibri"/>
                <a:cs typeface="Calibri"/>
                <a:sym typeface="Calibri"/>
              </a:rPr>
              <a:t>Scope Creep: </a:t>
            </a:r>
            <a:r>
              <a:rPr b="1" i="0" lang="en-US" sz="1989" u="none" cap="none" strike="noStrike">
                <a:solidFill>
                  <a:srgbClr val="B85C00"/>
                </a:solidFill>
                <a:latin typeface="Calibri"/>
                <a:ea typeface="Calibri"/>
                <a:cs typeface="Calibri"/>
                <a:sym typeface="Calibri"/>
              </a:rPr>
              <a:t> </a:t>
            </a:r>
            <a:r>
              <a:rPr b="0" i="0" lang="en-US" sz="1989" u="none" cap="none" strike="noStrike">
                <a:solidFill>
                  <a:srgbClr val="1F2D5A"/>
                </a:solidFill>
                <a:latin typeface="Calibri"/>
                <a:ea typeface="Calibri"/>
                <a:cs typeface="Calibri"/>
                <a:sym typeface="Calibri"/>
              </a:rPr>
              <a:t>When a project gradually expands beyond the original agreed deliverables — typically without additional payment</a:t>
            </a:r>
            <a:endParaRPr b="0" i="0" sz="1989" u="none" cap="none" strike="noStrike">
              <a:solidFill>
                <a:srgbClr val="000000"/>
              </a:solidFill>
              <a:latin typeface="Calibri"/>
              <a:ea typeface="Calibri"/>
              <a:cs typeface="Calibri"/>
              <a:sym typeface="Calibri"/>
            </a:endParaRPr>
          </a:p>
        </p:txBody>
      </p:sp>
      <p:cxnSp>
        <p:nvCxnSpPr>
          <p:cNvPr id="913" name="Google Shape;913;g3e6510cc91a_0_891"/>
          <p:cNvCxnSpPr/>
          <p:nvPr/>
        </p:nvCxnSpPr>
        <p:spPr>
          <a:xfrm>
            <a:off x="1246463" y="7040480"/>
            <a:ext cx="15454200" cy="0"/>
          </a:xfrm>
          <a:prstGeom prst="straightConnector1">
            <a:avLst/>
          </a:prstGeom>
          <a:noFill/>
          <a:ln cap="flat" cmpd="sng" w="13525">
            <a:solidFill>
              <a:srgbClr val="EEEEEE"/>
            </a:solidFill>
            <a:prstDash val="solid"/>
            <a:round/>
            <a:headEnd len="sm" w="sm" type="none"/>
            <a:tailEnd len="sm" w="sm" type="none"/>
          </a:ln>
        </p:spPr>
      </p:cxnSp>
      <p:sp>
        <p:nvSpPr>
          <p:cNvPr id="914" name="Google Shape;914;g3e6510cc91a_0_891"/>
          <p:cNvSpPr/>
          <p:nvPr/>
        </p:nvSpPr>
        <p:spPr>
          <a:xfrm>
            <a:off x="1246463" y="7118420"/>
            <a:ext cx="15454200" cy="935400"/>
          </a:xfrm>
          <a:prstGeom prst="rect">
            <a:avLst/>
          </a:prstGeom>
          <a:solidFill>
            <a:srgbClr val="EBF4FC"/>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1989"/>
              <a:buFont typeface="Calibri"/>
              <a:buNone/>
            </a:pPr>
            <a:r>
              <a:rPr b="1" lang="en-US" sz="1989">
                <a:solidFill>
                  <a:srgbClr val="B85C00"/>
                </a:solidFill>
                <a:latin typeface="Calibri"/>
                <a:ea typeface="Calibri"/>
                <a:cs typeface="Calibri"/>
                <a:sym typeface="Calibri"/>
              </a:rPr>
              <a:t>  </a:t>
            </a:r>
            <a:r>
              <a:rPr b="1" i="0" lang="en-US" sz="1989" u="none" cap="none" strike="noStrike">
                <a:solidFill>
                  <a:srgbClr val="7C3AED"/>
                </a:solidFill>
                <a:latin typeface="Calibri"/>
                <a:ea typeface="Calibri"/>
                <a:cs typeface="Calibri"/>
                <a:sym typeface="Calibri"/>
              </a:rPr>
              <a:t>Cash Flow: </a:t>
            </a:r>
            <a:r>
              <a:rPr b="1" i="0" lang="en-US" sz="1989" u="none" cap="none" strike="noStrike">
                <a:solidFill>
                  <a:srgbClr val="B85C00"/>
                </a:solidFill>
                <a:latin typeface="Calibri"/>
                <a:ea typeface="Calibri"/>
                <a:cs typeface="Calibri"/>
                <a:sym typeface="Calibri"/>
              </a:rPr>
              <a:t> </a:t>
            </a:r>
            <a:r>
              <a:rPr b="0" i="0" lang="en-US" sz="1989" u="none" cap="none" strike="noStrike">
                <a:solidFill>
                  <a:srgbClr val="1F2D5A"/>
                </a:solidFill>
                <a:latin typeface="Calibri"/>
                <a:ea typeface="Calibri"/>
                <a:cs typeface="Calibri"/>
                <a:sym typeface="Calibri"/>
              </a:rPr>
              <a:t>The movement of money in and out of your business — positive cash flow means more is coming in than going out</a:t>
            </a:r>
            <a:endParaRPr b="0" i="0" sz="1989" u="none" cap="none" strike="noStrik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918" name="Shape 918"/>
        <p:cNvGrpSpPr/>
        <p:nvPr/>
      </p:nvGrpSpPr>
      <p:grpSpPr>
        <a:xfrm>
          <a:off x="0" y="0"/>
          <a:ext cx="0" cy="0"/>
          <a:chOff x="0" y="0"/>
          <a:chExt cx="0" cy="0"/>
        </a:xfrm>
      </p:grpSpPr>
      <p:grpSp>
        <p:nvGrpSpPr>
          <p:cNvPr id="919" name="Google Shape;919;g3e6510cc91a_0_956"/>
          <p:cNvGrpSpPr/>
          <p:nvPr/>
        </p:nvGrpSpPr>
        <p:grpSpPr>
          <a:xfrm>
            <a:off x="1028700" y="811707"/>
            <a:ext cx="16230707" cy="8446648"/>
            <a:chOff x="0" y="-57150"/>
            <a:chExt cx="4274726" cy="2224617"/>
          </a:xfrm>
        </p:grpSpPr>
        <p:sp>
          <p:nvSpPr>
            <p:cNvPr id="920" name="Google Shape;920;g3e6510cc91a_0_95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921" name="Google Shape;921;g3e6510cc91a_0_95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22" name="Google Shape;922;g3e6510cc91a_0_95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923" name="Google Shape;923;g3e6510cc91a_0_95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924" name="Google Shape;924;g3e6510cc91a_0_956"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925" name="Google Shape;925;g3e6510cc91a_0_95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g3e6510cc91a_0_95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7" name="Google Shape;927;g3e6510cc91a_0_956"/>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928" name="Google Shape;928;g3e6510cc91a_0_956"/>
          <p:cNvSpPr/>
          <p:nvPr/>
        </p:nvSpPr>
        <p:spPr>
          <a:xfrm>
            <a:off x="5086288" y="1402746"/>
            <a:ext cx="121731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29" name="Google Shape;929;g3e6510cc91a_0_956"/>
          <p:cNvSpPr/>
          <p:nvPr/>
        </p:nvSpPr>
        <p:spPr>
          <a:xfrm>
            <a:off x="5329748" y="1402746"/>
            <a:ext cx="118482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550"/>
              <a:buFont typeface="Arial Black"/>
              <a:buNone/>
            </a:pPr>
            <a:r>
              <a:t/>
            </a:r>
            <a:endParaRPr i="0" sz="3050" u="none" cap="none" strike="noStrike">
              <a:solidFill>
                <a:schemeClr val="dk1"/>
              </a:solidFill>
              <a:latin typeface="Trebuchet MS"/>
              <a:ea typeface="Trebuchet MS"/>
              <a:cs typeface="Trebuchet MS"/>
              <a:sym typeface="Trebuchet MS"/>
            </a:endParaRPr>
          </a:p>
        </p:txBody>
      </p:sp>
      <p:sp>
        <p:nvSpPr>
          <p:cNvPr id="930" name="Google Shape;930;g3e6510cc91a_0_956"/>
          <p:cNvSpPr/>
          <p:nvPr/>
        </p:nvSpPr>
        <p:spPr>
          <a:xfrm>
            <a:off x="1028650" y="1272900"/>
            <a:ext cx="16230600" cy="1458000"/>
          </a:xfrm>
          <a:prstGeom prst="rect">
            <a:avLst/>
          </a:prstGeom>
          <a:solidFill>
            <a:srgbClr val="1A5CB0"/>
          </a:solidFill>
          <a:ln cap="flat" cmpd="sng" w="18750">
            <a:solidFill>
              <a:srgbClr val="1A5CB0"/>
            </a:solidFill>
            <a:prstDash val="solid"/>
            <a:round/>
            <a:headEnd len="sm" w="sm" type="none"/>
            <a:tailEnd len="sm" w="sm" type="none"/>
          </a:ln>
        </p:spPr>
        <p:txBody>
          <a:bodyPr anchorCtr="0" anchor="ctr" bIns="134975" lIns="134975" spcFirstLastPara="1" rIns="134975" wrap="square" tIns="134975">
            <a:noAutofit/>
          </a:bodyPr>
          <a:lstStyle/>
          <a:p>
            <a:pPr indent="0" lvl="0" marL="0" rtl="0" algn="l">
              <a:spcBef>
                <a:spcPts val="0"/>
              </a:spcBef>
              <a:spcAft>
                <a:spcPts val="0"/>
              </a:spcAft>
              <a:buNone/>
            </a:pPr>
            <a:r>
              <a:t/>
            </a:r>
            <a:endParaRPr/>
          </a:p>
        </p:txBody>
      </p:sp>
      <p:sp>
        <p:nvSpPr>
          <p:cNvPr id="931" name="Google Shape;931;g3e6510cc91a_0_956"/>
          <p:cNvSpPr/>
          <p:nvPr/>
        </p:nvSpPr>
        <p:spPr>
          <a:xfrm>
            <a:off x="1336551" y="1340396"/>
            <a:ext cx="15344700" cy="135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134"/>
              <a:buFont typeface="Arial Black"/>
              <a:buNone/>
            </a:pPr>
            <a:r>
              <a:rPr b="1" i="0" lang="en-US" sz="4034" u="none" cap="none" strike="noStrike">
                <a:solidFill>
                  <a:srgbClr val="FFFFFF"/>
                </a:solidFill>
                <a:latin typeface="Trebuchet MS"/>
                <a:ea typeface="Trebuchet MS"/>
                <a:cs typeface="Trebuchet MS"/>
                <a:sym typeface="Trebuchet MS"/>
              </a:rPr>
              <a:t>📖  Glossary  (continued)</a:t>
            </a:r>
            <a:endParaRPr i="0" sz="4034" u="none" cap="none" strike="noStrike">
              <a:solidFill>
                <a:srgbClr val="000000"/>
              </a:solidFill>
              <a:latin typeface="Trebuchet MS"/>
              <a:ea typeface="Trebuchet MS"/>
              <a:cs typeface="Trebuchet MS"/>
              <a:sym typeface="Trebuchet MS"/>
            </a:endParaRPr>
          </a:p>
        </p:txBody>
      </p:sp>
      <p:sp>
        <p:nvSpPr>
          <p:cNvPr id="932" name="Google Shape;932;g3e6510cc91a_0_956"/>
          <p:cNvSpPr/>
          <p:nvPr/>
        </p:nvSpPr>
        <p:spPr>
          <a:xfrm>
            <a:off x="759050" y="8697425"/>
            <a:ext cx="16500300" cy="168600"/>
          </a:xfrm>
          <a:prstGeom prst="rect">
            <a:avLst/>
          </a:prstGeom>
          <a:solidFill>
            <a:srgbClr val="E8A000"/>
          </a:solidFill>
          <a:ln cap="flat" cmpd="sng" w="18750">
            <a:solidFill>
              <a:srgbClr val="E8A000"/>
            </a:solidFill>
            <a:prstDash val="solid"/>
            <a:round/>
            <a:headEnd len="sm" w="sm" type="none"/>
            <a:tailEnd len="sm" w="sm" type="none"/>
          </a:ln>
        </p:spPr>
        <p:txBody>
          <a:bodyPr anchorCtr="0" anchor="ctr" bIns="134975" lIns="134975" spcFirstLastPara="1" rIns="134975" wrap="square" tIns="134975">
            <a:noAutofit/>
          </a:bodyPr>
          <a:lstStyle/>
          <a:p>
            <a:pPr indent="0" lvl="0" marL="0" rtl="0" algn="l">
              <a:spcBef>
                <a:spcPts val="0"/>
              </a:spcBef>
              <a:spcAft>
                <a:spcPts val="0"/>
              </a:spcAft>
              <a:buNone/>
            </a:pPr>
            <a:r>
              <a:t/>
            </a:r>
            <a:endParaRPr/>
          </a:p>
        </p:txBody>
      </p:sp>
      <p:sp>
        <p:nvSpPr>
          <p:cNvPr id="933" name="Google Shape;933;g3e6510cc91a_0_956"/>
          <p:cNvSpPr/>
          <p:nvPr/>
        </p:nvSpPr>
        <p:spPr>
          <a:xfrm>
            <a:off x="1336551" y="2919795"/>
            <a:ext cx="15344700" cy="972000"/>
          </a:xfrm>
          <a:prstGeom prst="rect">
            <a:avLst/>
          </a:prstGeom>
          <a:solidFill>
            <a:srgbClr val="EBF4FC"/>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7"/>
              <a:buFont typeface="Calibri"/>
              <a:buNone/>
            </a:pPr>
            <a:r>
              <a:rPr b="1" lang="en-US" sz="2067">
                <a:solidFill>
                  <a:srgbClr val="B85C00"/>
                </a:solidFill>
                <a:latin typeface="Calibri"/>
                <a:ea typeface="Calibri"/>
                <a:cs typeface="Calibri"/>
                <a:sym typeface="Calibri"/>
              </a:rPr>
              <a:t>  </a:t>
            </a:r>
            <a:r>
              <a:rPr b="1" i="0" lang="en-US" sz="2067" u="none" cap="none" strike="noStrike">
                <a:solidFill>
                  <a:srgbClr val="7C3AED"/>
                </a:solidFill>
                <a:latin typeface="Calibri"/>
                <a:ea typeface="Calibri"/>
                <a:cs typeface="Calibri"/>
                <a:sym typeface="Calibri"/>
              </a:rPr>
              <a:t>SWOT Analysis:</a:t>
            </a:r>
            <a:r>
              <a:rPr b="1" i="0" lang="en-US" sz="2067" u="none" cap="none" strike="noStrike">
                <a:solidFill>
                  <a:srgbClr val="B85C00"/>
                </a:solidFill>
                <a:latin typeface="Calibri"/>
                <a:ea typeface="Calibri"/>
                <a:cs typeface="Calibri"/>
                <a:sym typeface="Calibri"/>
              </a:rPr>
              <a:t>  </a:t>
            </a:r>
            <a:r>
              <a:rPr b="0" i="0" lang="en-US" sz="2067" u="none" cap="none" strike="noStrike">
                <a:solidFill>
                  <a:srgbClr val="1F2D5A"/>
                </a:solidFill>
                <a:latin typeface="Calibri"/>
                <a:ea typeface="Calibri"/>
                <a:cs typeface="Calibri"/>
                <a:sym typeface="Calibri"/>
              </a:rPr>
              <a:t>Framework evaluating Strengths, Weaknesses, Opportunities, Threats — used to assess business position and strategy</a:t>
            </a:r>
            <a:endParaRPr b="0" i="0" sz="2067" u="none" cap="none" strike="noStrike">
              <a:solidFill>
                <a:srgbClr val="000000"/>
              </a:solidFill>
              <a:latin typeface="Calibri"/>
              <a:ea typeface="Calibri"/>
              <a:cs typeface="Calibri"/>
              <a:sym typeface="Calibri"/>
            </a:endParaRPr>
          </a:p>
        </p:txBody>
      </p:sp>
      <p:cxnSp>
        <p:nvCxnSpPr>
          <p:cNvPr id="934" name="Google Shape;934;g3e6510cc91a_0_956"/>
          <p:cNvCxnSpPr/>
          <p:nvPr/>
        </p:nvCxnSpPr>
        <p:spPr>
          <a:xfrm>
            <a:off x="1336551" y="3945729"/>
            <a:ext cx="15344700" cy="0"/>
          </a:xfrm>
          <a:prstGeom prst="straightConnector1">
            <a:avLst/>
          </a:prstGeom>
          <a:noFill/>
          <a:ln cap="flat" cmpd="sng" w="14050">
            <a:solidFill>
              <a:srgbClr val="EEEEEE"/>
            </a:solidFill>
            <a:prstDash val="solid"/>
            <a:round/>
            <a:headEnd len="sm" w="sm" type="none"/>
            <a:tailEnd len="sm" w="sm" type="none"/>
          </a:ln>
        </p:spPr>
      </p:cxnSp>
      <p:sp>
        <p:nvSpPr>
          <p:cNvPr id="935" name="Google Shape;935;g3e6510cc91a_0_956"/>
          <p:cNvSpPr/>
          <p:nvPr/>
        </p:nvSpPr>
        <p:spPr>
          <a:xfrm>
            <a:off x="1336551" y="4026724"/>
            <a:ext cx="15344700" cy="972000"/>
          </a:xfrm>
          <a:prstGeom prst="rect">
            <a:avLst/>
          </a:prstGeom>
          <a:solidFill>
            <a:srgbClr val="FFF8F2"/>
          </a:solidFill>
          <a:ln cap="flat" cmpd="sng" w="9525">
            <a:solidFill>
              <a:srgbClr val="E8A00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7"/>
              <a:buFont typeface="Calibri"/>
              <a:buNone/>
            </a:pPr>
            <a:r>
              <a:rPr b="1" lang="en-US" sz="2067">
                <a:solidFill>
                  <a:srgbClr val="B85C00"/>
                </a:solidFill>
                <a:latin typeface="Calibri"/>
                <a:ea typeface="Calibri"/>
                <a:cs typeface="Calibri"/>
                <a:sym typeface="Calibri"/>
              </a:rPr>
              <a:t>  </a:t>
            </a:r>
            <a:r>
              <a:rPr b="1" i="0" lang="en-US" sz="2067" u="none" cap="none" strike="noStrike">
                <a:solidFill>
                  <a:srgbClr val="7C3AED"/>
                </a:solidFill>
                <a:latin typeface="Calibri"/>
                <a:ea typeface="Calibri"/>
                <a:cs typeface="Calibri"/>
                <a:sym typeface="Calibri"/>
              </a:rPr>
              <a:t>Client Concentration Risk:</a:t>
            </a:r>
            <a:r>
              <a:rPr b="1" i="0" lang="en-US" sz="2067" u="none" cap="none" strike="noStrike">
                <a:solidFill>
                  <a:srgbClr val="B85C00"/>
                </a:solidFill>
                <a:latin typeface="Calibri"/>
                <a:ea typeface="Calibri"/>
                <a:cs typeface="Calibri"/>
                <a:sym typeface="Calibri"/>
              </a:rPr>
              <a:t>  </a:t>
            </a:r>
            <a:r>
              <a:rPr b="0" i="0" lang="en-US" sz="2067" u="none" cap="none" strike="noStrike">
                <a:solidFill>
                  <a:srgbClr val="1F2D5A"/>
                </a:solidFill>
                <a:latin typeface="Calibri"/>
                <a:ea typeface="Calibri"/>
                <a:cs typeface="Calibri"/>
                <a:sym typeface="Calibri"/>
              </a:rPr>
              <a:t>When one client represents too large a share of income — their loss could be financially catastrophic</a:t>
            </a:r>
            <a:endParaRPr b="0" i="0" sz="2067" u="none" cap="none" strike="noStrike">
              <a:solidFill>
                <a:srgbClr val="000000"/>
              </a:solidFill>
              <a:latin typeface="Calibri"/>
              <a:ea typeface="Calibri"/>
              <a:cs typeface="Calibri"/>
              <a:sym typeface="Calibri"/>
            </a:endParaRPr>
          </a:p>
        </p:txBody>
      </p:sp>
      <p:cxnSp>
        <p:nvCxnSpPr>
          <p:cNvPr id="936" name="Google Shape;936;g3e6510cc91a_0_956"/>
          <p:cNvCxnSpPr/>
          <p:nvPr/>
        </p:nvCxnSpPr>
        <p:spPr>
          <a:xfrm>
            <a:off x="1336551" y="5052658"/>
            <a:ext cx="15344700" cy="0"/>
          </a:xfrm>
          <a:prstGeom prst="straightConnector1">
            <a:avLst/>
          </a:prstGeom>
          <a:noFill/>
          <a:ln cap="flat" cmpd="sng" w="14050">
            <a:solidFill>
              <a:srgbClr val="EEEEEE"/>
            </a:solidFill>
            <a:prstDash val="solid"/>
            <a:round/>
            <a:headEnd len="sm" w="sm" type="none"/>
            <a:tailEnd len="sm" w="sm" type="none"/>
          </a:ln>
        </p:spPr>
      </p:cxnSp>
      <p:sp>
        <p:nvSpPr>
          <p:cNvPr id="937" name="Google Shape;937;g3e6510cc91a_0_956"/>
          <p:cNvSpPr/>
          <p:nvPr/>
        </p:nvSpPr>
        <p:spPr>
          <a:xfrm>
            <a:off x="1336551" y="5133653"/>
            <a:ext cx="15344700" cy="972000"/>
          </a:xfrm>
          <a:prstGeom prst="rect">
            <a:avLst/>
          </a:prstGeom>
          <a:solidFill>
            <a:srgbClr val="EBF4FC"/>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7"/>
              <a:buFont typeface="Calibri"/>
              <a:buNone/>
            </a:pPr>
            <a:r>
              <a:rPr b="1" lang="en-US" sz="2067">
                <a:solidFill>
                  <a:srgbClr val="B85C00"/>
                </a:solidFill>
                <a:latin typeface="Calibri"/>
                <a:ea typeface="Calibri"/>
                <a:cs typeface="Calibri"/>
                <a:sym typeface="Calibri"/>
              </a:rPr>
              <a:t>  </a:t>
            </a:r>
            <a:r>
              <a:rPr b="1" i="0" lang="en-US" sz="2067" u="none" cap="none" strike="noStrike">
                <a:solidFill>
                  <a:srgbClr val="7C3AED"/>
                </a:solidFill>
                <a:latin typeface="Calibri"/>
                <a:ea typeface="Calibri"/>
                <a:cs typeface="Calibri"/>
                <a:sym typeface="Calibri"/>
              </a:rPr>
              <a:t>Minimum Viable Rate: </a:t>
            </a:r>
            <a:r>
              <a:rPr b="1" i="0" lang="en-US" sz="2067" u="none" cap="none" strike="noStrike">
                <a:solidFill>
                  <a:srgbClr val="B85C00"/>
                </a:solidFill>
                <a:latin typeface="Calibri"/>
                <a:ea typeface="Calibri"/>
                <a:cs typeface="Calibri"/>
                <a:sym typeface="Calibri"/>
              </a:rPr>
              <a:t> </a:t>
            </a:r>
            <a:r>
              <a:rPr b="0" i="0" lang="en-US" sz="2067" u="none" cap="none" strike="noStrike">
                <a:solidFill>
                  <a:srgbClr val="1F2D5A"/>
                </a:solidFill>
                <a:latin typeface="Calibri"/>
                <a:ea typeface="Calibri"/>
                <a:cs typeface="Calibri"/>
                <a:sym typeface="Calibri"/>
              </a:rPr>
              <a:t>The lowest hourly or project rate you can charge while still meeting your income and expense targets</a:t>
            </a:r>
            <a:endParaRPr b="0" i="0" sz="2067" u="none" cap="none" strike="noStrike">
              <a:solidFill>
                <a:srgbClr val="000000"/>
              </a:solidFill>
              <a:latin typeface="Calibri"/>
              <a:ea typeface="Calibri"/>
              <a:cs typeface="Calibri"/>
              <a:sym typeface="Calibri"/>
            </a:endParaRPr>
          </a:p>
        </p:txBody>
      </p:sp>
      <p:cxnSp>
        <p:nvCxnSpPr>
          <p:cNvPr id="938" name="Google Shape;938;g3e6510cc91a_0_956"/>
          <p:cNvCxnSpPr/>
          <p:nvPr/>
        </p:nvCxnSpPr>
        <p:spPr>
          <a:xfrm>
            <a:off x="1336551" y="6159587"/>
            <a:ext cx="15344700" cy="0"/>
          </a:xfrm>
          <a:prstGeom prst="straightConnector1">
            <a:avLst/>
          </a:prstGeom>
          <a:noFill/>
          <a:ln cap="flat" cmpd="sng" w="14050">
            <a:solidFill>
              <a:srgbClr val="EEEEEE"/>
            </a:solidFill>
            <a:prstDash val="solid"/>
            <a:round/>
            <a:headEnd len="sm" w="sm" type="none"/>
            <a:tailEnd len="sm" w="sm" type="none"/>
          </a:ln>
        </p:spPr>
      </p:cxnSp>
      <p:sp>
        <p:nvSpPr>
          <p:cNvPr id="939" name="Google Shape;939;g3e6510cc91a_0_956"/>
          <p:cNvSpPr/>
          <p:nvPr/>
        </p:nvSpPr>
        <p:spPr>
          <a:xfrm>
            <a:off x="1336551" y="6240582"/>
            <a:ext cx="15344700" cy="972000"/>
          </a:xfrm>
          <a:prstGeom prst="rect">
            <a:avLst/>
          </a:prstGeom>
          <a:solidFill>
            <a:srgbClr val="FFF8F2"/>
          </a:solidFill>
          <a:ln cap="flat" cmpd="sng" w="9525">
            <a:solidFill>
              <a:srgbClr val="E8A00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7"/>
              <a:buFont typeface="Calibri"/>
              <a:buNone/>
            </a:pPr>
            <a:r>
              <a:rPr b="1" lang="en-US" sz="2067">
                <a:solidFill>
                  <a:srgbClr val="B85C00"/>
                </a:solidFill>
                <a:latin typeface="Calibri"/>
                <a:ea typeface="Calibri"/>
                <a:cs typeface="Calibri"/>
                <a:sym typeface="Calibri"/>
              </a:rPr>
              <a:t>  </a:t>
            </a:r>
            <a:r>
              <a:rPr b="1" i="0" lang="en-US" sz="2067" u="none" cap="none" strike="noStrike">
                <a:solidFill>
                  <a:srgbClr val="7C3AED"/>
                </a:solidFill>
                <a:latin typeface="Calibri"/>
                <a:ea typeface="Calibri"/>
                <a:cs typeface="Calibri"/>
                <a:sym typeface="Calibri"/>
              </a:rPr>
              <a:t>50-30-20 Rule:</a:t>
            </a:r>
            <a:r>
              <a:rPr b="1" i="0" lang="en-US" sz="2067" u="none" cap="none" strike="noStrike">
                <a:solidFill>
                  <a:srgbClr val="B85C00"/>
                </a:solidFill>
                <a:latin typeface="Calibri"/>
                <a:ea typeface="Calibri"/>
                <a:cs typeface="Calibri"/>
                <a:sym typeface="Calibri"/>
              </a:rPr>
              <a:t>  </a:t>
            </a:r>
            <a:r>
              <a:rPr b="0" i="0" lang="en-US" sz="2067" u="none" cap="none" strike="noStrike">
                <a:solidFill>
                  <a:srgbClr val="1F2D5A"/>
                </a:solidFill>
                <a:latin typeface="Calibri"/>
                <a:ea typeface="Calibri"/>
                <a:cs typeface="Calibri"/>
                <a:sym typeface="Calibri"/>
              </a:rPr>
              <a:t>Profit allocation: 50% operational costs, 30% personal income, 20% reinvestment and savings</a:t>
            </a:r>
            <a:endParaRPr b="0" i="0" sz="2067" u="none" cap="none" strike="noStrike">
              <a:solidFill>
                <a:srgbClr val="000000"/>
              </a:solidFill>
              <a:latin typeface="Calibri"/>
              <a:ea typeface="Calibri"/>
              <a:cs typeface="Calibri"/>
              <a:sym typeface="Calibri"/>
            </a:endParaRPr>
          </a:p>
        </p:txBody>
      </p:sp>
      <p:cxnSp>
        <p:nvCxnSpPr>
          <p:cNvPr id="940" name="Google Shape;940;g3e6510cc91a_0_956"/>
          <p:cNvCxnSpPr/>
          <p:nvPr/>
        </p:nvCxnSpPr>
        <p:spPr>
          <a:xfrm>
            <a:off x="1336551" y="7266517"/>
            <a:ext cx="15344700" cy="0"/>
          </a:xfrm>
          <a:prstGeom prst="straightConnector1">
            <a:avLst/>
          </a:prstGeom>
          <a:noFill/>
          <a:ln cap="flat" cmpd="sng" w="14050">
            <a:solidFill>
              <a:srgbClr val="EEEEEE"/>
            </a:solidFill>
            <a:prstDash val="solid"/>
            <a:round/>
            <a:headEnd len="sm" w="sm" type="none"/>
            <a:tailEnd len="sm" w="sm" type="none"/>
          </a:ln>
        </p:spPr>
      </p:cxnSp>
      <p:sp>
        <p:nvSpPr>
          <p:cNvPr id="941" name="Google Shape;941;g3e6510cc91a_0_956"/>
          <p:cNvSpPr/>
          <p:nvPr/>
        </p:nvSpPr>
        <p:spPr>
          <a:xfrm>
            <a:off x="1336551" y="7347511"/>
            <a:ext cx="15344700" cy="972000"/>
          </a:xfrm>
          <a:prstGeom prst="rect">
            <a:avLst/>
          </a:prstGeom>
          <a:solidFill>
            <a:srgbClr val="EBF4FC"/>
          </a:solidFill>
          <a:ln cap="flat" cmpd="sng" w="9525">
            <a:solidFill>
              <a:srgbClr val="1A5CB0"/>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7"/>
              <a:buFont typeface="Calibri"/>
              <a:buNone/>
            </a:pPr>
            <a:r>
              <a:rPr b="1" lang="en-US" sz="2067">
                <a:solidFill>
                  <a:srgbClr val="B85C00"/>
                </a:solidFill>
                <a:latin typeface="Calibri"/>
                <a:ea typeface="Calibri"/>
                <a:cs typeface="Calibri"/>
                <a:sym typeface="Calibri"/>
              </a:rPr>
              <a:t>  </a:t>
            </a:r>
            <a:r>
              <a:rPr b="1" i="0" lang="en-US" sz="2067" u="none" cap="none" strike="noStrike">
                <a:solidFill>
                  <a:srgbClr val="7C3AED"/>
                </a:solidFill>
                <a:latin typeface="Calibri"/>
                <a:ea typeface="Calibri"/>
                <a:cs typeface="Calibri"/>
                <a:sym typeface="Calibri"/>
              </a:rPr>
              <a:t>Niche:</a:t>
            </a:r>
            <a:r>
              <a:rPr b="1" i="0" lang="en-US" sz="2067" u="none" cap="none" strike="noStrike">
                <a:solidFill>
                  <a:srgbClr val="B85C00"/>
                </a:solidFill>
                <a:latin typeface="Calibri"/>
                <a:ea typeface="Calibri"/>
                <a:cs typeface="Calibri"/>
                <a:sym typeface="Calibri"/>
              </a:rPr>
              <a:t>  </a:t>
            </a:r>
            <a:r>
              <a:rPr b="0" i="0" lang="en-US" sz="2067" u="none" cap="none" strike="noStrike">
                <a:solidFill>
                  <a:srgbClr val="1F2D5A"/>
                </a:solidFill>
                <a:latin typeface="Calibri"/>
                <a:ea typeface="Calibri"/>
                <a:cs typeface="Calibri"/>
                <a:sym typeface="Calibri"/>
              </a:rPr>
              <a:t>A clearly defined market segment with specific needs that you serve better than generalist competitors</a:t>
            </a:r>
            <a:endParaRPr b="0" i="0" sz="2067" u="none" cap="none" strike="noStrike">
              <a:solidFill>
                <a:srgbClr val="000000"/>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945" name="Shape 945"/>
        <p:cNvGrpSpPr/>
        <p:nvPr/>
      </p:nvGrpSpPr>
      <p:grpSpPr>
        <a:xfrm>
          <a:off x="0" y="0"/>
          <a:ext cx="0" cy="0"/>
          <a:chOff x="0" y="0"/>
          <a:chExt cx="0" cy="0"/>
        </a:xfrm>
      </p:grpSpPr>
      <p:grpSp>
        <p:nvGrpSpPr>
          <p:cNvPr id="946" name="Google Shape;946;g3e6510cc91a_0_942"/>
          <p:cNvGrpSpPr/>
          <p:nvPr/>
        </p:nvGrpSpPr>
        <p:grpSpPr>
          <a:xfrm>
            <a:off x="1028700" y="811707"/>
            <a:ext cx="16230707" cy="8446648"/>
            <a:chOff x="0" y="-57150"/>
            <a:chExt cx="4274726" cy="2224617"/>
          </a:xfrm>
        </p:grpSpPr>
        <p:sp>
          <p:nvSpPr>
            <p:cNvPr id="947" name="Google Shape;947;g3e6510cc91a_0_94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948" name="Google Shape;948;g3e6510cc91a_0_94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49" name="Google Shape;949;g3e6510cc91a_0_94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950" name="Google Shape;950;g3e6510cc91a_0_94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951" name="Google Shape;951;g3e6510cc91a_0_942" title="logo2.png"/>
          <p:cNvPicPr preferRelativeResize="0"/>
          <p:nvPr/>
        </p:nvPicPr>
        <p:blipFill rotWithShape="1">
          <a:blip r:embed="rId4">
            <a:alphaModFix/>
          </a:blip>
          <a:srcRect b="21968" l="0" r="0" t="25865"/>
          <a:stretch/>
        </p:blipFill>
        <p:spPr>
          <a:xfrm>
            <a:off x="15095875" y="8263788"/>
            <a:ext cx="1893475" cy="987800"/>
          </a:xfrm>
          <a:prstGeom prst="rect">
            <a:avLst/>
          </a:prstGeom>
          <a:noFill/>
          <a:ln>
            <a:noFill/>
          </a:ln>
        </p:spPr>
      </p:pic>
      <p:sp>
        <p:nvSpPr>
          <p:cNvPr id="952" name="Google Shape;952;g3e6510cc91a_0_94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3" name="Google Shape;953;g3e6510cc91a_0_94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4" name="Google Shape;954;g3e6510cc91a_0_942"/>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955" name="Google Shape;955;g3e6510cc91a_0_942"/>
          <p:cNvSpPr/>
          <p:nvPr/>
        </p:nvSpPr>
        <p:spPr>
          <a:xfrm>
            <a:off x="5086288" y="1402746"/>
            <a:ext cx="121731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56" name="Google Shape;956;g3e6510cc91a_0_942"/>
          <p:cNvSpPr/>
          <p:nvPr/>
        </p:nvSpPr>
        <p:spPr>
          <a:xfrm>
            <a:off x="5329748" y="1402746"/>
            <a:ext cx="118482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550"/>
              <a:buFont typeface="Arial Black"/>
              <a:buNone/>
            </a:pPr>
            <a:r>
              <a:t/>
            </a:r>
            <a:endParaRPr i="0" sz="3050" u="none" cap="none" strike="noStrike">
              <a:solidFill>
                <a:schemeClr val="dk1"/>
              </a:solidFill>
              <a:latin typeface="Trebuchet MS"/>
              <a:ea typeface="Trebuchet MS"/>
              <a:cs typeface="Trebuchet MS"/>
              <a:sym typeface="Trebuchet MS"/>
            </a:endParaRPr>
          </a:p>
        </p:txBody>
      </p:sp>
      <p:sp>
        <p:nvSpPr>
          <p:cNvPr id="957" name="Google Shape;957;g3e6510cc91a_0_942"/>
          <p:cNvSpPr/>
          <p:nvPr/>
        </p:nvSpPr>
        <p:spPr>
          <a:xfrm>
            <a:off x="1051775" y="1402750"/>
            <a:ext cx="16230600" cy="1459200"/>
          </a:xfrm>
          <a:prstGeom prst="rect">
            <a:avLst/>
          </a:prstGeom>
          <a:noFill/>
          <a:ln>
            <a:noFill/>
          </a:ln>
        </p:spPr>
        <p:txBody>
          <a:bodyPr anchorCtr="0" anchor="ctr" bIns="135075" lIns="135075" spcFirstLastPara="1" rIns="135075" wrap="square" tIns="135075">
            <a:noAutofit/>
          </a:bodyPr>
          <a:lstStyle/>
          <a:p>
            <a:pPr indent="0" lvl="0" marL="0" rtl="0" algn="l">
              <a:spcBef>
                <a:spcPts val="0"/>
              </a:spcBef>
              <a:spcAft>
                <a:spcPts val="0"/>
              </a:spcAft>
              <a:buNone/>
            </a:pPr>
            <a:r>
              <a:t/>
            </a:r>
            <a:endParaRPr/>
          </a:p>
        </p:txBody>
      </p:sp>
      <p:sp>
        <p:nvSpPr>
          <p:cNvPr id="958" name="Google Shape;958;g3e6510cc91a_0_942"/>
          <p:cNvSpPr/>
          <p:nvPr/>
        </p:nvSpPr>
        <p:spPr>
          <a:xfrm>
            <a:off x="1051775" y="2861805"/>
            <a:ext cx="16230600" cy="94500"/>
          </a:xfrm>
          <a:prstGeom prst="rect">
            <a:avLst/>
          </a:prstGeom>
          <a:solidFill>
            <a:srgbClr val="1A5CB0"/>
          </a:solidFill>
          <a:ln cap="flat" cmpd="sng" w="18750">
            <a:solidFill>
              <a:srgbClr val="1A5CB0"/>
            </a:solidFill>
            <a:prstDash val="solid"/>
            <a:round/>
            <a:headEnd len="sm" w="sm" type="none"/>
            <a:tailEnd len="sm" w="sm" type="none"/>
          </a:ln>
        </p:spPr>
        <p:txBody>
          <a:bodyPr anchorCtr="0" anchor="ctr" bIns="135075" lIns="135075" spcFirstLastPara="1" rIns="135075" wrap="square" tIns="135075">
            <a:noAutofit/>
          </a:bodyPr>
          <a:lstStyle/>
          <a:p>
            <a:pPr indent="0" lvl="0" marL="0" rtl="0" algn="l">
              <a:spcBef>
                <a:spcPts val="0"/>
              </a:spcBef>
              <a:spcAft>
                <a:spcPts val="0"/>
              </a:spcAft>
              <a:buNone/>
            </a:pPr>
            <a:r>
              <a:t/>
            </a:r>
            <a:endParaRPr/>
          </a:p>
        </p:txBody>
      </p:sp>
      <p:sp>
        <p:nvSpPr>
          <p:cNvPr id="959" name="Google Shape;959;g3e6510cc91a_0_942"/>
          <p:cNvSpPr/>
          <p:nvPr/>
        </p:nvSpPr>
        <p:spPr>
          <a:xfrm>
            <a:off x="1619843" y="1470299"/>
            <a:ext cx="15094200" cy="1350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4137"/>
              <a:buFont typeface="Arial Black"/>
              <a:buNone/>
            </a:pPr>
            <a:r>
              <a:rPr b="1" i="0" lang="en-US" sz="3937" u="none" cap="none" strike="noStrike">
                <a:solidFill>
                  <a:schemeClr val="dk1"/>
                </a:solidFill>
                <a:latin typeface="Trebuchet MS"/>
                <a:ea typeface="Trebuchet MS"/>
                <a:cs typeface="Trebuchet MS"/>
                <a:sym typeface="Trebuchet MS"/>
              </a:rPr>
              <a:t>🏆  FINAL BUSINESS PROJECT — Present Your Micro-Enterprise Plan</a:t>
            </a:r>
            <a:endParaRPr i="0" sz="3937" u="none" cap="none" strike="noStrike">
              <a:solidFill>
                <a:schemeClr val="dk1"/>
              </a:solidFill>
              <a:latin typeface="Trebuchet MS"/>
              <a:ea typeface="Trebuchet MS"/>
              <a:cs typeface="Trebuchet MS"/>
              <a:sym typeface="Trebuchet MS"/>
            </a:endParaRPr>
          </a:p>
        </p:txBody>
      </p:sp>
      <p:sp>
        <p:nvSpPr>
          <p:cNvPr id="960" name="Google Shape;960;g3e6510cc91a_0_942"/>
          <p:cNvSpPr/>
          <p:nvPr/>
        </p:nvSpPr>
        <p:spPr>
          <a:xfrm>
            <a:off x="1457538" y="3050942"/>
            <a:ext cx="7547100" cy="1594200"/>
          </a:xfrm>
          <a:prstGeom prst="rect">
            <a:avLst/>
          </a:prstGeom>
          <a:solidFill>
            <a:srgbClr val="FFF8DC"/>
          </a:solidFill>
          <a:ln cap="flat" cmpd="sng" w="18750">
            <a:solidFill>
              <a:srgbClr val="E8A000"/>
            </a:solidFill>
            <a:prstDash val="solid"/>
            <a:round/>
            <a:headEnd len="sm" w="sm" type="none"/>
            <a:tailEnd len="sm" w="sm" type="none"/>
          </a:ln>
        </p:spPr>
        <p:txBody>
          <a:bodyPr anchorCtr="0" anchor="ctr" bIns="135075" lIns="135075" spcFirstLastPara="1" rIns="135075" wrap="square" tIns="135075">
            <a:noAutofit/>
          </a:bodyPr>
          <a:lstStyle/>
          <a:p>
            <a:pPr indent="0" lvl="0" marL="0" rtl="0" algn="l">
              <a:spcBef>
                <a:spcPts val="0"/>
              </a:spcBef>
              <a:spcAft>
                <a:spcPts val="0"/>
              </a:spcAft>
              <a:buNone/>
            </a:pPr>
            <a:r>
              <a:t/>
            </a:r>
            <a:endParaRPr/>
          </a:p>
        </p:txBody>
      </p:sp>
      <p:sp>
        <p:nvSpPr>
          <p:cNvPr id="961" name="Google Shape;961;g3e6510cc91a_0_942"/>
          <p:cNvSpPr/>
          <p:nvPr/>
        </p:nvSpPr>
        <p:spPr>
          <a:xfrm>
            <a:off x="1700996" y="3132001"/>
            <a:ext cx="71412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8"/>
              <a:buFont typeface="Calibri"/>
              <a:buNone/>
            </a:pPr>
            <a:r>
              <a:rPr b="1" i="0" lang="en-US" sz="2068" u="none" cap="none" strike="noStrike">
                <a:solidFill>
                  <a:srgbClr val="B85C00"/>
                </a:solidFill>
                <a:latin typeface="Calibri"/>
                <a:ea typeface="Calibri"/>
                <a:cs typeface="Calibri"/>
                <a:sym typeface="Calibri"/>
              </a:rPr>
              <a:t>1. Business Plan Document</a:t>
            </a:r>
            <a:endParaRPr b="0" i="0" sz="2068" u="none" cap="none" strike="noStrike">
              <a:solidFill>
                <a:srgbClr val="000000"/>
              </a:solidFill>
              <a:latin typeface="Calibri"/>
              <a:ea typeface="Calibri"/>
              <a:cs typeface="Calibri"/>
              <a:sym typeface="Calibri"/>
            </a:endParaRPr>
          </a:p>
        </p:txBody>
      </p:sp>
      <p:sp>
        <p:nvSpPr>
          <p:cNvPr id="962" name="Google Shape;962;g3e6510cc91a_0_942"/>
          <p:cNvSpPr/>
          <p:nvPr/>
        </p:nvSpPr>
        <p:spPr>
          <a:xfrm>
            <a:off x="1700996" y="3618353"/>
            <a:ext cx="7141200" cy="91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21"/>
              <a:buFont typeface="Calibri"/>
              <a:buNone/>
            </a:pPr>
            <a:r>
              <a:rPr b="0" i="0" lang="en-US" sz="1921" u="none" cap="none" strike="noStrike">
                <a:solidFill>
                  <a:srgbClr val="1F2D5A"/>
                </a:solidFill>
                <a:latin typeface="Calibri"/>
                <a:ea typeface="Calibri"/>
                <a:cs typeface="Calibri"/>
                <a:sym typeface="Calibri"/>
              </a:rPr>
              <a:t>1-2 pages: niche, value proposition, target client, unique advantage</a:t>
            </a:r>
            <a:endParaRPr b="0" i="0" sz="1921" u="none" cap="none" strike="noStrike">
              <a:solidFill>
                <a:srgbClr val="000000"/>
              </a:solidFill>
              <a:latin typeface="Calibri"/>
              <a:ea typeface="Calibri"/>
              <a:cs typeface="Calibri"/>
              <a:sym typeface="Calibri"/>
            </a:endParaRPr>
          </a:p>
        </p:txBody>
      </p:sp>
      <p:sp>
        <p:nvSpPr>
          <p:cNvPr id="963" name="Google Shape;963;g3e6510cc91a_0_942"/>
          <p:cNvSpPr/>
          <p:nvPr/>
        </p:nvSpPr>
        <p:spPr>
          <a:xfrm>
            <a:off x="9329343" y="3050942"/>
            <a:ext cx="7547100" cy="1594200"/>
          </a:xfrm>
          <a:prstGeom prst="rect">
            <a:avLst/>
          </a:prstGeom>
          <a:solidFill>
            <a:srgbClr val="FFF8DC"/>
          </a:solidFill>
          <a:ln cap="flat" cmpd="sng" w="18750">
            <a:solidFill>
              <a:srgbClr val="E8A000"/>
            </a:solidFill>
            <a:prstDash val="solid"/>
            <a:round/>
            <a:headEnd len="sm" w="sm" type="none"/>
            <a:tailEnd len="sm" w="sm" type="none"/>
          </a:ln>
        </p:spPr>
        <p:txBody>
          <a:bodyPr anchorCtr="0" anchor="ctr" bIns="135075" lIns="135075" spcFirstLastPara="1" rIns="135075" wrap="square" tIns="135075">
            <a:noAutofit/>
          </a:bodyPr>
          <a:lstStyle/>
          <a:p>
            <a:pPr indent="0" lvl="0" marL="0" rtl="0" algn="l">
              <a:spcBef>
                <a:spcPts val="0"/>
              </a:spcBef>
              <a:spcAft>
                <a:spcPts val="0"/>
              </a:spcAft>
              <a:buNone/>
            </a:pPr>
            <a:r>
              <a:t/>
            </a:r>
            <a:endParaRPr/>
          </a:p>
        </p:txBody>
      </p:sp>
      <p:sp>
        <p:nvSpPr>
          <p:cNvPr id="964" name="Google Shape;964;g3e6510cc91a_0_942"/>
          <p:cNvSpPr/>
          <p:nvPr/>
        </p:nvSpPr>
        <p:spPr>
          <a:xfrm>
            <a:off x="9572801" y="3132001"/>
            <a:ext cx="71412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8"/>
              <a:buFont typeface="Calibri"/>
              <a:buNone/>
            </a:pPr>
            <a:r>
              <a:rPr b="1" i="0" lang="en-US" sz="2068" u="none" cap="none" strike="noStrike">
                <a:solidFill>
                  <a:srgbClr val="B85C00"/>
                </a:solidFill>
                <a:latin typeface="Calibri"/>
                <a:ea typeface="Calibri"/>
                <a:cs typeface="Calibri"/>
                <a:sym typeface="Calibri"/>
              </a:rPr>
              <a:t>2. Service Packages &amp; Pricing</a:t>
            </a:r>
            <a:endParaRPr b="0" i="0" sz="2068" u="none" cap="none" strike="noStrike">
              <a:solidFill>
                <a:srgbClr val="000000"/>
              </a:solidFill>
              <a:latin typeface="Calibri"/>
              <a:ea typeface="Calibri"/>
              <a:cs typeface="Calibri"/>
              <a:sym typeface="Calibri"/>
            </a:endParaRPr>
          </a:p>
        </p:txBody>
      </p:sp>
      <p:sp>
        <p:nvSpPr>
          <p:cNvPr id="965" name="Google Shape;965;g3e6510cc91a_0_942"/>
          <p:cNvSpPr/>
          <p:nvPr/>
        </p:nvSpPr>
        <p:spPr>
          <a:xfrm>
            <a:off x="9572801" y="3618353"/>
            <a:ext cx="7141200" cy="91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21"/>
              <a:buFont typeface="Calibri"/>
              <a:buNone/>
            </a:pPr>
            <a:r>
              <a:rPr b="0" i="0" lang="en-US" sz="1921" u="none" cap="none" strike="noStrike">
                <a:solidFill>
                  <a:srgbClr val="1F2D5A"/>
                </a:solidFill>
                <a:latin typeface="Calibri"/>
                <a:ea typeface="Calibri"/>
                <a:cs typeface="Calibri"/>
                <a:sym typeface="Calibri"/>
              </a:rPr>
              <a:t>3 tiers (Basic/Standard/Premium) with clear deliverables and pricing</a:t>
            </a:r>
            <a:endParaRPr b="0" i="0" sz="1921" u="none" cap="none" strike="noStrike">
              <a:solidFill>
                <a:srgbClr val="000000"/>
              </a:solidFill>
              <a:latin typeface="Calibri"/>
              <a:ea typeface="Calibri"/>
              <a:cs typeface="Calibri"/>
              <a:sym typeface="Calibri"/>
            </a:endParaRPr>
          </a:p>
        </p:txBody>
      </p:sp>
      <p:sp>
        <p:nvSpPr>
          <p:cNvPr id="966" name="Google Shape;966;g3e6510cc91a_0_942"/>
          <p:cNvSpPr/>
          <p:nvPr/>
        </p:nvSpPr>
        <p:spPr>
          <a:xfrm>
            <a:off x="1457538" y="4874762"/>
            <a:ext cx="7547100" cy="1594200"/>
          </a:xfrm>
          <a:prstGeom prst="rect">
            <a:avLst/>
          </a:prstGeom>
          <a:solidFill>
            <a:srgbClr val="FFF8DC"/>
          </a:solidFill>
          <a:ln cap="flat" cmpd="sng" w="18750">
            <a:solidFill>
              <a:srgbClr val="E8A000"/>
            </a:solidFill>
            <a:prstDash val="solid"/>
            <a:round/>
            <a:headEnd len="sm" w="sm" type="none"/>
            <a:tailEnd len="sm" w="sm" type="none"/>
          </a:ln>
        </p:spPr>
        <p:txBody>
          <a:bodyPr anchorCtr="0" anchor="ctr" bIns="135075" lIns="135075" spcFirstLastPara="1" rIns="135075" wrap="square" tIns="135075">
            <a:noAutofit/>
          </a:bodyPr>
          <a:lstStyle/>
          <a:p>
            <a:pPr indent="0" lvl="0" marL="0" rtl="0" algn="l">
              <a:spcBef>
                <a:spcPts val="0"/>
              </a:spcBef>
              <a:spcAft>
                <a:spcPts val="0"/>
              </a:spcAft>
              <a:buNone/>
            </a:pPr>
            <a:r>
              <a:t/>
            </a:r>
            <a:endParaRPr/>
          </a:p>
        </p:txBody>
      </p:sp>
      <p:sp>
        <p:nvSpPr>
          <p:cNvPr id="967" name="Google Shape;967;g3e6510cc91a_0_942"/>
          <p:cNvSpPr/>
          <p:nvPr/>
        </p:nvSpPr>
        <p:spPr>
          <a:xfrm>
            <a:off x="1700996" y="4955820"/>
            <a:ext cx="71412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8"/>
              <a:buFont typeface="Calibri"/>
              <a:buNone/>
            </a:pPr>
            <a:r>
              <a:rPr b="1" i="0" lang="en-US" sz="2068" u="none" cap="none" strike="noStrike">
                <a:solidFill>
                  <a:srgbClr val="B85C00"/>
                </a:solidFill>
                <a:latin typeface="Calibri"/>
                <a:ea typeface="Calibri"/>
                <a:cs typeface="Calibri"/>
                <a:sym typeface="Calibri"/>
              </a:rPr>
              <a:t>3. Marketing Plan</a:t>
            </a:r>
            <a:endParaRPr b="0" i="0" sz="2068" u="none" cap="none" strike="noStrike">
              <a:solidFill>
                <a:srgbClr val="000000"/>
              </a:solidFill>
              <a:latin typeface="Calibri"/>
              <a:ea typeface="Calibri"/>
              <a:cs typeface="Calibri"/>
              <a:sym typeface="Calibri"/>
            </a:endParaRPr>
          </a:p>
        </p:txBody>
      </p:sp>
      <p:sp>
        <p:nvSpPr>
          <p:cNvPr id="968" name="Google Shape;968;g3e6510cc91a_0_942"/>
          <p:cNvSpPr/>
          <p:nvPr/>
        </p:nvSpPr>
        <p:spPr>
          <a:xfrm>
            <a:off x="1700996" y="5442172"/>
            <a:ext cx="7141200" cy="91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21"/>
              <a:buFont typeface="Calibri"/>
              <a:buNone/>
            </a:pPr>
            <a:r>
              <a:rPr b="0" i="0" lang="en-US" sz="1921" u="none" cap="none" strike="noStrike">
                <a:solidFill>
                  <a:srgbClr val="1F2D5A"/>
                </a:solidFill>
                <a:latin typeface="Calibri"/>
                <a:ea typeface="Calibri"/>
                <a:cs typeface="Calibri"/>
                <a:sym typeface="Calibri"/>
              </a:rPr>
              <a:t>2 client acquisition strategies, content plan (4 weeks), brand assets</a:t>
            </a:r>
            <a:endParaRPr b="0" i="0" sz="1921" u="none" cap="none" strike="noStrike">
              <a:solidFill>
                <a:srgbClr val="000000"/>
              </a:solidFill>
              <a:latin typeface="Calibri"/>
              <a:ea typeface="Calibri"/>
              <a:cs typeface="Calibri"/>
              <a:sym typeface="Calibri"/>
            </a:endParaRPr>
          </a:p>
        </p:txBody>
      </p:sp>
      <p:sp>
        <p:nvSpPr>
          <p:cNvPr id="969" name="Google Shape;969;g3e6510cc91a_0_942"/>
          <p:cNvSpPr/>
          <p:nvPr/>
        </p:nvSpPr>
        <p:spPr>
          <a:xfrm>
            <a:off x="9329343" y="4874762"/>
            <a:ext cx="7547100" cy="1594200"/>
          </a:xfrm>
          <a:prstGeom prst="rect">
            <a:avLst/>
          </a:prstGeom>
          <a:solidFill>
            <a:srgbClr val="FFF8DC"/>
          </a:solidFill>
          <a:ln cap="flat" cmpd="sng" w="18750">
            <a:solidFill>
              <a:srgbClr val="E8A000"/>
            </a:solidFill>
            <a:prstDash val="solid"/>
            <a:round/>
            <a:headEnd len="sm" w="sm" type="none"/>
            <a:tailEnd len="sm" w="sm" type="none"/>
          </a:ln>
        </p:spPr>
        <p:txBody>
          <a:bodyPr anchorCtr="0" anchor="ctr" bIns="135075" lIns="135075" spcFirstLastPara="1" rIns="135075" wrap="square" tIns="135075">
            <a:noAutofit/>
          </a:bodyPr>
          <a:lstStyle/>
          <a:p>
            <a:pPr indent="0" lvl="0" marL="0" rtl="0" algn="l">
              <a:spcBef>
                <a:spcPts val="0"/>
              </a:spcBef>
              <a:spcAft>
                <a:spcPts val="0"/>
              </a:spcAft>
              <a:buNone/>
            </a:pPr>
            <a:r>
              <a:t/>
            </a:r>
            <a:endParaRPr/>
          </a:p>
        </p:txBody>
      </p:sp>
      <p:sp>
        <p:nvSpPr>
          <p:cNvPr id="970" name="Google Shape;970;g3e6510cc91a_0_942"/>
          <p:cNvSpPr/>
          <p:nvPr/>
        </p:nvSpPr>
        <p:spPr>
          <a:xfrm>
            <a:off x="9572801" y="4955820"/>
            <a:ext cx="71412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8"/>
              <a:buFont typeface="Calibri"/>
              <a:buNone/>
            </a:pPr>
            <a:r>
              <a:rPr b="1" i="0" lang="en-US" sz="2068" u="none" cap="none" strike="noStrike">
                <a:solidFill>
                  <a:srgbClr val="B85C00"/>
                </a:solidFill>
                <a:latin typeface="Calibri"/>
                <a:ea typeface="Calibri"/>
                <a:cs typeface="Calibri"/>
                <a:sym typeface="Calibri"/>
              </a:rPr>
              <a:t>4. 3-Month Financial Projection</a:t>
            </a:r>
            <a:endParaRPr b="0" i="0" sz="2068" u="none" cap="none" strike="noStrike">
              <a:solidFill>
                <a:srgbClr val="000000"/>
              </a:solidFill>
              <a:latin typeface="Calibri"/>
              <a:ea typeface="Calibri"/>
              <a:cs typeface="Calibri"/>
              <a:sym typeface="Calibri"/>
            </a:endParaRPr>
          </a:p>
        </p:txBody>
      </p:sp>
      <p:sp>
        <p:nvSpPr>
          <p:cNvPr id="971" name="Google Shape;971;g3e6510cc91a_0_942"/>
          <p:cNvSpPr/>
          <p:nvPr/>
        </p:nvSpPr>
        <p:spPr>
          <a:xfrm>
            <a:off x="9572801" y="5442172"/>
            <a:ext cx="7141200" cy="91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21"/>
              <a:buFont typeface="Calibri"/>
              <a:buNone/>
            </a:pPr>
            <a:r>
              <a:rPr b="0" i="0" lang="en-US" sz="1921" u="none" cap="none" strike="noStrike">
                <a:solidFill>
                  <a:srgbClr val="1F2D5A"/>
                </a:solidFill>
                <a:latin typeface="Calibri"/>
                <a:ea typeface="Calibri"/>
                <a:cs typeface="Calibri"/>
                <a:sym typeface="Calibri"/>
              </a:rPr>
              <a:t>Income targets, fixed costs, variable costs, profit allocation (50-30-20)</a:t>
            </a:r>
            <a:endParaRPr b="0" i="0" sz="1921" u="none" cap="none" strike="noStrike">
              <a:solidFill>
                <a:srgbClr val="000000"/>
              </a:solidFill>
              <a:latin typeface="Calibri"/>
              <a:ea typeface="Calibri"/>
              <a:cs typeface="Calibri"/>
              <a:sym typeface="Calibri"/>
            </a:endParaRPr>
          </a:p>
        </p:txBody>
      </p:sp>
      <p:sp>
        <p:nvSpPr>
          <p:cNvPr id="972" name="Google Shape;972;g3e6510cc91a_0_942"/>
          <p:cNvSpPr/>
          <p:nvPr/>
        </p:nvSpPr>
        <p:spPr>
          <a:xfrm>
            <a:off x="1457538" y="6698581"/>
            <a:ext cx="7547100" cy="1594200"/>
          </a:xfrm>
          <a:prstGeom prst="rect">
            <a:avLst/>
          </a:prstGeom>
          <a:solidFill>
            <a:srgbClr val="FFF8DC"/>
          </a:solidFill>
          <a:ln cap="flat" cmpd="sng" w="18750">
            <a:solidFill>
              <a:srgbClr val="E8A000"/>
            </a:solidFill>
            <a:prstDash val="solid"/>
            <a:round/>
            <a:headEnd len="sm" w="sm" type="none"/>
            <a:tailEnd len="sm" w="sm" type="none"/>
          </a:ln>
        </p:spPr>
        <p:txBody>
          <a:bodyPr anchorCtr="0" anchor="ctr" bIns="135075" lIns="135075" spcFirstLastPara="1" rIns="135075" wrap="square" tIns="135075">
            <a:noAutofit/>
          </a:bodyPr>
          <a:lstStyle/>
          <a:p>
            <a:pPr indent="0" lvl="0" marL="0" rtl="0" algn="l">
              <a:spcBef>
                <a:spcPts val="0"/>
              </a:spcBef>
              <a:spcAft>
                <a:spcPts val="0"/>
              </a:spcAft>
              <a:buNone/>
            </a:pPr>
            <a:r>
              <a:t/>
            </a:r>
            <a:endParaRPr/>
          </a:p>
        </p:txBody>
      </p:sp>
      <p:sp>
        <p:nvSpPr>
          <p:cNvPr id="973" name="Google Shape;973;g3e6510cc91a_0_942"/>
          <p:cNvSpPr/>
          <p:nvPr/>
        </p:nvSpPr>
        <p:spPr>
          <a:xfrm>
            <a:off x="1700996" y="6779640"/>
            <a:ext cx="71412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8"/>
              <a:buFont typeface="Calibri"/>
              <a:buNone/>
            </a:pPr>
            <a:r>
              <a:rPr b="1" i="0" lang="en-US" sz="2068" u="none" cap="none" strike="noStrike">
                <a:solidFill>
                  <a:srgbClr val="B85C00"/>
                </a:solidFill>
                <a:latin typeface="Calibri"/>
                <a:ea typeface="Calibri"/>
                <a:cs typeface="Calibri"/>
                <a:sym typeface="Calibri"/>
              </a:rPr>
              <a:t>5. Growth Strategy Outline</a:t>
            </a:r>
            <a:endParaRPr b="0" i="0" sz="2068" u="none" cap="none" strike="noStrike">
              <a:solidFill>
                <a:srgbClr val="000000"/>
              </a:solidFill>
              <a:latin typeface="Calibri"/>
              <a:ea typeface="Calibri"/>
              <a:cs typeface="Calibri"/>
              <a:sym typeface="Calibri"/>
            </a:endParaRPr>
          </a:p>
        </p:txBody>
      </p:sp>
      <p:sp>
        <p:nvSpPr>
          <p:cNvPr id="974" name="Google Shape;974;g3e6510cc91a_0_942"/>
          <p:cNvSpPr/>
          <p:nvPr/>
        </p:nvSpPr>
        <p:spPr>
          <a:xfrm>
            <a:off x="1700996" y="7265991"/>
            <a:ext cx="7141200" cy="91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21"/>
              <a:buFont typeface="Calibri"/>
              <a:buNone/>
            </a:pPr>
            <a:r>
              <a:rPr b="0" i="0" lang="en-US" sz="1921" u="none" cap="none" strike="noStrike">
                <a:solidFill>
                  <a:srgbClr val="1F2D5A"/>
                </a:solidFill>
                <a:latin typeface="Calibri"/>
                <a:ea typeface="Calibri"/>
                <a:cs typeface="Calibri"/>
                <a:sym typeface="Calibri"/>
              </a:rPr>
              <a:t>Month 1-3 SMART goals, scaling pathway, top 3 risks + mitigation</a:t>
            </a:r>
            <a:endParaRPr b="0" i="0" sz="1921" u="none" cap="none" strike="noStrike">
              <a:solidFill>
                <a:srgbClr val="000000"/>
              </a:solidFill>
              <a:latin typeface="Calibri"/>
              <a:ea typeface="Calibri"/>
              <a:cs typeface="Calibri"/>
              <a:sym typeface="Calibri"/>
            </a:endParaRPr>
          </a:p>
        </p:txBody>
      </p:sp>
      <p:sp>
        <p:nvSpPr>
          <p:cNvPr id="975" name="Google Shape;975;g3e6510cc91a_0_942"/>
          <p:cNvSpPr/>
          <p:nvPr/>
        </p:nvSpPr>
        <p:spPr>
          <a:xfrm>
            <a:off x="9329343" y="6698581"/>
            <a:ext cx="7547100" cy="1594200"/>
          </a:xfrm>
          <a:prstGeom prst="rect">
            <a:avLst/>
          </a:prstGeom>
          <a:solidFill>
            <a:srgbClr val="FFF8DC"/>
          </a:solidFill>
          <a:ln cap="flat" cmpd="sng" w="18750">
            <a:solidFill>
              <a:srgbClr val="E8A000"/>
            </a:solidFill>
            <a:prstDash val="solid"/>
            <a:round/>
            <a:headEnd len="sm" w="sm" type="none"/>
            <a:tailEnd len="sm" w="sm" type="none"/>
          </a:ln>
        </p:spPr>
        <p:txBody>
          <a:bodyPr anchorCtr="0" anchor="ctr" bIns="135075" lIns="135075" spcFirstLastPara="1" rIns="135075" wrap="square" tIns="135075">
            <a:noAutofit/>
          </a:bodyPr>
          <a:lstStyle/>
          <a:p>
            <a:pPr indent="0" lvl="0" marL="0" rtl="0" algn="l">
              <a:spcBef>
                <a:spcPts val="0"/>
              </a:spcBef>
              <a:spcAft>
                <a:spcPts val="0"/>
              </a:spcAft>
              <a:buNone/>
            </a:pPr>
            <a:r>
              <a:t/>
            </a:r>
            <a:endParaRPr/>
          </a:p>
        </p:txBody>
      </p:sp>
      <p:sp>
        <p:nvSpPr>
          <p:cNvPr id="976" name="Google Shape;976;g3e6510cc91a_0_942"/>
          <p:cNvSpPr/>
          <p:nvPr/>
        </p:nvSpPr>
        <p:spPr>
          <a:xfrm>
            <a:off x="9572801" y="6779640"/>
            <a:ext cx="71412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068"/>
              <a:buFont typeface="Calibri"/>
              <a:buNone/>
            </a:pPr>
            <a:r>
              <a:rPr b="1" i="0" lang="en-US" sz="2068" u="none" cap="none" strike="noStrike">
                <a:solidFill>
                  <a:srgbClr val="B85C00"/>
                </a:solidFill>
                <a:latin typeface="Calibri"/>
                <a:ea typeface="Calibri"/>
                <a:cs typeface="Calibri"/>
                <a:sym typeface="Calibri"/>
              </a:rPr>
              <a:t>6. Presentation (5 minutes)</a:t>
            </a:r>
            <a:endParaRPr b="0" i="0" sz="2068" u="none" cap="none" strike="noStrike">
              <a:solidFill>
                <a:srgbClr val="000000"/>
              </a:solidFill>
              <a:latin typeface="Calibri"/>
              <a:ea typeface="Calibri"/>
              <a:cs typeface="Calibri"/>
              <a:sym typeface="Calibri"/>
            </a:endParaRPr>
          </a:p>
        </p:txBody>
      </p:sp>
      <p:sp>
        <p:nvSpPr>
          <p:cNvPr id="977" name="Google Shape;977;g3e6510cc91a_0_942"/>
          <p:cNvSpPr/>
          <p:nvPr/>
        </p:nvSpPr>
        <p:spPr>
          <a:xfrm>
            <a:off x="9572801" y="7265991"/>
            <a:ext cx="7141200" cy="91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21"/>
              <a:buFont typeface="Calibri"/>
              <a:buNone/>
            </a:pPr>
            <a:r>
              <a:rPr b="0" i="0" lang="en-US" sz="1921" u="none" cap="none" strike="noStrike">
                <a:solidFill>
                  <a:srgbClr val="1F2D5A"/>
                </a:solidFill>
                <a:latin typeface="Calibri"/>
                <a:ea typeface="Calibri"/>
                <a:cs typeface="Calibri"/>
                <a:sym typeface="Calibri"/>
              </a:rPr>
              <a:t>Present complete business plan to peers and facilitator for Q&amp;A</a:t>
            </a:r>
            <a:endParaRPr b="0" i="0" sz="1921" u="none" cap="none" strike="noStrik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981" name="Shape 981"/>
        <p:cNvGrpSpPr/>
        <p:nvPr/>
      </p:nvGrpSpPr>
      <p:grpSpPr>
        <a:xfrm>
          <a:off x="0" y="0"/>
          <a:ext cx="0" cy="0"/>
          <a:chOff x="0" y="0"/>
          <a:chExt cx="0" cy="0"/>
        </a:xfrm>
      </p:grpSpPr>
      <p:grpSp>
        <p:nvGrpSpPr>
          <p:cNvPr id="982" name="Google Shape;982;g3e6510cc91a_0_928"/>
          <p:cNvGrpSpPr/>
          <p:nvPr/>
        </p:nvGrpSpPr>
        <p:grpSpPr>
          <a:xfrm>
            <a:off x="1028700" y="811707"/>
            <a:ext cx="16230707" cy="8446648"/>
            <a:chOff x="0" y="-57150"/>
            <a:chExt cx="4274726" cy="2224617"/>
          </a:xfrm>
        </p:grpSpPr>
        <p:sp>
          <p:nvSpPr>
            <p:cNvPr id="983" name="Google Shape;983;g3e6510cc91a_0_928"/>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984" name="Google Shape;984;g3e6510cc91a_0_928"/>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85" name="Google Shape;985;g3e6510cc91a_0_928"/>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986" name="Google Shape;986;g3e6510cc91a_0_928"/>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987" name="Google Shape;987;g3e6510cc91a_0_928" title="logo2.png"/>
          <p:cNvPicPr preferRelativeResize="0"/>
          <p:nvPr/>
        </p:nvPicPr>
        <p:blipFill rotWithShape="1">
          <a:blip r:embed="rId4">
            <a:alphaModFix/>
          </a:blip>
          <a:srcRect b="21968" l="0" r="0" t="25865"/>
          <a:stretch/>
        </p:blipFill>
        <p:spPr>
          <a:xfrm>
            <a:off x="15039350" y="8014350"/>
            <a:ext cx="1893475" cy="987800"/>
          </a:xfrm>
          <a:prstGeom prst="rect">
            <a:avLst/>
          </a:prstGeom>
          <a:noFill/>
          <a:ln>
            <a:noFill/>
          </a:ln>
        </p:spPr>
      </p:pic>
      <p:sp>
        <p:nvSpPr>
          <p:cNvPr id="988" name="Google Shape;988;g3e6510cc91a_0_928"/>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g3e6510cc91a_0_928"/>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g3e6510cc91a_0_928"/>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991" name="Google Shape;991;g3e6510cc91a_0_928"/>
          <p:cNvSpPr/>
          <p:nvPr/>
        </p:nvSpPr>
        <p:spPr>
          <a:xfrm>
            <a:off x="5086288" y="1402746"/>
            <a:ext cx="121731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992" name="Google Shape;992;g3e6510cc91a_0_928"/>
          <p:cNvSpPr/>
          <p:nvPr/>
        </p:nvSpPr>
        <p:spPr>
          <a:xfrm>
            <a:off x="5329748" y="1402746"/>
            <a:ext cx="118482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550"/>
              <a:buFont typeface="Arial Black"/>
              <a:buNone/>
            </a:pPr>
            <a:r>
              <a:t/>
            </a:r>
            <a:endParaRPr i="0" sz="3050" u="none" cap="none" strike="noStrike">
              <a:solidFill>
                <a:schemeClr val="dk1"/>
              </a:solidFill>
              <a:latin typeface="Trebuchet MS"/>
              <a:ea typeface="Trebuchet MS"/>
              <a:cs typeface="Trebuchet MS"/>
              <a:sym typeface="Trebuchet MS"/>
            </a:endParaRPr>
          </a:p>
        </p:txBody>
      </p:sp>
      <p:sp>
        <p:nvSpPr>
          <p:cNvPr id="993" name="Google Shape;993;g3e6510cc91a_0_928"/>
          <p:cNvSpPr/>
          <p:nvPr/>
        </p:nvSpPr>
        <p:spPr>
          <a:xfrm>
            <a:off x="1028700" y="1272900"/>
            <a:ext cx="16230600" cy="1470000"/>
          </a:xfrm>
          <a:prstGeom prst="rect">
            <a:avLst/>
          </a:prstGeom>
          <a:noFill/>
          <a:ln>
            <a:noFill/>
          </a:ln>
        </p:spPr>
        <p:txBody>
          <a:bodyPr anchorCtr="0" anchor="ctr" bIns="136100" lIns="136100" spcFirstLastPara="1" rIns="136100" wrap="square" tIns="136100">
            <a:noAutofit/>
          </a:bodyPr>
          <a:lstStyle/>
          <a:p>
            <a:pPr indent="0" lvl="0" marL="0" rtl="0" algn="l">
              <a:spcBef>
                <a:spcPts val="0"/>
              </a:spcBef>
              <a:spcAft>
                <a:spcPts val="0"/>
              </a:spcAft>
              <a:buNone/>
            </a:pPr>
            <a:r>
              <a:t/>
            </a:r>
            <a:endParaRPr/>
          </a:p>
        </p:txBody>
      </p:sp>
      <p:sp>
        <p:nvSpPr>
          <p:cNvPr id="994" name="Google Shape;994;g3e6510cc91a_0_928"/>
          <p:cNvSpPr/>
          <p:nvPr/>
        </p:nvSpPr>
        <p:spPr>
          <a:xfrm>
            <a:off x="1028700" y="2666725"/>
            <a:ext cx="16230600" cy="95400"/>
          </a:xfrm>
          <a:prstGeom prst="rect">
            <a:avLst/>
          </a:prstGeom>
          <a:solidFill>
            <a:srgbClr val="E8A000"/>
          </a:solidFill>
          <a:ln cap="flat" cmpd="sng" w="18900">
            <a:solidFill>
              <a:srgbClr val="E8A000"/>
            </a:solidFill>
            <a:prstDash val="solid"/>
            <a:round/>
            <a:headEnd len="sm" w="sm" type="none"/>
            <a:tailEnd len="sm" w="sm" type="none"/>
          </a:ln>
        </p:spPr>
        <p:txBody>
          <a:bodyPr anchorCtr="0" anchor="ctr" bIns="136100" lIns="136100" spcFirstLastPara="1" rIns="136100" wrap="square" tIns="136100">
            <a:noAutofit/>
          </a:bodyPr>
          <a:lstStyle/>
          <a:p>
            <a:pPr indent="0" lvl="0" marL="0" rtl="0" algn="l">
              <a:spcBef>
                <a:spcPts val="0"/>
              </a:spcBef>
              <a:spcAft>
                <a:spcPts val="0"/>
              </a:spcAft>
              <a:buNone/>
            </a:pPr>
            <a:r>
              <a:t/>
            </a:r>
            <a:endParaRPr/>
          </a:p>
        </p:txBody>
      </p:sp>
      <p:sp>
        <p:nvSpPr>
          <p:cNvPr id="995" name="Google Shape;995;g3e6510cc91a_0_928"/>
          <p:cNvSpPr/>
          <p:nvPr/>
        </p:nvSpPr>
        <p:spPr>
          <a:xfrm>
            <a:off x="1363469" y="1340956"/>
            <a:ext cx="15559200" cy="1361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168"/>
              <a:buFont typeface="Arial Black"/>
              <a:buNone/>
            </a:pPr>
            <a:r>
              <a:rPr b="1" i="0" lang="en-US" sz="4168" u="none" cap="none" strike="noStrike">
                <a:solidFill>
                  <a:schemeClr val="dk1"/>
                </a:solidFill>
                <a:latin typeface="Trebuchet MS"/>
                <a:ea typeface="Trebuchet MS"/>
                <a:cs typeface="Trebuchet MS"/>
                <a:sym typeface="Trebuchet MS"/>
              </a:rPr>
              <a:t>📝  MODULE 4 ASSESSMENT</a:t>
            </a:r>
            <a:endParaRPr i="0" sz="4168" u="none" cap="none" strike="noStrike">
              <a:solidFill>
                <a:schemeClr val="dk1"/>
              </a:solidFill>
              <a:latin typeface="Trebuchet MS"/>
              <a:ea typeface="Trebuchet MS"/>
              <a:cs typeface="Trebuchet MS"/>
              <a:sym typeface="Trebuchet MS"/>
            </a:endParaRPr>
          </a:p>
        </p:txBody>
      </p:sp>
      <p:sp>
        <p:nvSpPr>
          <p:cNvPr id="996" name="Google Shape;996;g3e6510cc91a_0_928"/>
          <p:cNvSpPr/>
          <p:nvPr/>
        </p:nvSpPr>
        <p:spPr>
          <a:xfrm>
            <a:off x="1196164" y="2974309"/>
            <a:ext cx="15894000" cy="1660800"/>
          </a:xfrm>
          <a:prstGeom prst="rect">
            <a:avLst/>
          </a:prstGeom>
          <a:solidFill>
            <a:srgbClr val="FFF8F2"/>
          </a:solidFill>
          <a:ln cap="flat" cmpd="sng" w="18900">
            <a:solidFill>
              <a:srgbClr val="1A5CB0"/>
            </a:solidFill>
            <a:prstDash val="solid"/>
            <a:round/>
            <a:headEnd len="sm" w="sm" type="none"/>
            <a:tailEnd len="sm" w="sm" type="none"/>
          </a:ln>
        </p:spPr>
        <p:txBody>
          <a:bodyPr anchorCtr="0" anchor="ctr" bIns="136100" lIns="136100" spcFirstLastPara="1" rIns="136100" wrap="square" tIns="136100">
            <a:noAutofit/>
          </a:bodyPr>
          <a:lstStyle/>
          <a:p>
            <a:pPr indent="0" lvl="0" marL="0" rtl="0" algn="l">
              <a:spcBef>
                <a:spcPts val="0"/>
              </a:spcBef>
              <a:spcAft>
                <a:spcPts val="0"/>
              </a:spcAft>
              <a:buNone/>
            </a:pPr>
            <a:r>
              <a:t/>
            </a:r>
            <a:endParaRPr/>
          </a:p>
        </p:txBody>
      </p:sp>
      <p:sp>
        <p:nvSpPr>
          <p:cNvPr id="997" name="Google Shape;997;g3e6510cc91a_0_928"/>
          <p:cNvSpPr/>
          <p:nvPr/>
        </p:nvSpPr>
        <p:spPr>
          <a:xfrm>
            <a:off x="1196175" y="2974300"/>
            <a:ext cx="15894000" cy="585300"/>
          </a:xfrm>
          <a:prstGeom prst="rect">
            <a:avLst/>
          </a:prstGeom>
          <a:solidFill>
            <a:srgbClr val="1A5CB0"/>
          </a:solid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82"/>
              <a:buFont typeface="Calibri"/>
              <a:buNone/>
            </a:pPr>
            <a:r>
              <a:rPr b="1" lang="en-US" sz="2382">
                <a:solidFill>
                  <a:schemeClr val="lt1"/>
                </a:solidFill>
                <a:latin typeface="Calibri"/>
                <a:ea typeface="Calibri"/>
                <a:cs typeface="Calibri"/>
                <a:sym typeface="Calibri"/>
              </a:rPr>
              <a:t>    </a:t>
            </a:r>
            <a:r>
              <a:rPr b="1" i="0" lang="en-US" sz="2382" u="none" cap="none" strike="noStrike">
                <a:solidFill>
                  <a:schemeClr val="lt1"/>
                </a:solidFill>
                <a:latin typeface="Calibri"/>
                <a:ea typeface="Calibri"/>
                <a:cs typeface="Calibri"/>
                <a:sym typeface="Calibri"/>
              </a:rPr>
              <a:t>Part A – Business Plan &amp; Pitch</a:t>
            </a:r>
            <a:endParaRPr b="0" i="0" sz="2382" u="none" cap="none" strike="noStrike">
              <a:solidFill>
                <a:schemeClr val="lt1"/>
              </a:solidFill>
              <a:latin typeface="Calibri"/>
              <a:ea typeface="Calibri"/>
              <a:cs typeface="Calibri"/>
              <a:sym typeface="Calibri"/>
            </a:endParaRPr>
          </a:p>
        </p:txBody>
      </p:sp>
      <p:sp>
        <p:nvSpPr>
          <p:cNvPr id="998" name="Google Shape;998;g3e6510cc91a_0_928"/>
          <p:cNvSpPr/>
          <p:nvPr/>
        </p:nvSpPr>
        <p:spPr>
          <a:xfrm>
            <a:off x="1447122" y="3627650"/>
            <a:ext cx="15392100" cy="89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35"/>
              <a:buFont typeface="Calibri"/>
              <a:buNone/>
            </a:pPr>
            <a:r>
              <a:rPr b="0" i="0" lang="en-US" sz="1935" u="none" cap="none" strike="noStrike">
                <a:solidFill>
                  <a:srgbClr val="1F2D5A"/>
                </a:solidFill>
                <a:latin typeface="Calibri"/>
                <a:ea typeface="Calibri"/>
                <a:cs typeface="Calibri"/>
                <a:sym typeface="Calibri"/>
              </a:rPr>
              <a:t>Submit complete business plan. Deliver 5-minute presentation with Q&amp;A. Assessment criteria: clarity of niche, viability of pricing, realism of financial projection.</a:t>
            </a:r>
            <a:endParaRPr b="0" i="0" sz="1935" u="none" cap="none" strike="noStrike">
              <a:solidFill>
                <a:srgbClr val="000000"/>
              </a:solidFill>
              <a:latin typeface="Calibri"/>
              <a:ea typeface="Calibri"/>
              <a:cs typeface="Calibri"/>
              <a:sym typeface="Calibri"/>
            </a:endParaRPr>
          </a:p>
        </p:txBody>
      </p:sp>
      <p:sp>
        <p:nvSpPr>
          <p:cNvPr id="999" name="Google Shape;999;g3e6510cc91a_0_928"/>
          <p:cNvSpPr/>
          <p:nvPr/>
        </p:nvSpPr>
        <p:spPr>
          <a:xfrm>
            <a:off x="1196164" y="4852665"/>
            <a:ext cx="15894000" cy="1660800"/>
          </a:xfrm>
          <a:prstGeom prst="rect">
            <a:avLst/>
          </a:prstGeom>
          <a:solidFill>
            <a:srgbClr val="FFF8F2"/>
          </a:solidFill>
          <a:ln cap="flat" cmpd="sng" w="18900">
            <a:solidFill>
              <a:srgbClr val="0B8FAC"/>
            </a:solidFill>
            <a:prstDash val="solid"/>
            <a:round/>
            <a:headEnd len="sm" w="sm" type="none"/>
            <a:tailEnd len="sm" w="sm" type="none"/>
          </a:ln>
        </p:spPr>
        <p:txBody>
          <a:bodyPr anchorCtr="0" anchor="ctr" bIns="136100" lIns="136100" spcFirstLastPara="1" rIns="136100" wrap="square" tIns="136100">
            <a:noAutofit/>
          </a:bodyPr>
          <a:lstStyle/>
          <a:p>
            <a:pPr indent="0" lvl="0" marL="0" rtl="0" algn="l">
              <a:spcBef>
                <a:spcPts val="0"/>
              </a:spcBef>
              <a:spcAft>
                <a:spcPts val="0"/>
              </a:spcAft>
              <a:buNone/>
            </a:pPr>
            <a:r>
              <a:t/>
            </a:r>
            <a:endParaRPr/>
          </a:p>
        </p:txBody>
      </p:sp>
      <p:sp>
        <p:nvSpPr>
          <p:cNvPr id="1000" name="Google Shape;1000;g3e6510cc91a_0_928"/>
          <p:cNvSpPr/>
          <p:nvPr/>
        </p:nvSpPr>
        <p:spPr>
          <a:xfrm>
            <a:off x="1196175" y="4852650"/>
            <a:ext cx="15894000" cy="585300"/>
          </a:xfrm>
          <a:prstGeom prst="rect">
            <a:avLst/>
          </a:prstGeom>
          <a:solidFill>
            <a:srgbClr val="0B8FAC"/>
          </a:solid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82"/>
              <a:buFont typeface="Calibri"/>
              <a:buNone/>
            </a:pPr>
            <a:r>
              <a:rPr b="1" lang="en-US" sz="2382">
                <a:solidFill>
                  <a:schemeClr val="lt1"/>
                </a:solidFill>
                <a:latin typeface="Calibri"/>
                <a:ea typeface="Calibri"/>
                <a:cs typeface="Calibri"/>
                <a:sym typeface="Calibri"/>
              </a:rPr>
              <a:t>    </a:t>
            </a:r>
            <a:r>
              <a:rPr b="1" i="0" lang="en-US" sz="2382" u="none" cap="none" strike="noStrike">
                <a:solidFill>
                  <a:schemeClr val="lt1"/>
                </a:solidFill>
                <a:latin typeface="Calibri"/>
                <a:ea typeface="Calibri"/>
                <a:cs typeface="Calibri"/>
                <a:sym typeface="Calibri"/>
              </a:rPr>
              <a:t>Part B – Multiple Choice Test (10-15 Questions)</a:t>
            </a:r>
            <a:endParaRPr b="0" i="0" sz="2382" u="none" cap="none" strike="noStrike">
              <a:solidFill>
                <a:schemeClr val="lt1"/>
              </a:solidFill>
              <a:latin typeface="Calibri"/>
              <a:ea typeface="Calibri"/>
              <a:cs typeface="Calibri"/>
              <a:sym typeface="Calibri"/>
            </a:endParaRPr>
          </a:p>
        </p:txBody>
      </p:sp>
      <p:sp>
        <p:nvSpPr>
          <p:cNvPr id="1001" name="Google Shape;1001;g3e6510cc91a_0_928"/>
          <p:cNvSpPr/>
          <p:nvPr/>
        </p:nvSpPr>
        <p:spPr>
          <a:xfrm>
            <a:off x="1447122" y="5506006"/>
            <a:ext cx="15392100" cy="89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35"/>
              <a:buFont typeface="Calibri"/>
              <a:buNone/>
            </a:pPr>
            <a:r>
              <a:rPr b="0" i="0" lang="en-US" sz="1935" u="none" cap="none" strike="noStrike">
                <a:solidFill>
                  <a:srgbClr val="1F2D5A"/>
                </a:solidFill>
                <a:latin typeface="Calibri"/>
                <a:ea typeface="Calibri"/>
                <a:cs typeface="Calibri"/>
                <a:sym typeface="Calibri"/>
              </a:rPr>
              <a:t>Covers: niche identification, pricing strategy, competitor analysis, financial management, SWOT, growth pathways, risk mitigation, contracts. 70% pass required.</a:t>
            </a:r>
            <a:endParaRPr b="0" i="0" sz="1935" u="none" cap="none" strike="noStrike">
              <a:solidFill>
                <a:srgbClr val="000000"/>
              </a:solidFill>
              <a:latin typeface="Calibri"/>
              <a:ea typeface="Calibri"/>
              <a:cs typeface="Calibri"/>
              <a:sym typeface="Calibri"/>
            </a:endParaRPr>
          </a:p>
        </p:txBody>
      </p:sp>
      <p:sp>
        <p:nvSpPr>
          <p:cNvPr id="1002" name="Google Shape;1002;g3e6510cc91a_0_928"/>
          <p:cNvSpPr/>
          <p:nvPr/>
        </p:nvSpPr>
        <p:spPr>
          <a:xfrm>
            <a:off x="1196164" y="6731020"/>
            <a:ext cx="15894000" cy="1660800"/>
          </a:xfrm>
          <a:prstGeom prst="rect">
            <a:avLst/>
          </a:prstGeom>
          <a:solidFill>
            <a:srgbClr val="FFF8F2"/>
          </a:solidFill>
          <a:ln cap="flat" cmpd="sng" w="18900">
            <a:solidFill>
              <a:schemeClr val="dk2"/>
            </a:solidFill>
            <a:prstDash val="solid"/>
            <a:round/>
            <a:headEnd len="sm" w="sm" type="none"/>
            <a:tailEnd len="sm" w="sm" type="none"/>
          </a:ln>
        </p:spPr>
        <p:txBody>
          <a:bodyPr anchorCtr="0" anchor="ctr" bIns="136100" lIns="136100" spcFirstLastPara="1" rIns="136100" wrap="square" tIns="136100">
            <a:noAutofit/>
          </a:bodyPr>
          <a:lstStyle/>
          <a:p>
            <a:pPr indent="0" lvl="0" marL="0" rtl="0" algn="l">
              <a:spcBef>
                <a:spcPts val="0"/>
              </a:spcBef>
              <a:spcAft>
                <a:spcPts val="0"/>
              </a:spcAft>
              <a:buNone/>
            </a:pPr>
            <a:r>
              <a:t/>
            </a:r>
            <a:endParaRPr/>
          </a:p>
        </p:txBody>
      </p:sp>
      <p:sp>
        <p:nvSpPr>
          <p:cNvPr id="1003" name="Google Shape;1003;g3e6510cc91a_0_928"/>
          <p:cNvSpPr/>
          <p:nvPr/>
        </p:nvSpPr>
        <p:spPr>
          <a:xfrm>
            <a:off x="1196175" y="6731000"/>
            <a:ext cx="15894000" cy="585300"/>
          </a:xfrm>
          <a:prstGeom prst="rect">
            <a:avLst/>
          </a:prstGeom>
          <a:solidFill>
            <a:schemeClr val="dk2"/>
          </a:solid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82"/>
              <a:buFont typeface="Calibri"/>
              <a:buNone/>
            </a:pPr>
            <a:r>
              <a:rPr b="1" lang="en-US" sz="2382">
                <a:solidFill>
                  <a:schemeClr val="lt1"/>
                </a:solidFill>
                <a:latin typeface="Calibri"/>
                <a:ea typeface="Calibri"/>
                <a:cs typeface="Calibri"/>
                <a:sym typeface="Calibri"/>
              </a:rPr>
              <a:t>    </a:t>
            </a:r>
            <a:r>
              <a:rPr b="1" i="0" lang="en-US" sz="2382" u="none" cap="none" strike="noStrike">
                <a:solidFill>
                  <a:schemeClr val="lt1"/>
                </a:solidFill>
                <a:latin typeface="Calibri"/>
                <a:ea typeface="Calibri"/>
                <a:cs typeface="Calibri"/>
                <a:sym typeface="Calibri"/>
              </a:rPr>
              <a:t>Part C – Peer Feedback Report</a:t>
            </a:r>
            <a:endParaRPr b="0" i="0" sz="2382" u="none" cap="none" strike="noStrike">
              <a:solidFill>
                <a:schemeClr val="lt1"/>
              </a:solidFill>
              <a:latin typeface="Calibri"/>
              <a:ea typeface="Calibri"/>
              <a:cs typeface="Calibri"/>
              <a:sym typeface="Calibri"/>
            </a:endParaRPr>
          </a:p>
        </p:txBody>
      </p:sp>
      <p:sp>
        <p:nvSpPr>
          <p:cNvPr id="1004" name="Google Shape;1004;g3e6510cc91a_0_928"/>
          <p:cNvSpPr/>
          <p:nvPr/>
        </p:nvSpPr>
        <p:spPr>
          <a:xfrm>
            <a:off x="1447122" y="7384361"/>
            <a:ext cx="15392100" cy="89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D5A"/>
              </a:buClr>
              <a:buSzPts val="1935"/>
              <a:buFont typeface="Calibri"/>
              <a:buNone/>
            </a:pPr>
            <a:r>
              <a:rPr b="0" i="0" lang="en-US" sz="1935" u="none" cap="none" strike="noStrike">
                <a:solidFill>
                  <a:srgbClr val="1F2D5A"/>
                </a:solidFill>
                <a:latin typeface="Calibri"/>
                <a:ea typeface="Calibri"/>
                <a:cs typeface="Calibri"/>
                <a:sym typeface="Calibri"/>
              </a:rPr>
              <a:t>After each peer presentation, write 3 strengths + 2 improvement suggestions for 2 classmates. Demonstrates critical thinking and constructive communication.</a:t>
            </a:r>
            <a:endParaRPr b="0" i="0" sz="1935" u="none" cap="none" strike="noStrike">
              <a:solidFill>
                <a:srgbClr val="000000"/>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08" name="Shape 1008"/>
        <p:cNvGrpSpPr/>
        <p:nvPr/>
      </p:nvGrpSpPr>
      <p:grpSpPr>
        <a:xfrm>
          <a:off x="0" y="0"/>
          <a:ext cx="0" cy="0"/>
          <a:chOff x="0" y="0"/>
          <a:chExt cx="0" cy="0"/>
        </a:xfrm>
      </p:grpSpPr>
      <p:grpSp>
        <p:nvGrpSpPr>
          <p:cNvPr id="1009" name="Google Shape;1009;g3e6510cc91a_0_912"/>
          <p:cNvGrpSpPr/>
          <p:nvPr/>
        </p:nvGrpSpPr>
        <p:grpSpPr>
          <a:xfrm>
            <a:off x="1028700" y="811707"/>
            <a:ext cx="16230707" cy="8446648"/>
            <a:chOff x="0" y="-57150"/>
            <a:chExt cx="4274726" cy="2224617"/>
          </a:xfrm>
        </p:grpSpPr>
        <p:sp>
          <p:nvSpPr>
            <p:cNvPr id="1010" name="Google Shape;1010;g3e6510cc91a_0_912"/>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011" name="Google Shape;1011;g3e6510cc91a_0_912"/>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12" name="Google Shape;1012;g3e6510cc91a_0_912"/>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13" name="Google Shape;1013;g3e6510cc91a_0_912"/>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014" name="Google Shape;1014;g3e6510cc91a_0_912" title="logo2.png"/>
          <p:cNvPicPr preferRelativeResize="0"/>
          <p:nvPr/>
        </p:nvPicPr>
        <p:blipFill rotWithShape="1">
          <a:blip r:embed="rId4">
            <a:alphaModFix/>
          </a:blip>
          <a:srcRect b="21968" l="0" r="0" t="25865"/>
          <a:stretch/>
        </p:blipFill>
        <p:spPr>
          <a:xfrm>
            <a:off x="15190075" y="8435475"/>
            <a:ext cx="1893475" cy="987800"/>
          </a:xfrm>
          <a:prstGeom prst="rect">
            <a:avLst/>
          </a:prstGeom>
          <a:noFill/>
          <a:ln>
            <a:noFill/>
          </a:ln>
        </p:spPr>
      </p:pic>
      <p:sp>
        <p:nvSpPr>
          <p:cNvPr id="1015" name="Google Shape;1015;g3e6510cc91a_0_912"/>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6" name="Google Shape;1016;g3e6510cc91a_0_912"/>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7" name="Google Shape;1017;g3e6510cc91a_0_912"/>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1018" name="Google Shape;1018;g3e6510cc91a_0_912"/>
          <p:cNvSpPr/>
          <p:nvPr/>
        </p:nvSpPr>
        <p:spPr>
          <a:xfrm>
            <a:off x="5086288" y="1402746"/>
            <a:ext cx="121731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19" name="Google Shape;1019;g3e6510cc91a_0_912"/>
          <p:cNvSpPr/>
          <p:nvPr/>
        </p:nvSpPr>
        <p:spPr>
          <a:xfrm>
            <a:off x="5329748" y="1402746"/>
            <a:ext cx="118482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550"/>
              <a:buFont typeface="Arial Black"/>
              <a:buNone/>
            </a:pPr>
            <a:r>
              <a:t/>
            </a:r>
            <a:endParaRPr i="0" sz="3050" u="none" cap="none" strike="noStrike">
              <a:solidFill>
                <a:schemeClr val="dk1"/>
              </a:solidFill>
              <a:latin typeface="Trebuchet MS"/>
              <a:ea typeface="Trebuchet MS"/>
              <a:cs typeface="Trebuchet MS"/>
              <a:sym typeface="Trebuchet MS"/>
            </a:endParaRPr>
          </a:p>
        </p:txBody>
      </p:sp>
      <p:sp>
        <p:nvSpPr>
          <p:cNvPr id="1020" name="Google Shape;1020;g3e6510cc91a_0_912"/>
          <p:cNvSpPr/>
          <p:nvPr/>
        </p:nvSpPr>
        <p:spPr>
          <a:xfrm>
            <a:off x="4572050" y="1402750"/>
            <a:ext cx="9144000" cy="98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g3e6510cc91a_0_912"/>
          <p:cNvSpPr/>
          <p:nvPr/>
        </p:nvSpPr>
        <p:spPr>
          <a:xfrm>
            <a:off x="4572050" y="2390302"/>
            <a:ext cx="9144000" cy="63900"/>
          </a:xfrm>
          <a:prstGeom prst="rect">
            <a:avLst/>
          </a:prstGeom>
          <a:solidFill>
            <a:srgbClr val="E8A000"/>
          </a:solidFill>
          <a:ln cap="flat" cmpd="sng" w="12700">
            <a:solidFill>
              <a:srgbClr val="E8A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g3e6510cc91a_0_912"/>
          <p:cNvSpPr/>
          <p:nvPr/>
        </p:nvSpPr>
        <p:spPr>
          <a:xfrm>
            <a:off x="4892090" y="1448470"/>
            <a:ext cx="85038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800"/>
              <a:buFont typeface="Arial Black"/>
              <a:buNone/>
            </a:pPr>
            <a:r>
              <a:rPr b="1" i="0" lang="en-US" sz="3100" u="none" cap="none" strike="noStrike">
                <a:solidFill>
                  <a:schemeClr val="dk1"/>
                </a:solidFill>
                <a:latin typeface="Trebuchet MS"/>
                <a:ea typeface="Trebuchet MS"/>
                <a:cs typeface="Trebuchet MS"/>
                <a:sym typeface="Trebuchet MS"/>
              </a:rPr>
              <a:t>🛠  Required Materials &amp; Digital Assets — All 4 Modules</a:t>
            </a:r>
            <a:endParaRPr i="0" sz="3100" u="none" cap="none" strike="noStrike">
              <a:solidFill>
                <a:schemeClr val="dk1"/>
              </a:solidFill>
              <a:latin typeface="Trebuchet MS"/>
              <a:ea typeface="Trebuchet MS"/>
              <a:cs typeface="Trebuchet MS"/>
              <a:sym typeface="Trebuchet MS"/>
            </a:endParaRPr>
          </a:p>
        </p:txBody>
      </p:sp>
      <p:graphicFrame>
        <p:nvGraphicFramePr>
          <p:cNvPr id="1023" name="Google Shape;1023;g3e6510cc91a_0_912"/>
          <p:cNvGraphicFramePr/>
          <p:nvPr/>
        </p:nvGraphicFramePr>
        <p:xfrm>
          <a:off x="1314375" y="2454310"/>
          <a:ext cx="3000000" cy="3000000"/>
        </p:xfrm>
        <a:graphic>
          <a:graphicData uri="http://schemas.openxmlformats.org/drawingml/2006/table">
            <a:tbl>
              <a:tblPr>
                <a:noFill/>
                <a:tableStyleId>{55480E4E-77B2-47AF-833D-2C9F51DE462F}</a:tableStyleId>
              </a:tblPr>
              <a:tblGrid>
                <a:gridCol w="3288100"/>
                <a:gridCol w="7398225"/>
                <a:gridCol w="4932125"/>
              </a:tblGrid>
              <a:tr h="537875">
                <a:tc>
                  <a:txBody>
                    <a:bodyPr/>
                    <a:lstStyle/>
                    <a:p>
                      <a:pPr indent="0" lvl="0" marL="0" marR="0" rtl="0" algn="ctr">
                        <a:spcBef>
                          <a:spcPts val="0"/>
                        </a:spcBef>
                        <a:spcAft>
                          <a:spcPts val="0"/>
                        </a:spcAft>
                        <a:buClr>
                          <a:srgbClr val="FFFFFF"/>
                        </a:buClr>
                        <a:buSzPts val="1300"/>
                        <a:buFont typeface="Calibri"/>
                        <a:buNone/>
                      </a:pPr>
                      <a:r>
                        <a:rPr b="1" lang="en-US" sz="2400" u="none" cap="none" strike="noStrike">
                          <a:solidFill>
                            <a:srgbClr val="FFFFFF"/>
                          </a:solidFill>
                          <a:latin typeface="Calibri"/>
                          <a:ea typeface="Calibri"/>
                          <a:cs typeface="Calibri"/>
                          <a:sym typeface="Calibri"/>
                        </a:rPr>
                        <a:t>Resource</a:t>
                      </a:r>
                      <a:endParaRPr sz="24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400" u="none" cap="none" strike="noStrike">
                          <a:solidFill>
                            <a:srgbClr val="FFFFFF"/>
                          </a:solidFill>
                          <a:latin typeface="Calibri"/>
                          <a:ea typeface="Calibri"/>
                          <a:cs typeface="Calibri"/>
                          <a:sym typeface="Calibri"/>
                        </a:rPr>
                        <a:t>Description</a:t>
                      </a:r>
                      <a:endParaRPr sz="24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c>
                  <a:txBody>
                    <a:bodyPr/>
                    <a:lstStyle/>
                    <a:p>
                      <a:pPr indent="0" lvl="0" marL="0" marR="0" rtl="0" algn="ctr">
                        <a:spcBef>
                          <a:spcPts val="0"/>
                        </a:spcBef>
                        <a:spcAft>
                          <a:spcPts val="0"/>
                        </a:spcAft>
                        <a:buClr>
                          <a:srgbClr val="FFFFFF"/>
                        </a:buClr>
                        <a:buSzPts val="1300"/>
                        <a:buFont typeface="Calibri"/>
                        <a:buNone/>
                      </a:pPr>
                      <a:r>
                        <a:rPr b="1" lang="en-US" sz="2400" u="none" cap="none" strike="noStrike">
                          <a:solidFill>
                            <a:srgbClr val="FFFFFF"/>
                          </a:solidFill>
                          <a:latin typeface="Calibri"/>
                          <a:ea typeface="Calibri"/>
                          <a:cs typeface="Calibri"/>
                          <a:sym typeface="Calibri"/>
                        </a:rPr>
                        <a:t>Where to Access</a:t>
                      </a:r>
                      <a:endParaRPr sz="2400" u="none" cap="none" strike="noStrike">
                        <a:latin typeface="Calibri"/>
                        <a:ea typeface="Calibri"/>
                        <a:cs typeface="Calibri"/>
                        <a:sym typeface="Calibri"/>
                      </a:endParaRPr>
                    </a:p>
                  </a:txBody>
                  <a:tcPr marT="45725" marB="45725" marR="91450" marL="91450" anchor="ctr">
                    <a:lnL cap="flat" cmpd="sng" w="9525">
                      <a:solidFill>
                        <a:srgbClr val="1A5CB0"/>
                      </a:solidFill>
                      <a:prstDash val="solid"/>
                      <a:round/>
                      <a:headEnd len="sm" w="sm" type="none"/>
                      <a:tailEnd len="sm" w="sm" type="none"/>
                    </a:lnL>
                    <a:lnR cap="flat" cmpd="sng" w="9525">
                      <a:solidFill>
                        <a:srgbClr val="1A5CB0"/>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1A5CB0"/>
                      </a:solidFill>
                      <a:prstDash val="solid"/>
                      <a:round/>
                      <a:headEnd len="sm" w="sm" type="none"/>
                      <a:tailEnd len="sm" w="sm" type="none"/>
                    </a:lnB>
                    <a:solidFill>
                      <a:srgbClr val="1A5CB0"/>
                    </a:solidFill>
                  </a:tcPr>
                </a:tc>
              </a:tr>
              <a:tr h="8075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  Device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Smartphone or laptop with internet connection</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Personal or provided by training venue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1A5CB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8075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  Gmail Account</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Professional email for all platforms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gmail.com — free, create during session</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53787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  Canva</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Design: logos, social posts, CVs, presentations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canva.com — free tier (very generous)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53787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  ChatGPT / Claude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AI writing and content generation</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chat.openai.com / claude.ai — free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53787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  Trello / Notion</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Task and project management boards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trello.com / notion.so — free tiers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8075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  Google Workspace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Docs, Sheets, Forms, Drive, Gmail</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workspace.google.com — free for individuals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80752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  Zapier or Make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Automation and app connections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zapier.com / make.com — free starter tiers</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537875">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  Calendly</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Booking and scheduling automation</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D5A"/>
                        </a:buClr>
                        <a:buSzPts val="1300"/>
                        <a:buFont typeface="Calibri"/>
                        <a:buNone/>
                      </a:pPr>
                      <a:r>
                        <a:rPr lang="en-US" sz="2400" u="none" cap="none" strike="noStrike">
                          <a:solidFill>
                            <a:srgbClr val="1F2D5A"/>
                          </a:solidFill>
                          <a:latin typeface="Calibri"/>
                          <a:ea typeface="Calibri"/>
                          <a:cs typeface="Calibri"/>
                          <a:sym typeface="Calibri"/>
                        </a:rPr>
                        <a:t>calendly.com — 1 event type free</a:t>
                      </a:r>
                      <a:endParaRPr sz="2400" u="none" cap="none" strike="noStrike">
                        <a:latin typeface="Calibri"/>
                        <a:ea typeface="Calibri"/>
                        <a:cs typeface="Calibri"/>
                        <a:sym typeface="Calibri"/>
                      </a:endParaRPr>
                    </a:p>
                  </a:txBody>
                  <a:tcPr marT="45725" marB="45725" marR="91450" marL="914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B03B">
                <a:alpha val="0"/>
              </a:srgbClr>
            </a:gs>
            <a:gs pos="100000">
              <a:srgbClr val="FBB03B">
                <a:alpha val="36078"/>
              </a:srgbClr>
            </a:gs>
          </a:gsLst>
          <a:path path="circle">
            <a:fillToRect b="50%" l="50%" r="50%" t="50%"/>
          </a:path>
          <a:tileRect/>
        </a:gradFill>
      </p:bgPr>
    </p:bg>
    <p:spTree>
      <p:nvGrpSpPr>
        <p:cNvPr id="1027" name="Shape 1027"/>
        <p:cNvGrpSpPr/>
        <p:nvPr/>
      </p:nvGrpSpPr>
      <p:grpSpPr>
        <a:xfrm>
          <a:off x="0" y="0"/>
          <a:ext cx="0" cy="0"/>
          <a:chOff x="0" y="0"/>
          <a:chExt cx="0" cy="0"/>
        </a:xfrm>
      </p:grpSpPr>
      <p:grpSp>
        <p:nvGrpSpPr>
          <p:cNvPr id="1028" name="Google Shape;1028;g3e6510cc91a_0_1036"/>
          <p:cNvGrpSpPr/>
          <p:nvPr/>
        </p:nvGrpSpPr>
        <p:grpSpPr>
          <a:xfrm>
            <a:off x="1028700" y="811707"/>
            <a:ext cx="16230707" cy="8446648"/>
            <a:chOff x="0" y="-57150"/>
            <a:chExt cx="4274726" cy="2224617"/>
          </a:xfrm>
        </p:grpSpPr>
        <p:sp>
          <p:nvSpPr>
            <p:cNvPr id="1029" name="Google Shape;1029;g3e6510cc91a_0_1036"/>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noFill/>
            <a:ln cap="sq" cmpd="sng" w="19050">
              <a:solidFill>
                <a:srgbClr val="000000"/>
              </a:solidFill>
              <a:prstDash val="solid"/>
              <a:miter lim="8000"/>
              <a:headEnd len="sm" w="sm" type="none"/>
              <a:tailEnd len="sm" w="sm" type="none"/>
            </a:ln>
          </p:spPr>
        </p:sp>
        <p:sp>
          <p:nvSpPr>
            <p:cNvPr id="1030" name="Google Shape;1030;g3e6510cc91a_0_1036"/>
            <p:cNvSpPr txBox="1"/>
            <p:nvPr/>
          </p:nvSpPr>
          <p:spPr>
            <a:xfrm>
              <a:off x="0" y="-57150"/>
              <a:ext cx="4274700" cy="222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31" name="Google Shape;1031;g3e6510cc91a_0_1036"/>
          <p:cNvSpPr/>
          <p:nvPr/>
        </p:nvSpPr>
        <p:spPr>
          <a:xfrm>
            <a:off x="503196" y="243179"/>
            <a:ext cx="2983565" cy="665086"/>
          </a:xfrm>
          <a:custGeom>
            <a:rect b="b" l="l" r="r" t="t"/>
            <a:pathLst>
              <a:path extrusionOk="0" h="665086" w="2983565">
                <a:moveTo>
                  <a:pt x="0" y="0"/>
                </a:moveTo>
                <a:lnTo>
                  <a:pt x="2983565" y="0"/>
                </a:lnTo>
                <a:lnTo>
                  <a:pt x="2983565" y="665086"/>
                </a:lnTo>
                <a:lnTo>
                  <a:pt x="0" y="665086"/>
                </a:lnTo>
                <a:lnTo>
                  <a:pt x="0" y="0"/>
                </a:lnTo>
                <a:close/>
              </a:path>
            </a:pathLst>
          </a:custGeom>
          <a:blipFill rotWithShape="1">
            <a:blip r:embed="rId3">
              <a:alphaModFix/>
            </a:blip>
            <a:stretch>
              <a:fillRect b="0" l="0" r="0" t="0"/>
            </a:stretch>
          </a:blipFill>
          <a:ln>
            <a:noFill/>
          </a:ln>
        </p:spPr>
      </p:sp>
      <p:sp>
        <p:nvSpPr>
          <p:cNvPr id="1032" name="Google Shape;1032;g3e6510cc91a_0_1036"/>
          <p:cNvSpPr txBox="1"/>
          <p:nvPr/>
        </p:nvSpPr>
        <p:spPr>
          <a:xfrm>
            <a:off x="11901982" y="600366"/>
            <a:ext cx="6386100" cy="283200"/>
          </a:xfrm>
          <a:prstGeom prst="rect">
            <a:avLst/>
          </a:prstGeom>
          <a:noFill/>
          <a:ln>
            <a:noFill/>
          </a:ln>
        </p:spPr>
        <p:txBody>
          <a:bodyPr anchorCtr="0" anchor="t" bIns="0" lIns="0" spcFirstLastPara="1" rIns="0" wrap="square" tIns="0">
            <a:spAutoFit/>
          </a:bodyPr>
          <a:lstStyle/>
          <a:p>
            <a:pPr indent="0" lvl="0" marL="0" marR="0" rtl="0" algn="ctr">
              <a:lnSpc>
                <a:spcPct val="140054"/>
              </a:lnSpc>
              <a:spcBef>
                <a:spcPts val="0"/>
              </a:spcBef>
              <a:spcAft>
                <a:spcPts val="0"/>
              </a:spcAft>
              <a:buClr>
                <a:srgbClr val="000000"/>
              </a:buClr>
              <a:buSzPts val="1840"/>
              <a:buFont typeface="Arial"/>
              <a:buNone/>
            </a:pPr>
            <a:r>
              <a:rPr b="0" i="0" lang="en-US" sz="1840" u="none" cap="none" strike="noStrike">
                <a:solidFill>
                  <a:srgbClr val="000000"/>
                </a:solidFill>
                <a:latin typeface="Roboto"/>
                <a:ea typeface="Roboto"/>
                <a:cs typeface="Roboto"/>
                <a:sym typeface="Roboto"/>
              </a:rPr>
              <a:t>2024-3-PL01-KA210-YOU-000294885</a:t>
            </a:r>
            <a:endParaRPr b="0" i="0" sz="1400" u="none" cap="none" strike="noStrike">
              <a:solidFill>
                <a:srgbClr val="000000"/>
              </a:solidFill>
              <a:latin typeface="Arial"/>
              <a:ea typeface="Arial"/>
              <a:cs typeface="Arial"/>
              <a:sym typeface="Arial"/>
            </a:endParaRPr>
          </a:p>
        </p:txBody>
      </p:sp>
      <p:pic>
        <p:nvPicPr>
          <p:cNvPr id="1033" name="Google Shape;1033;g3e6510cc91a_0_1036" title="logo2.png"/>
          <p:cNvPicPr preferRelativeResize="0"/>
          <p:nvPr/>
        </p:nvPicPr>
        <p:blipFill rotWithShape="1">
          <a:blip r:embed="rId4">
            <a:alphaModFix/>
          </a:blip>
          <a:srcRect b="21968" l="0" r="0" t="25865"/>
          <a:stretch/>
        </p:blipFill>
        <p:spPr>
          <a:xfrm>
            <a:off x="15190075" y="8435475"/>
            <a:ext cx="1893475" cy="987800"/>
          </a:xfrm>
          <a:prstGeom prst="rect">
            <a:avLst/>
          </a:prstGeom>
          <a:noFill/>
          <a:ln>
            <a:noFill/>
          </a:ln>
        </p:spPr>
      </p:pic>
      <p:sp>
        <p:nvSpPr>
          <p:cNvPr id="1034" name="Google Shape;1034;g3e6510cc91a_0_1036"/>
          <p:cNvSpPr/>
          <p:nvPr/>
        </p:nvSpPr>
        <p:spPr>
          <a:xfrm>
            <a:off x="1028700" y="1143000"/>
            <a:ext cx="16230600" cy="129900"/>
          </a:xfrm>
          <a:prstGeom prst="rect">
            <a:avLst/>
          </a:prstGeom>
          <a:solidFill>
            <a:srgbClr val="980000"/>
          </a:solidFill>
          <a:ln cap="flat" cmpd="sng" w="22550">
            <a:solidFill>
              <a:srgbClr val="980000"/>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5" name="Google Shape;1035;g3e6510cc91a_0_1036"/>
          <p:cNvSpPr/>
          <p:nvPr/>
        </p:nvSpPr>
        <p:spPr>
          <a:xfrm>
            <a:off x="1028700" y="10142871"/>
            <a:ext cx="16230600" cy="129900"/>
          </a:xfrm>
          <a:prstGeom prst="rect">
            <a:avLst/>
          </a:prstGeom>
          <a:solidFill>
            <a:srgbClr val="F4A623"/>
          </a:solidFill>
          <a:ln cap="flat" cmpd="sng" w="22550">
            <a:solidFill>
              <a:srgbClr val="F4A623"/>
            </a:solidFill>
            <a:prstDash val="solid"/>
            <a:round/>
            <a:headEnd len="sm" w="sm" type="none"/>
            <a:tailEnd len="sm" w="sm" type="none"/>
          </a:ln>
        </p:spPr>
        <p:txBody>
          <a:bodyPr anchorCtr="0" anchor="ctr" bIns="162275" lIns="162275" spcFirstLastPara="1" rIns="162275" wrap="square" tIns="16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6" name="Google Shape;1036;g3e6510cc91a_0_1036"/>
          <p:cNvSpPr/>
          <p:nvPr/>
        </p:nvSpPr>
        <p:spPr>
          <a:xfrm>
            <a:off x="1051765" y="9330784"/>
            <a:ext cx="15500100" cy="892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85C00"/>
              </a:buClr>
              <a:buSzPts val="2308"/>
              <a:buFont typeface="Calibri"/>
              <a:buNone/>
            </a:pPr>
            <a:r>
              <a:t/>
            </a:r>
            <a:endParaRPr b="0" i="0" sz="2308" u="none" cap="none" strike="noStrike">
              <a:solidFill>
                <a:srgbClr val="000000"/>
              </a:solidFill>
              <a:latin typeface="Calibri"/>
              <a:ea typeface="Calibri"/>
              <a:cs typeface="Calibri"/>
              <a:sym typeface="Calibri"/>
            </a:endParaRPr>
          </a:p>
        </p:txBody>
      </p:sp>
      <p:sp>
        <p:nvSpPr>
          <p:cNvPr id="1037" name="Google Shape;1037;g3e6510cc91a_0_1036"/>
          <p:cNvSpPr/>
          <p:nvPr/>
        </p:nvSpPr>
        <p:spPr>
          <a:xfrm>
            <a:off x="5086288" y="1402746"/>
            <a:ext cx="12173100" cy="1168800"/>
          </a:xfrm>
          <a:prstGeom prst="rect">
            <a:avLst/>
          </a:prstGeom>
          <a:noFill/>
          <a:ln>
            <a:noFill/>
          </a:ln>
        </p:spPr>
        <p:txBody>
          <a:bodyPr anchorCtr="0" anchor="ctr" bIns="162275" lIns="162275" spcFirstLastPara="1" rIns="162275" wrap="square" tIns="162275">
            <a:noAutofit/>
          </a:bodyPr>
          <a:lstStyle/>
          <a:p>
            <a:pPr indent="0" lvl="0" marL="0" rtl="0" algn="l">
              <a:spcBef>
                <a:spcPts val="0"/>
              </a:spcBef>
              <a:spcAft>
                <a:spcPts val="0"/>
              </a:spcAft>
              <a:buNone/>
            </a:pPr>
            <a:r>
              <a:t/>
            </a:r>
            <a:endParaRPr/>
          </a:p>
        </p:txBody>
      </p:sp>
      <p:sp>
        <p:nvSpPr>
          <p:cNvPr id="1038" name="Google Shape;1038;g3e6510cc91a_0_1036"/>
          <p:cNvSpPr/>
          <p:nvPr/>
        </p:nvSpPr>
        <p:spPr>
          <a:xfrm>
            <a:off x="5329748" y="1402746"/>
            <a:ext cx="11848200" cy="11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550"/>
              <a:buFont typeface="Arial Black"/>
              <a:buNone/>
            </a:pPr>
            <a:r>
              <a:t/>
            </a:r>
            <a:endParaRPr i="0" sz="3050" u="none" cap="none" strike="noStrike">
              <a:solidFill>
                <a:schemeClr val="dk1"/>
              </a:solidFill>
              <a:latin typeface="Trebuchet MS"/>
              <a:ea typeface="Trebuchet MS"/>
              <a:cs typeface="Trebuchet MS"/>
              <a:sym typeface="Trebuchet MS"/>
            </a:endParaRPr>
          </a:p>
        </p:txBody>
      </p:sp>
      <p:sp>
        <p:nvSpPr>
          <p:cNvPr id="1039" name="Google Shape;1039;g3e6510cc91a_0_1036"/>
          <p:cNvSpPr/>
          <p:nvPr/>
        </p:nvSpPr>
        <p:spPr>
          <a:xfrm>
            <a:off x="4572050" y="1402750"/>
            <a:ext cx="9144000" cy="98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g3e6510cc91a_0_1036"/>
          <p:cNvSpPr/>
          <p:nvPr/>
        </p:nvSpPr>
        <p:spPr>
          <a:xfrm>
            <a:off x="8007817" y="2014026"/>
            <a:ext cx="2272200" cy="10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5900"/>
              <a:buFont typeface="Calibri"/>
              <a:buNone/>
            </a:pPr>
            <a:r>
              <a:rPr b="0" i="0" lang="en-US" sz="5900" u="none" cap="none" strike="noStrike">
                <a:solidFill>
                  <a:srgbClr val="000000"/>
                </a:solidFill>
                <a:latin typeface="Calibri"/>
                <a:ea typeface="Calibri"/>
                <a:cs typeface="Calibri"/>
                <a:sym typeface="Calibri"/>
              </a:rPr>
              <a:t>🏆</a:t>
            </a:r>
            <a:endParaRPr b="0" i="0" sz="5900" u="none" cap="none" strike="noStrike">
              <a:solidFill>
                <a:srgbClr val="000000"/>
              </a:solidFill>
              <a:latin typeface="Calibri"/>
              <a:ea typeface="Calibri"/>
              <a:cs typeface="Calibri"/>
              <a:sym typeface="Calibri"/>
            </a:endParaRPr>
          </a:p>
        </p:txBody>
      </p:sp>
      <p:sp>
        <p:nvSpPr>
          <p:cNvPr id="1041" name="Google Shape;1041;g3e6510cc91a_0_1036"/>
          <p:cNvSpPr/>
          <p:nvPr/>
        </p:nvSpPr>
        <p:spPr>
          <a:xfrm>
            <a:off x="1840225" y="2850150"/>
            <a:ext cx="14607000" cy="1419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A000"/>
              </a:buClr>
              <a:buSzPts val="7452"/>
              <a:buFont typeface="Arial Black"/>
              <a:buNone/>
            </a:pPr>
            <a:r>
              <a:rPr b="1" i="0" lang="en-US" sz="7452" u="none" cap="none" strike="noStrike">
                <a:solidFill>
                  <a:srgbClr val="E8A000"/>
                </a:solidFill>
                <a:latin typeface="Arial Black"/>
                <a:ea typeface="Arial Black"/>
                <a:cs typeface="Arial Black"/>
                <a:sym typeface="Arial Black"/>
              </a:rPr>
              <a:t>Programme Complete!</a:t>
            </a:r>
            <a:endParaRPr b="0" i="0" sz="7452" u="none" cap="none" strike="noStrike">
              <a:solidFill>
                <a:srgbClr val="000000"/>
              </a:solidFill>
              <a:latin typeface="Calibri"/>
              <a:ea typeface="Calibri"/>
              <a:cs typeface="Calibri"/>
              <a:sym typeface="Calibri"/>
            </a:endParaRPr>
          </a:p>
        </p:txBody>
      </p:sp>
      <p:sp>
        <p:nvSpPr>
          <p:cNvPr id="1042" name="Google Shape;1042;g3e6510cc91a_0_1036"/>
          <p:cNvSpPr/>
          <p:nvPr/>
        </p:nvSpPr>
        <p:spPr>
          <a:xfrm>
            <a:off x="1840225" y="4112164"/>
            <a:ext cx="14607000" cy="639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84"/>
              <a:buFont typeface="Calibri"/>
              <a:buNone/>
            </a:pPr>
            <a:r>
              <a:rPr b="1" i="0" lang="en-US" sz="2484" u="none" cap="none" strike="noStrike">
                <a:solidFill>
                  <a:srgbClr val="980000"/>
                </a:solidFill>
                <a:latin typeface="Calibri"/>
                <a:ea typeface="Calibri"/>
                <a:cs typeface="Calibri"/>
                <a:sym typeface="Calibri"/>
              </a:rPr>
              <a:t>No More Moving Out — Digital Skills Training Programme</a:t>
            </a:r>
            <a:endParaRPr b="0" i="0" sz="2484" u="none" cap="none" strike="noStrike">
              <a:solidFill>
                <a:srgbClr val="980000"/>
              </a:solidFill>
              <a:latin typeface="Calibri"/>
              <a:ea typeface="Calibri"/>
              <a:cs typeface="Calibri"/>
              <a:sym typeface="Calibri"/>
            </a:endParaRPr>
          </a:p>
        </p:txBody>
      </p:sp>
      <p:sp>
        <p:nvSpPr>
          <p:cNvPr id="1043" name="Google Shape;1043;g3e6510cc91a_0_1036"/>
          <p:cNvSpPr/>
          <p:nvPr/>
        </p:nvSpPr>
        <p:spPr>
          <a:xfrm>
            <a:off x="1840225" y="4793587"/>
            <a:ext cx="14607000" cy="1248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A000"/>
              </a:buClr>
              <a:buSzPts val="2174"/>
              <a:buFont typeface="Calibri"/>
              <a:buNone/>
            </a:pPr>
            <a:r>
              <a:rPr b="0" i="1" lang="en-US" sz="2174" u="none" cap="none" strike="noStrike">
                <a:solidFill>
                  <a:srgbClr val="1A5CB0"/>
                </a:solidFill>
                <a:latin typeface="Calibri"/>
                <a:ea typeface="Calibri"/>
                <a:cs typeface="Calibri"/>
                <a:sym typeface="Calibri"/>
              </a:rPr>
              <a:t>You have completed all 4 modules and have the knowledge, tools, and portfolio to start earning from digital skills in your own community.</a:t>
            </a:r>
            <a:endParaRPr b="0" i="0" sz="2174" u="none" cap="none" strike="noStrike">
              <a:solidFill>
                <a:srgbClr val="1A5CB0"/>
              </a:solidFill>
              <a:latin typeface="Calibri"/>
              <a:ea typeface="Calibri"/>
              <a:cs typeface="Calibri"/>
              <a:sym typeface="Calibri"/>
            </a:endParaRPr>
          </a:p>
        </p:txBody>
      </p:sp>
      <p:sp>
        <p:nvSpPr>
          <p:cNvPr id="1044" name="Google Shape;1044;g3e6510cc91a_0_1036"/>
          <p:cNvSpPr/>
          <p:nvPr/>
        </p:nvSpPr>
        <p:spPr>
          <a:xfrm>
            <a:off x="2083683" y="6170630"/>
            <a:ext cx="3327000" cy="2342400"/>
          </a:xfrm>
          <a:prstGeom prst="rect">
            <a:avLst/>
          </a:prstGeom>
          <a:solidFill>
            <a:srgbClr val="1BA39A"/>
          </a:solidFill>
          <a:ln cap="flat" cmpd="sng" w="19725">
            <a:solidFill>
              <a:srgbClr val="1BA39A"/>
            </a:solidFill>
            <a:prstDash val="solid"/>
            <a:round/>
            <a:headEnd len="sm" w="sm" type="none"/>
            <a:tailEnd len="sm" w="sm" type="none"/>
          </a:ln>
        </p:spPr>
        <p:txBody>
          <a:bodyPr anchorCtr="0" anchor="ctr" bIns="141925" lIns="141925" spcFirstLastPara="1" rIns="141925" wrap="square" tIns="141925">
            <a:noAutofit/>
          </a:bodyPr>
          <a:lstStyle/>
          <a:p>
            <a:pPr indent="0" lvl="0" marL="0" rtl="0" algn="l">
              <a:spcBef>
                <a:spcPts val="0"/>
              </a:spcBef>
              <a:spcAft>
                <a:spcPts val="0"/>
              </a:spcAft>
              <a:buNone/>
            </a:pPr>
            <a:r>
              <a:t/>
            </a:r>
            <a:endParaRPr/>
          </a:p>
        </p:txBody>
      </p:sp>
      <p:sp>
        <p:nvSpPr>
          <p:cNvPr id="1045" name="Google Shape;1045;g3e6510cc91a_0_1036"/>
          <p:cNvSpPr/>
          <p:nvPr/>
        </p:nvSpPr>
        <p:spPr>
          <a:xfrm>
            <a:off x="2083683" y="6199022"/>
            <a:ext cx="3327000" cy="7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84"/>
              <a:buFont typeface="Calibri"/>
              <a:buNone/>
            </a:pPr>
            <a:r>
              <a:rPr b="1" i="0" lang="en-US" sz="2484" u="none" cap="none" strike="noStrike">
                <a:solidFill>
                  <a:srgbClr val="FFFFFF"/>
                </a:solidFill>
                <a:latin typeface="Calibri"/>
                <a:ea typeface="Calibri"/>
                <a:cs typeface="Calibri"/>
                <a:sym typeface="Calibri"/>
              </a:rPr>
              <a:t>✓  M1</a:t>
            </a:r>
            <a:endParaRPr b="0" i="0" sz="2484" u="none" cap="none" strike="noStrike">
              <a:solidFill>
                <a:srgbClr val="000000"/>
              </a:solidFill>
              <a:latin typeface="Calibri"/>
              <a:ea typeface="Calibri"/>
              <a:cs typeface="Calibri"/>
              <a:sym typeface="Calibri"/>
            </a:endParaRPr>
          </a:p>
        </p:txBody>
      </p:sp>
      <p:sp>
        <p:nvSpPr>
          <p:cNvPr id="1046" name="Google Shape;1046;g3e6510cc91a_0_1036"/>
          <p:cNvSpPr/>
          <p:nvPr/>
        </p:nvSpPr>
        <p:spPr>
          <a:xfrm>
            <a:off x="2245988" y="6923035"/>
            <a:ext cx="3002400" cy="133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18"/>
              <a:buFont typeface="Calibri"/>
              <a:buNone/>
            </a:pPr>
            <a:r>
              <a:rPr b="0" i="0" lang="en-US" sz="2018" u="none" cap="none" strike="noStrike">
                <a:solidFill>
                  <a:srgbClr val="FFFFFF"/>
                </a:solidFill>
                <a:latin typeface="Calibri"/>
                <a:ea typeface="Calibri"/>
                <a:cs typeface="Calibri"/>
                <a:sym typeface="Calibri"/>
              </a:rPr>
              <a:t>Digital Technologies</a:t>
            </a:r>
            <a:endParaRPr b="0" i="0" sz="2018"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2018"/>
              <a:buFont typeface="Calibri"/>
              <a:buNone/>
            </a:pPr>
            <a:r>
              <a:rPr b="0" i="0" lang="en-US" sz="2018" u="none" cap="none" strike="noStrike">
                <a:solidFill>
                  <a:srgbClr val="FFFFFF"/>
                </a:solidFill>
                <a:latin typeface="Calibri"/>
                <a:ea typeface="Calibri"/>
                <a:cs typeface="Calibri"/>
                <a:sym typeface="Calibri"/>
              </a:rPr>
              <a:t>&amp; Freelancing</a:t>
            </a:r>
            <a:endParaRPr b="0" i="0" sz="2018" u="none" cap="none" strike="noStrike">
              <a:solidFill>
                <a:srgbClr val="000000"/>
              </a:solidFill>
              <a:latin typeface="Calibri"/>
              <a:ea typeface="Calibri"/>
              <a:cs typeface="Calibri"/>
              <a:sym typeface="Calibri"/>
            </a:endParaRPr>
          </a:p>
        </p:txBody>
      </p:sp>
      <p:sp>
        <p:nvSpPr>
          <p:cNvPr id="1047" name="Google Shape;1047;g3e6510cc91a_0_1036"/>
          <p:cNvSpPr/>
          <p:nvPr/>
        </p:nvSpPr>
        <p:spPr>
          <a:xfrm>
            <a:off x="5735547" y="6170630"/>
            <a:ext cx="3327000" cy="2342400"/>
          </a:xfrm>
          <a:prstGeom prst="rect">
            <a:avLst/>
          </a:prstGeom>
          <a:solidFill>
            <a:srgbClr val="6B3FA0"/>
          </a:solidFill>
          <a:ln cap="flat" cmpd="sng" w="19725">
            <a:solidFill>
              <a:srgbClr val="6B3FA0"/>
            </a:solidFill>
            <a:prstDash val="solid"/>
            <a:round/>
            <a:headEnd len="sm" w="sm" type="none"/>
            <a:tailEnd len="sm" w="sm" type="none"/>
          </a:ln>
        </p:spPr>
        <p:txBody>
          <a:bodyPr anchorCtr="0" anchor="ctr" bIns="141925" lIns="141925" spcFirstLastPara="1" rIns="141925" wrap="square" tIns="141925">
            <a:noAutofit/>
          </a:bodyPr>
          <a:lstStyle/>
          <a:p>
            <a:pPr indent="0" lvl="0" marL="0" rtl="0" algn="l">
              <a:spcBef>
                <a:spcPts val="0"/>
              </a:spcBef>
              <a:spcAft>
                <a:spcPts val="0"/>
              </a:spcAft>
              <a:buNone/>
            </a:pPr>
            <a:r>
              <a:t/>
            </a:r>
            <a:endParaRPr/>
          </a:p>
        </p:txBody>
      </p:sp>
      <p:sp>
        <p:nvSpPr>
          <p:cNvPr id="1048" name="Google Shape;1048;g3e6510cc91a_0_1036"/>
          <p:cNvSpPr/>
          <p:nvPr/>
        </p:nvSpPr>
        <p:spPr>
          <a:xfrm>
            <a:off x="5735547" y="6199022"/>
            <a:ext cx="3327000" cy="7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84"/>
              <a:buFont typeface="Calibri"/>
              <a:buNone/>
            </a:pPr>
            <a:r>
              <a:rPr b="1" i="0" lang="en-US" sz="2484" u="none" cap="none" strike="noStrike">
                <a:solidFill>
                  <a:srgbClr val="FFFFFF"/>
                </a:solidFill>
                <a:latin typeface="Calibri"/>
                <a:ea typeface="Calibri"/>
                <a:cs typeface="Calibri"/>
                <a:sym typeface="Calibri"/>
              </a:rPr>
              <a:t>✓  M2</a:t>
            </a:r>
            <a:endParaRPr b="0" i="0" sz="2484" u="none" cap="none" strike="noStrike">
              <a:solidFill>
                <a:srgbClr val="000000"/>
              </a:solidFill>
              <a:latin typeface="Calibri"/>
              <a:ea typeface="Calibri"/>
              <a:cs typeface="Calibri"/>
              <a:sym typeface="Calibri"/>
            </a:endParaRPr>
          </a:p>
        </p:txBody>
      </p:sp>
      <p:sp>
        <p:nvSpPr>
          <p:cNvPr id="1049" name="Google Shape;1049;g3e6510cc91a_0_1036"/>
          <p:cNvSpPr/>
          <p:nvPr/>
        </p:nvSpPr>
        <p:spPr>
          <a:xfrm>
            <a:off x="5897852" y="6923035"/>
            <a:ext cx="3002400" cy="133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18"/>
              <a:buFont typeface="Calibri"/>
              <a:buNone/>
            </a:pPr>
            <a:r>
              <a:rPr b="0" i="0" lang="en-US" sz="2018" u="none" cap="none" strike="noStrike">
                <a:solidFill>
                  <a:srgbClr val="FFFFFF"/>
                </a:solidFill>
                <a:latin typeface="Calibri"/>
                <a:ea typeface="Calibri"/>
                <a:cs typeface="Calibri"/>
                <a:sym typeface="Calibri"/>
              </a:rPr>
              <a:t>AI &amp; Automation</a:t>
            </a:r>
            <a:endParaRPr b="0" i="0" sz="2018"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2018"/>
              <a:buFont typeface="Calibri"/>
              <a:buNone/>
            </a:pPr>
            <a:r>
              <a:rPr b="0" i="0" lang="en-US" sz="2018" u="none" cap="none" strike="noStrike">
                <a:solidFill>
                  <a:srgbClr val="FFFFFF"/>
                </a:solidFill>
                <a:latin typeface="Calibri"/>
                <a:ea typeface="Calibri"/>
                <a:cs typeface="Calibri"/>
                <a:sym typeface="Calibri"/>
              </a:rPr>
              <a:t>for Business</a:t>
            </a:r>
            <a:endParaRPr b="0" i="0" sz="2018" u="none" cap="none" strike="noStrike">
              <a:solidFill>
                <a:srgbClr val="000000"/>
              </a:solidFill>
              <a:latin typeface="Calibri"/>
              <a:ea typeface="Calibri"/>
              <a:cs typeface="Calibri"/>
              <a:sym typeface="Calibri"/>
            </a:endParaRPr>
          </a:p>
        </p:txBody>
      </p:sp>
      <p:sp>
        <p:nvSpPr>
          <p:cNvPr id="1050" name="Google Shape;1050;g3e6510cc91a_0_1036"/>
          <p:cNvSpPr/>
          <p:nvPr/>
        </p:nvSpPr>
        <p:spPr>
          <a:xfrm>
            <a:off x="9387410" y="6170630"/>
            <a:ext cx="3327000" cy="2342400"/>
          </a:xfrm>
          <a:prstGeom prst="rect">
            <a:avLst/>
          </a:prstGeom>
          <a:solidFill>
            <a:srgbClr val="2E7D32"/>
          </a:solidFill>
          <a:ln cap="flat" cmpd="sng" w="19725">
            <a:solidFill>
              <a:srgbClr val="2E7D32"/>
            </a:solidFill>
            <a:prstDash val="solid"/>
            <a:round/>
            <a:headEnd len="sm" w="sm" type="none"/>
            <a:tailEnd len="sm" w="sm" type="none"/>
          </a:ln>
        </p:spPr>
        <p:txBody>
          <a:bodyPr anchorCtr="0" anchor="ctr" bIns="141925" lIns="141925" spcFirstLastPara="1" rIns="141925" wrap="square" tIns="141925">
            <a:noAutofit/>
          </a:bodyPr>
          <a:lstStyle/>
          <a:p>
            <a:pPr indent="0" lvl="0" marL="0" rtl="0" algn="l">
              <a:spcBef>
                <a:spcPts val="0"/>
              </a:spcBef>
              <a:spcAft>
                <a:spcPts val="0"/>
              </a:spcAft>
              <a:buNone/>
            </a:pPr>
            <a:r>
              <a:t/>
            </a:r>
            <a:endParaRPr/>
          </a:p>
        </p:txBody>
      </p:sp>
      <p:sp>
        <p:nvSpPr>
          <p:cNvPr id="1051" name="Google Shape;1051;g3e6510cc91a_0_1036"/>
          <p:cNvSpPr/>
          <p:nvPr/>
        </p:nvSpPr>
        <p:spPr>
          <a:xfrm>
            <a:off x="9387410" y="6199022"/>
            <a:ext cx="3327000" cy="7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84"/>
              <a:buFont typeface="Calibri"/>
              <a:buNone/>
            </a:pPr>
            <a:r>
              <a:rPr b="1" i="0" lang="en-US" sz="2484" u="none" cap="none" strike="noStrike">
                <a:solidFill>
                  <a:srgbClr val="FFFFFF"/>
                </a:solidFill>
                <a:latin typeface="Calibri"/>
                <a:ea typeface="Calibri"/>
                <a:cs typeface="Calibri"/>
                <a:sym typeface="Calibri"/>
              </a:rPr>
              <a:t>✓  M3</a:t>
            </a:r>
            <a:endParaRPr b="0" i="0" sz="2484" u="none" cap="none" strike="noStrike">
              <a:solidFill>
                <a:srgbClr val="000000"/>
              </a:solidFill>
              <a:latin typeface="Calibri"/>
              <a:ea typeface="Calibri"/>
              <a:cs typeface="Calibri"/>
              <a:sym typeface="Calibri"/>
            </a:endParaRPr>
          </a:p>
        </p:txBody>
      </p:sp>
      <p:sp>
        <p:nvSpPr>
          <p:cNvPr id="1052" name="Google Shape;1052;g3e6510cc91a_0_1036"/>
          <p:cNvSpPr/>
          <p:nvPr/>
        </p:nvSpPr>
        <p:spPr>
          <a:xfrm>
            <a:off x="9549715" y="6923035"/>
            <a:ext cx="3002400" cy="133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18"/>
              <a:buFont typeface="Calibri"/>
              <a:buNone/>
            </a:pPr>
            <a:r>
              <a:rPr b="0" i="0" lang="en-US" sz="2018" u="none" cap="none" strike="noStrike">
                <a:solidFill>
                  <a:srgbClr val="FFFFFF"/>
                </a:solidFill>
                <a:latin typeface="Calibri"/>
                <a:ea typeface="Calibri"/>
                <a:cs typeface="Calibri"/>
                <a:sym typeface="Calibri"/>
              </a:rPr>
              <a:t>Advanced</a:t>
            </a:r>
            <a:endParaRPr b="0" i="0" sz="2018"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2018"/>
              <a:buFont typeface="Calibri"/>
              <a:buNone/>
            </a:pPr>
            <a:r>
              <a:rPr b="0" i="0" lang="en-US" sz="2018" u="none" cap="none" strike="noStrike">
                <a:solidFill>
                  <a:srgbClr val="FFFFFF"/>
                </a:solidFill>
                <a:latin typeface="Calibri"/>
                <a:ea typeface="Calibri"/>
                <a:cs typeface="Calibri"/>
                <a:sym typeface="Calibri"/>
              </a:rPr>
              <a:t>Automation Systems</a:t>
            </a:r>
            <a:endParaRPr b="0" i="0" sz="2018" u="none" cap="none" strike="noStrike">
              <a:solidFill>
                <a:srgbClr val="000000"/>
              </a:solidFill>
              <a:latin typeface="Calibri"/>
              <a:ea typeface="Calibri"/>
              <a:cs typeface="Calibri"/>
              <a:sym typeface="Calibri"/>
            </a:endParaRPr>
          </a:p>
        </p:txBody>
      </p:sp>
      <p:sp>
        <p:nvSpPr>
          <p:cNvPr id="1053" name="Google Shape;1053;g3e6510cc91a_0_1036"/>
          <p:cNvSpPr/>
          <p:nvPr/>
        </p:nvSpPr>
        <p:spPr>
          <a:xfrm>
            <a:off x="13039274" y="6170630"/>
            <a:ext cx="3327000" cy="2342400"/>
          </a:xfrm>
          <a:prstGeom prst="rect">
            <a:avLst/>
          </a:prstGeom>
          <a:solidFill>
            <a:srgbClr val="B85C00"/>
          </a:solidFill>
          <a:ln cap="flat" cmpd="sng" w="19725">
            <a:solidFill>
              <a:srgbClr val="B85C00"/>
            </a:solidFill>
            <a:prstDash val="solid"/>
            <a:round/>
            <a:headEnd len="sm" w="sm" type="none"/>
            <a:tailEnd len="sm" w="sm" type="none"/>
          </a:ln>
        </p:spPr>
        <p:txBody>
          <a:bodyPr anchorCtr="0" anchor="ctr" bIns="141925" lIns="141925" spcFirstLastPara="1" rIns="141925" wrap="square" tIns="141925">
            <a:noAutofit/>
          </a:bodyPr>
          <a:lstStyle/>
          <a:p>
            <a:pPr indent="0" lvl="0" marL="0" rtl="0" algn="l">
              <a:spcBef>
                <a:spcPts val="0"/>
              </a:spcBef>
              <a:spcAft>
                <a:spcPts val="0"/>
              </a:spcAft>
              <a:buNone/>
            </a:pPr>
            <a:r>
              <a:t/>
            </a:r>
            <a:endParaRPr/>
          </a:p>
        </p:txBody>
      </p:sp>
      <p:sp>
        <p:nvSpPr>
          <p:cNvPr id="1054" name="Google Shape;1054;g3e6510cc91a_0_1036"/>
          <p:cNvSpPr/>
          <p:nvPr/>
        </p:nvSpPr>
        <p:spPr>
          <a:xfrm>
            <a:off x="13039274" y="6199022"/>
            <a:ext cx="3327000" cy="7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84"/>
              <a:buFont typeface="Calibri"/>
              <a:buNone/>
            </a:pPr>
            <a:r>
              <a:rPr b="1" i="0" lang="en-US" sz="2484" u="none" cap="none" strike="noStrike">
                <a:solidFill>
                  <a:srgbClr val="FFFFFF"/>
                </a:solidFill>
                <a:latin typeface="Calibri"/>
                <a:ea typeface="Calibri"/>
                <a:cs typeface="Calibri"/>
                <a:sym typeface="Calibri"/>
              </a:rPr>
              <a:t>✓  M4</a:t>
            </a:r>
            <a:endParaRPr b="0" i="0" sz="2484" u="none" cap="none" strike="noStrike">
              <a:solidFill>
                <a:srgbClr val="000000"/>
              </a:solidFill>
              <a:latin typeface="Calibri"/>
              <a:ea typeface="Calibri"/>
              <a:cs typeface="Calibri"/>
              <a:sym typeface="Calibri"/>
            </a:endParaRPr>
          </a:p>
        </p:txBody>
      </p:sp>
      <p:sp>
        <p:nvSpPr>
          <p:cNvPr id="1055" name="Google Shape;1055;g3e6510cc91a_0_1036"/>
          <p:cNvSpPr/>
          <p:nvPr/>
        </p:nvSpPr>
        <p:spPr>
          <a:xfrm>
            <a:off x="13201579" y="6923035"/>
            <a:ext cx="3002400" cy="133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18"/>
              <a:buFont typeface="Calibri"/>
              <a:buNone/>
            </a:pPr>
            <a:r>
              <a:rPr b="0" i="0" lang="en-US" sz="2018" u="none" cap="none" strike="noStrike">
                <a:solidFill>
                  <a:srgbClr val="FFFFFF"/>
                </a:solidFill>
                <a:latin typeface="Calibri"/>
                <a:ea typeface="Calibri"/>
                <a:cs typeface="Calibri"/>
                <a:sym typeface="Calibri"/>
              </a:rPr>
              <a:t>Self-Employment</a:t>
            </a:r>
            <a:endParaRPr b="0" i="0" sz="2018" u="none" cap="none" strike="noStrike">
              <a:solidFill>
                <a:srgbClr val="000000"/>
              </a:solidFill>
              <a:latin typeface="Calibri"/>
              <a:ea typeface="Calibri"/>
              <a:cs typeface="Calibri"/>
              <a:sym typeface="Calibri"/>
            </a:endParaRPr>
          </a:p>
          <a:p>
            <a:pPr indent="0" lvl="0" marL="0" marR="0" rtl="0" algn="ctr">
              <a:spcBef>
                <a:spcPts val="0"/>
              </a:spcBef>
              <a:spcAft>
                <a:spcPts val="0"/>
              </a:spcAft>
              <a:buClr>
                <a:srgbClr val="FFFFFF"/>
              </a:buClr>
              <a:buSzPts val="2018"/>
              <a:buFont typeface="Calibri"/>
              <a:buNone/>
            </a:pPr>
            <a:r>
              <a:rPr b="0" i="0" lang="en-US" sz="2018" u="none" cap="none" strike="noStrike">
                <a:solidFill>
                  <a:srgbClr val="FFFFFF"/>
                </a:solidFill>
                <a:latin typeface="Calibri"/>
                <a:ea typeface="Calibri"/>
                <a:cs typeface="Calibri"/>
                <a:sym typeface="Calibri"/>
              </a:rPr>
              <a:t>&amp; Entrepreneurship</a:t>
            </a:r>
            <a:endParaRPr b="0" i="0" sz="2018"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